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203"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413E7E-FBF1-4CAB-89AF-23B6FE752C27}" type="datetimeFigureOut">
              <a:rPr lang="en-IN" smtClean="0"/>
              <a:t>12-09-2022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1528D61-21CC-41B2-8F6B-CA508480BA06}" type="slidenum">
              <a:rPr lang="en-IN" smtClean="0"/>
              <a:t>‹#›</a:t>
            </a:fld>
            <a:endParaRPr lang="en-IN" dirty="0"/>
          </a:p>
        </p:txBody>
      </p:sp>
    </p:spTree>
    <p:extLst>
      <p:ext uri="{BB962C8B-B14F-4D97-AF65-F5344CB8AC3E}">
        <p14:creationId xmlns:p14="http://schemas.microsoft.com/office/powerpoint/2010/main" val="2098081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13E7E-FBF1-4CAB-89AF-23B6FE752C27}" type="datetimeFigureOut">
              <a:rPr lang="en-IN" smtClean="0"/>
              <a:t>12-09-2022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1528D61-21CC-41B2-8F6B-CA508480BA06}" type="slidenum">
              <a:rPr lang="en-IN" smtClean="0"/>
              <a:t>‹#›</a:t>
            </a:fld>
            <a:endParaRPr lang="en-IN" dirty="0"/>
          </a:p>
        </p:txBody>
      </p:sp>
    </p:spTree>
    <p:extLst>
      <p:ext uri="{BB962C8B-B14F-4D97-AF65-F5344CB8AC3E}">
        <p14:creationId xmlns:p14="http://schemas.microsoft.com/office/powerpoint/2010/main" val="3974122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13E7E-FBF1-4CAB-89AF-23B6FE752C27}" type="datetimeFigureOut">
              <a:rPr lang="en-IN" smtClean="0"/>
              <a:t>12-09-2022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1528D61-21CC-41B2-8F6B-CA508480BA06}" type="slidenum">
              <a:rPr lang="en-IN" smtClean="0"/>
              <a:t>‹#›</a:t>
            </a:fld>
            <a:endParaRPr lang="en-IN"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76404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13E7E-FBF1-4CAB-89AF-23B6FE752C27}" type="datetimeFigureOut">
              <a:rPr lang="en-IN" smtClean="0"/>
              <a:t>12-09-2022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1528D61-21CC-41B2-8F6B-CA508480BA06}" type="slidenum">
              <a:rPr lang="en-IN" smtClean="0"/>
              <a:t>‹#›</a:t>
            </a:fld>
            <a:endParaRPr lang="en-IN" dirty="0"/>
          </a:p>
        </p:txBody>
      </p:sp>
    </p:spTree>
    <p:extLst>
      <p:ext uri="{BB962C8B-B14F-4D97-AF65-F5344CB8AC3E}">
        <p14:creationId xmlns:p14="http://schemas.microsoft.com/office/powerpoint/2010/main" val="1746181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13E7E-FBF1-4CAB-89AF-23B6FE752C27}" type="datetimeFigureOut">
              <a:rPr lang="en-IN" smtClean="0"/>
              <a:t>12-09-2022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1528D61-21CC-41B2-8F6B-CA508480BA06}" type="slidenum">
              <a:rPr lang="en-IN" smtClean="0"/>
              <a:t>‹#›</a:t>
            </a:fld>
            <a:endParaRPr lang="en-IN"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36170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13E7E-FBF1-4CAB-89AF-23B6FE752C27}" type="datetimeFigureOut">
              <a:rPr lang="en-IN" smtClean="0"/>
              <a:t>12-09-2022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1528D61-21CC-41B2-8F6B-CA508480BA06}" type="slidenum">
              <a:rPr lang="en-IN" smtClean="0"/>
              <a:t>‹#›</a:t>
            </a:fld>
            <a:endParaRPr lang="en-IN" dirty="0"/>
          </a:p>
        </p:txBody>
      </p:sp>
    </p:spTree>
    <p:extLst>
      <p:ext uri="{BB962C8B-B14F-4D97-AF65-F5344CB8AC3E}">
        <p14:creationId xmlns:p14="http://schemas.microsoft.com/office/powerpoint/2010/main" val="285945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13E7E-FBF1-4CAB-89AF-23B6FE752C27}" type="datetimeFigureOut">
              <a:rPr lang="en-IN" smtClean="0"/>
              <a:t>12-09-2022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1528D61-21CC-41B2-8F6B-CA508480BA06}" type="slidenum">
              <a:rPr lang="en-IN" smtClean="0"/>
              <a:t>‹#›</a:t>
            </a:fld>
            <a:endParaRPr lang="en-IN" dirty="0"/>
          </a:p>
        </p:txBody>
      </p:sp>
    </p:spTree>
    <p:extLst>
      <p:ext uri="{BB962C8B-B14F-4D97-AF65-F5344CB8AC3E}">
        <p14:creationId xmlns:p14="http://schemas.microsoft.com/office/powerpoint/2010/main" val="3854615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13E7E-FBF1-4CAB-89AF-23B6FE752C27}" type="datetimeFigureOut">
              <a:rPr lang="en-IN" smtClean="0"/>
              <a:t>12-09-2022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1528D61-21CC-41B2-8F6B-CA508480BA06}" type="slidenum">
              <a:rPr lang="en-IN" smtClean="0"/>
              <a:t>‹#›</a:t>
            </a:fld>
            <a:endParaRPr lang="en-IN" dirty="0"/>
          </a:p>
        </p:txBody>
      </p:sp>
    </p:spTree>
    <p:extLst>
      <p:ext uri="{BB962C8B-B14F-4D97-AF65-F5344CB8AC3E}">
        <p14:creationId xmlns:p14="http://schemas.microsoft.com/office/powerpoint/2010/main" val="4027214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13E7E-FBF1-4CAB-89AF-23B6FE752C27}" type="datetimeFigureOut">
              <a:rPr lang="en-IN" smtClean="0"/>
              <a:t>12-09-2022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1528D61-21CC-41B2-8F6B-CA508480BA06}" type="slidenum">
              <a:rPr lang="en-IN" smtClean="0"/>
              <a:t>‹#›</a:t>
            </a:fld>
            <a:endParaRPr lang="en-IN" dirty="0"/>
          </a:p>
        </p:txBody>
      </p:sp>
    </p:spTree>
    <p:extLst>
      <p:ext uri="{BB962C8B-B14F-4D97-AF65-F5344CB8AC3E}">
        <p14:creationId xmlns:p14="http://schemas.microsoft.com/office/powerpoint/2010/main" val="757003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413E7E-FBF1-4CAB-89AF-23B6FE752C27}" type="datetimeFigureOut">
              <a:rPr lang="en-IN" smtClean="0"/>
              <a:t>12-09-2022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1528D61-21CC-41B2-8F6B-CA508480BA06}" type="slidenum">
              <a:rPr lang="en-IN" smtClean="0"/>
              <a:t>‹#›</a:t>
            </a:fld>
            <a:endParaRPr lang="en-IN" dirty="0"/>
          </a:p>
        </p:txBody>
      </p:sp>
    </p:spTree>
    <p:extLst>
      <p:ext uri="{BB962C8B-B14F-4D97-AF65-F5344CB8AC3E}">
        <p14:creationId xmlns:p14="http://schemas.microsoft.com/office/powerpoint/2010/main" val="2393434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413E7E-FBF1-4CAB-89AF-23B6FE752C27}" type="datetimeFigureOut">
              <a:rPr lang="en-IN" smtClean="0"/>
              <a:t>12-09-2022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1528D61-21CC-41B2-8F6B-CA508480BA06}" type="slidenum">
              <a:rPr lang="en-IN" smtClean="0"/>
              <a:t>‹#›</a:t>
            </a:fld>
            <a:endParaRPr lang="en-IN" dirty="0"/>
          </a:p>
        </p:txBody>
      </p:sp>
    </p:spTree>
    <p:extLst>
      <p:ext uri="{BB962C8B-B14F-4D97-AF65-F5344CB8AC3E}">
        <p14:creationId xmlns:p14="http://schemas.microsoft.com/office/powerpoint/2010/main" val="44396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413E7E-FBF1-4CAB-89AF-23B6FE752C27}" type="datetimeFigureOut">
              <a:rPr lang="en-IN" smtClean="0"/>
              <a:t>12-09-2022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1528D61-21CC-41B2-8F6B-CA508480BA06}" type="slidenum">
              <a:rPr lang="en-IN" smtClean="0"/>
              <a:t>‹#›</a:t>
            </a:fld>
            <a:endParaRPr lang="en-IN" dirty="0"/>
          </a:p>
        </p:txBody>
      </p:sp>
    </p:spTree>
    <p:extLst>
      <p:ext uri="{BB962C8B-B14F-4D97-AF65-F5344CB8AC3E}">
        <p14:creationId xmlns:p14="http://schemas.microsoft.com/office/powerpoint/2010/main" val="3839336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413E7E-FBF1-4CAB-89AF-23B6FE752C27}" type="datetimeFigureOut">
              <a:rPr lang="en-IN" smtClean="0"/>
              <a:t>12-09-2022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1528D61-21CC-41B2-8F6B-CA508480BA06}" type="slidenum">
              <a:rPr lang="en-IN" smtClean="0"/>
              <a:t>‹#›</a:t>
            </a:fld>
            <a:endParaRPr lang="en-IN" dirty="0"/>
          </a:p>
        </p:txBody>
      </p:sp>
    </p:spTree>
    <p:extLst>
      <p:ext uri="{BB962C8B-B14F-4D97-AF65-F5344CB8AC3E}">
        <p14:creationId xmlns:p14="http://schemas.microsoft.com/office/powerpoint/2010/main" val="164404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13E7E-FBF1-4CAB-89AF-23B6FE752C27}" type="datetimeFigureOut">
              <a:rPr lang="en-IN" smtClean="0"/>
              <a:t>12-09-2022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1528D61-21CC-41B2-8F6B-CA508480BA06}" type="slidenum">
              <a:rPr lang="en-IN" smtClean="0"/>
              <a:t>‹#›</a:t>
            </a:fld>
            <a:endParaRPr lang="en-IN" dirty="0"/>
          </a:p>
        </p:txBody>
      </p:sp>
    </p:spTree>
    <p:extLst>
      <p:ext uri="{BB962C8B-B14F-4D97-AF65-F5344CB8AC3E}">
        <p14:creationId xmlns:p14="http://schemas.microsoft.com/office/powerpoint/2010/main" val="3714415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F413E7E-FBF1-4CAB-89AF-23B6FE752C27}" type="datetimeFigureOut">
              <a:rPr lang="en-IN" smtClean="0"/>
              <a:t>12-09-2022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1528D61-21CC-41B2-8F6B-CA508480BA06}" type="slidenum">
              <a:rPr lang="en-IN" smtClean="0"/>
              <a:t>‹#›</a:t>
            </a:fld>
            <a:endParaRPr lang="en-IN" dirty="0"/>
          </a:p>
        </p:txBody>
      </p:sp>
    </p:spTree>
    <p:extLst>
      <p:ext uri="{BB962C8B-B14F-4D97-AF65-F5344CB8AC3E}">
        <p14:creationId xmlns:p14="http://schemas.microsoft.com/office/powerpoint/2010/main" val="1591896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413E7E-FBF1-4CAB-89AF-23B6FE752C27}" type="datetimeFigureOut">
              <a:rPr lang="en-IN" smtClean="0"/>
              <a:t>12-09-2022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1528D61-21CC-41B2-8F6B-CA508480BA06}" type="slidenum">
              <a:rPr lang="en-IN" smtClean="0"/>
              <a:t>‹#›</a:t>
            </a:fld>
            <a:endParaRPr lang="en-IN" dirty="0"/>
          </a:p>
        </p:txBody>
      </p:sp>
    </p:spTree>
    <p:extLst>
      <p:ext uri="{BB962C8B-B14F-4D97-AF65-F5344CB8AC3E}">
        <p14:creationId xmlns:p14="http://schemas.microsoft.com/office/powerpoint/2010/main" val="1970406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413E7E-FBF1-4CAB-89AF-23B6FE752C27}" type="datetimeFigureOut">
              <a:rPr lang="en-IN" smtClean="0"/>
              <a:t>12-09-2022</a:t>
            </a:fld>
            <a:endParaRPr lang="en-IN"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1528D61-21CC-41B2-8F6B-CA508480BA06}" type="slidenum">
              <a:rPr lang="en-IN" smtClean="0"/>
              <a:t>‹#›</a:t>
            </a:fld>
            <a:endParaRPr lang="en-IN" dirty="0"/>
          </a:p>
        </p:txBody>
      </p:sp>
    </p:spTree>
    <p:extLst>
      <p:ext uri="{BB962C8B-B14F-4D97-AF65-F5344CB8AC3E}">
        <p14:creationId xmlns:p14="http://schemas.microsoft.com/office/powerpoint/2010/main" val="387610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86376"/>
            <a:ext cx="7772400" cy="1755626"/>
          </a:xfrm>
        </p:spPr>
        <p:txBody>
          <a:bodyPr>
            <a:noAutofit/>
          </a:bodyPr>
          <a:lstStyle/>
          <a:p>
            <a:pPr algn="ctr"/>
            <a:r>
              <a:rPr lang="en-US" sz="4000" b="1" i="0" dirty="0">
                <a:solidFill>
                  <a:srgbClr val="35475C"/>
                </a:solidFill>
                <a:effectLst/>
                <a:latin typeface="Times New Roman" panose="02020603050405020304" pitchFamily="18" charset="0"/>
                <a:cs typeface="Times New Roman" panose="02020603050405020304" pitchFamily="18" charset="0"/>
              </a:rPr>
              <a:t>Inventory Management System for Retailers</a:t>
            </a:r>
          </a:p>
        </p:txBody>
      </p:sp>
      <p:sp>
        <p:nvSpPr>
          <p:cNvPr id="3" name="Subtitle 2"/>
          <p:cNvSpPr>
            <a:spLocks noGrp="1"/>
          </p:cNvSpPr>
          <p:nvPr>
            <p:ph type="subTitle" idx="1"/>
          </p:nvPr>
        </p:nvSpPr>
        <p:spPr>
          <a:xfrm>
            <a:off x="1371600" y="2924944"/>
            <a:ext cx="6400800" cy="1752600"/>
          </a:xfrm>
        </p:spPr>
        <p:txBody>
          <a:bodyPr>
            <a:normAutofit/>
          </a:bodyPr>
          <a:lstStyle/>
          <a:p>
            <a:pPr algn="ctr"/>
            <a:r>
              <a:rPr lang="en-IN" sz="2000" b="1" dirty="0">
                <a:solidFill>
                  <a:schemeClr val="tx1"/>
                </a:solidFill>
                <a:latin typeface="Times New Roman" pitchFamily="18" charset="0"/>
                <a:cs typeface="Times New Roman" pitchFamily="18" charset="0"/>
              </a:rPr>
              <a:t>TEAM MEMBERS</a:t>
            </a:r>
          </a:p>
          <a:p>
            <a:endParaRPr lang="en-IN" sz="2000" b="1" dirty="0">
              <a:solidFill>
                <a:schemeClr val="tx1"/>
              </a:solidFill>
              <a:latin typeface="Times New Roman" pitchFamily="18" charset="0"/>
              <a:cs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388608079"/>
              </p:ext>
            </p:extLst>
          </p:nvPr>
        </p:nvGraphicFramePr>
        <p:xfrm>
          <a:off x="2051720" y="3667043"/>
          <a:ext cx="6096000" cy="237744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IN" sz="2000" b="1" dirty="0">
                          <a:latin typeface="Times New Roman" pitchFamily="18" charset="0"/>
                          <a:cs typeface="Times New Roman" pitchFamily="18" charset="0"/>
                        </a:rPr>
                        <a:t>Name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2000" b="1" dirty="0">
                          <a:latin typeface="Times New Roman" pitchFamily="18" charset="0"/>
                          <a:cs typeface="Times New Roman" pitchFamily="18" charset="0"/>
                        </a:rPr>
                        <a:t>Register</a:t>
                      </a:r>
                      <a:r>
                        <a:rPr lang="en-IN" sz="2000" b="1" baseline="0" dirty="0">
                          <a:latin typeface="Times New Roman" pitchFamily="18" charset="0"/>
                          <a:cs typeface="Times New Roman" pitchFamily="18" charset="0"/>
                        </a:rPr>
                        <a:t> Number</a:t>
                      </a:r>
                      <a:endParaRPr lang="en-IN" sz="2000" b="1"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n-IN" sz="2000" dirty="0">
                          <a:latin typeface="Times New Roman" pitchFamily="18" charset="0"/>
                          <a:cs typeface="Times New Roman" pitchFamily="18" charset="0"/>
                        </a:rPr>
                        <a:t>V . </a:t>
                      </a:r>
                      <a:r>
                        <a:rPr lang="en-IN" sz="2000" dirty="0" err="1">
                          <a:latin typeface="Times New Roman" pitchFamily="18" charset="0"/>
                          <a:cs typeface="Times New Roman" pitchFamily="18" charset="0"/>
                        </a:rPr>
                        <a:t>Bharathram</a:t>
                      </a:r>
                      <a:endParaRPr lang="en-IN" sz="2000"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2000" dirty="0">
                          <a:latin typeface="Times New Roman" pitchFamily="18" charset="0"/>
                          <a:cs typeface="Times New Roman" pitchFamily="18" charset="0"/>
                        </a:rPr>
                        <a:t>1904006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IN" sz="2000" dirty="0">
                          <a:latin typeface="Times New Roman" pitchFamily="18" charset="0"/>
                          <a:cs typeface="Times New Roman" pitchFamily="18" charset="0"/>
                        </a:rPr>
                        <a:t>P . Lakshmanan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IN" sz="2000" i="0" dirty="0">
                          <a:latin typeface="Times New Roman" pitchFamily="18" charset="0"/>
                          <a:cs typeface="Times New Roman" pitchFamily="18" charset="0"/>
                        </a:rPr>
                        <a:t>1904022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IN" sz="2000" dirty="0">
                          <a:latin typeface="Times New Roman" pitchFamily="18" charset="0"/>
                          <a:cs typeface="Times New Roman" pitchFamily="18" charset="0"/>
                        </a:rPr>
                        <a:t>T . </a:t>
                      </a:r>
                      <a:r>
                        <a:rPr lang="en-IN" sz="2000" dirty="0" err="1">
                          <a:latin typeface="Times New Roman" pitchFamily="18" charset="0"/>
                          <a:cs typeface="Times New Roman" pitchFamily="18" charset="0"/>
                        </a:rPr>
                        <a:t>Mathanraj</a:t>
                      </a:r>
                      <a:endParaRPr lang="en-IN" sz="2000"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2000" dirty="0">
                          <a:latin typeface="Times New Roman" pitchFamily="18" charset="0"/>
                          <a:cs typeface="Times New Roman" pitchFamily="18" charset="0"/>
                        </a:rPr>
                        <a:t>1904024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r>
                        <a:rPr lang="en-IN" sz="2000" dirty="0">
                          <a:latin typeface="Times New Roman" pitchFamily="18" charset="0"/>
                          <a:cs typeface="Times New Roman" pitchFamily="18" charset="0"/>
                        </a:rPr>
                        <a:t>K . G . Ramchandar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IN" sz="2000" dirty="0">
                          <a:latin typeface="Times New Roman" pitchFamily="18" charset="0"/>
                          <a:cs typeface="Times New Roman" pitchFamily="18" charset="0"/>
                        </a:rPr>
                        <a:t>1904040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endParaRPr lang="en-IN" sz="2000"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IN" sz="2000" dirty="0">
                        <a:latin typeface="Times New Roman" pitchFamily="18" charset="0"/>
                        <a:cs typeface="Times New Roman"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09534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PROBLEM STATEMENT</a:t>
            </a:r>
          </a:p>
        </p:txBody>
      </p:sp>
      <p:sp>
        <p:nvSpPr>
          <p:cNvPr id="3" name="Content Placeholder 2"/>
          <p:cNvSpPr>
            <a:spLocks noGrp="1"/>
          </p:cNvSpPr>
          <p:nvPr>
            <p:ph idx="1"/>
          </p:nvPr>
        </p:nvSpPr>
        <p:spPr/>
        <p:txBody>
          <a:bodyPr>
            <a:normAutofit/>
          </a:bodyPr>
          <a:lstStyle/>
          <a:p>
            <a:pPr algn="just">
              <a:lnSpc>
                <a:spcPct val="107000"/>
              </a:lnSpc>
              <a:spcAft>
                <a:spcPts val="800"/>
              </a:spcAft>
            </a:pPr>
            <a:r>
              <a:rPr lang="en-IN" sz="1800" dirty="0"/>
              <a:t>	</a:t>
            </a:r>
            <a:r>
              <a:rPr lang="en-IN" sz="1800" dirty="0">
                <a:effectLst/>
                <a:latin typeface="Times New Roman" panose="02020603050405020304" pitchFamily="18" charset="0"/>
                <a:ea typeface="Calibri" panose="020F0502020204030204" pitchFamily="34" charset="0"/>
                <a:cs typeface="Latha" panose="020B0604020202020204" pitchFamily="34" charset="0"/>
              </a:rPr>
              <a:t>The problem faced by the retailers is that they do not have any system to record and keep their inventory data. It is difficult for the owner to record the inventory data quickly and safely because they only keep it in the logbook and not properly organized.</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82340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EXISTING SOLUTIONS</a:t>
            </a:r>
          </a:p>
        </p:txBody>
      </p:sp>
      <p:sp>
        <p:nvSpPr>
          <p:cNvPr id="3" name="Content Placeholder 2"/>
          <p:cNvSpPr>
            <a:spLocks noGrp="1"/>
          </p:cNvSpPr>
          <p:nvPr>
            <p:ph idx="1"/>
          </p:nvPr>
        </p:nvSpPr>
        <p:spPr/>
        <p:txBody>
          <a:bodyPr>
            <a:normAutofit fontScale="77500" lnSpcReduction="20000"/>
          </a:bodyPr>
          <a:lstStyle/>
          <a:p>
            <a:r>
              <a:rPr lang="en-IN" sz="2000" b="1" dirty="0" err="1">
                <a:latin typeface="Times New Roman" pitchFamily="18" charset="0"/>
                <a:cs typeface="Times New Roman" pitchFamily="18" charset="0"/>
              </a:rPr>
              <a:t>iVentRetail</a:t>
            </a:r>
            <a:r>
              <a:rPr lang="en-IN" sz="2000" b="1" dirty="0">
                <a:latin typeface="Times New Roman" pitchFamily="18" charset="0"/>
                <a:cs typeface="Times New Roman" pitchFamily="18" charset="0"/>
              </a:rPr>
              <a:t> </a:t>
            </a:r>
          </a:p>
          <a:p>
            <a:pPr marL="0" indent="0">
              <a:buNone/>
            </a:pPr>
            <a:r>
              <a:rPr lang="en-IN" sz="2000" dirty="0">
                <a:latin typeface="Times New Roman" pitchFamily="18" charset="0"/>
                <a:cs typeface="Times New Roman" pitchFamily="18" charset="0"/>
              </a:rPr>
              <a:t>Reference Link: </a:t>
            </a:r>
            <a:r>
              <a:rPr lang="en-IN" sz="2000" dirty="0">
                <a:solidFill>
                  <a:srgbClr val="0000FF"/>
                </a:solidFill>
                <a:latin typeface="Times New Roman" pitchFamily="18" charset="0"/>
                <a:cs typeface="Times New Roman" pitchFamily="18" charset="0"/>
              </a:rPr>
              <a:t>https://ivend.com/retail-inventory-management-software/</a:t>
            </a:r>
          </a:p>
          <a:p>
            <a:r>
              <a:rPr lang="en-IN" sz="2000" b="1" dirty="0" err="1">
                <a:latin typeface="Times New Roman" pitchFamily="18" charset="0"/>
                <a:cs typeface="Times New Roman" pitchFamily="18" charset="0"/>
              </a:rPr>
              <a:t>Zoho</a:t>
            </a:r>
            <a:r>
              <a:rPr lang="en-IN" sz="2000" b="1" dirty="0">
                <a:latin typeface="Times New Roman" pitchFamily="18" charset="0"/>
                <a:cs typeface="Times New Roman" pitchFamily="18" charset="0"/>
              </a:rPr>
              <a:t> Inventory </a:t>
            </a:r>
          </a:p>
          <a:p>
            <a:pPr marL="0" indent="0">
              <a:buNone/>
            </a:pPr>
            <a:r>
              <a:rPr lang="en-IN" sz="2000" dirty="0">
                <a:latin typeface="Times New Roman" pitchFamily="18" charset="0"/>
                <a:cs typeface="Times New Roman" pitchFamily="18" charset="0"/>
              </a:rPr>
              <a:t>Reference Link: </a:t>
            </a:r>
            <a:r>
              <a:rPr lang="en-IN" sz="2000" dirty="0">
                <a:solidFill>
                  <a:srgbClr val="0000FF"/>
                </a:solidFill>
                <a:latin typeface="Times New Roman" pitchFamily="18" charset="0"/>
                <a:cs typeface="Times New Roman" pitchFamily="18" charset="0"/>
              </a:rPr>
              <a:t>https://www.zoho.com/in/inventory/</a:t>
            </a:r>
          </a:p>
          <a:p>
            <a:pPr marL="0" indent="0">
              <a:buNone/>
            </a:pPr>
            <a:endParaRPr lang="en-IN" sz="2000" b="1" dirty="0">
              <a:latin typeface="Times New Roman" pitchFamily="18" charset="0"/>
              <a:cs typeface="Times New Roman" pitchFamily="18" charset="0"/>
            </a:endParaRPr>
          </a:p>
          <a:p>
            <a:r>
              <a:rPr lang="en-US" sz="2000" b="1" i="0" dirty="0">
                <a:solidFill>
                  <a:srgbClr val="111111"/>
                </a:solidFill>
                <a:effectLst/>
                <a:latin typeface="Times New Roman" panose="02020603050405020304" pitchFamily="18" charset="0"/>
                <a:cs typeface="Times New Roman" panose="02020603050405020304" pitchFamily="18" charset="0"/>
              </a:rPr>
              <a:t>Inventory management for retail companies: A literature review and current trends</a:t>
            </a:r>
            <a:r>
              <a:rPr lang="en-IN" sz="2000" b="1" dirty="0">
                <a:latin typeface="Times New Roman" panose="02020603050405020304" pitchFamily="18" charset="0"/>
                <a:cs typeface="Times New Roman" pitchFamily="18" charset="0"/>
              </a:rPr>
              <a:t> </a:t>
            </a:r>
          </a:p>
          <a:p>
            <a:pPr marL="0" indent="0">
              <a:buNone/>
            </a:pPr>
            <a:r>
              <a:rPr lang="en-IN" sz="2000" dirty="0">
                <a:latin typeface="Times New Roman" pitchFamily="18" charset="0"/>
                <a:cs typeface="Times New Roman" pitchFamily="18" charset="0"/>
              </a:rPr>
              <a:t>Reference Link: </a:t>
            </a:r>
            <a:r>
              <a:rPr lang="en-IN" sz="2000" dirty="0">
                <a:solidFill>
                  <a:srgbClr val="0000FF"/>
                </a:solidFill>
                <a:latin typeface="Times New Roman" pitchFamily="18" charset="0"/>
                <a:cs typeface="Times New Roman" pitchFamily="18" charset="0"/>
              </a:rPr>
              <a:t>https://www.researchgate.net/publication/352235223_Inventory_management_for_retail_companies_A_literature_review_and_current_trends</a:t>
            </a:r>
            <a:endParaRPr lang="en-IN" sz="2000" b="1" dirty="0">
              <a:solidFill>
                <a:srgbClr val="0000FF"/>
              </a:solidFill>
              <a:latin typeface="Times New Roman" pitchFamily="18" charset="0"/>
              <a:cs typeface="Times New Roman" pitchFamily="18" charset="0"/>
            </a:endParaRPr>
          </a:p>
          <a:p>
            <a:pPr algn="l"/>
            <a:r>
              <a:rPr lang="en-US" sz="2000" b="1" i="0" dirty="0">
                <a:solidFill>
                  <a:srgbClr val="333333"/>
                </a:solidFill>
                <a:effectLst/>
                <a:latin typeface="Times New Roman" panose="02020603050405020304" pitchFamily="18" charset="0"/>
                <a:cs typeface="Times New Roman" panose="02020603050405020304" pitchFamily="18" charset="0"/>
              </a:rPr>
              <a:t>Development of inventory management system</a:t>
            </a:r>
          </a:p>
          <a:p>
            <a:pPr marL="0" indent="0">
              <a:buNone/>
            </a:pPr>
            <a:r>
              <a:rPr lang="en-IN" sz="2000" dirty="0">
                <a:latin typeface="Times New Roman" pitchFamily="18" charset="0"/>
                <a:cs typeface="Times New Roman" pitchFamily="18" charset="0"/>
              </a:rPr>
              <a:t>Reference Link: </a:t>
            </a:r>
            <a:r>
              <a:rPr lang="en-IN" sz="2000" dirty="0">
                <a:solidFill>
                  <a:srgbClr val="0000FF"/>
                </a:solidFill>
                <a:latin typeface="Times New Roman" pitchFamily="18" charset="0"/>
                <a:cs typeface="Times New Roman" pitchFamily="18" charset="0"/>
              </a:rPr>
              <a:t>https://ieeexplore.ieee.org/document/5478077</a:t>
            </a:r>
          </a:p>
          <a:p>
            <a:pPr marL="0" indent="0">
              <a:buNone/>
            </a:pPr>
            <a:endParaRPr lang="en-IN" sz="3600" dirty="0"/>
          </a:p>
          <a:p>
            <a:pPr marL="0" indent="0">
              <a:buNone/>
            </a:pPr>
            <a:endParaRPr lang="en-IN" dirty="0"/>
          </a:p>
        </p:txBody>
      </p:sp>
    </p:spTree>
    <p:extLst>
      <p:ext uri="{BB962C8B-B14F-4D97-AF65-F5344CB8AC3E}">
        <p14:creationId xmlns:p14="http://schemas.microsoft.com/office/powerpoint/2010/main" val="566972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143000"/>
          </a:xfrm>
        </p:spPr>
        <p:txBody>
          <a:bodyPr>
            <a:noAutofit/>
          </a:bodyPr>
          <a:lstStyle/>
          <a:p>
            <a:r>
              <a:rPr lang="en-IN" sz="3600" dirty="0">
                <a:latin typeface="Times" pitchFamily="18" charset="0"/>
                <a:cs typeface="Times" pitchFamily="18" charset="0"/>
              </a:rPr>
              <a:t>INFERENCE FROM THE EXISTING SOLUTIONS</a:t>
            </a:r>
          </a:p>
        </p:txBody>
      </p:sp>
      <p:sp>
        <p:nvSpPr>
          <p:cNvPr id="3" name="Content Placeholder 2"/>
          <p:cNvSpPr>
            <a:spLocks noGrp="1"/>
          </p:cNvSpPr>
          <p:nvPr>
            <p:ph idx="1"/>
          </p:nvPr>
        </p:nvSpPr>
        <p:spPr/>
        <p:txBody>
          <a:bodyPr>
            <a:normAutofit lnSpcReduction="10000"/>
          </a:bodyPr>
          <a:lstStyle/>
          <a:p>
            <a:pPr marL="0" indent="0">
              <a:buNone/>
            </a:pPr>
            <a:r>
              <a:rPr lang="en-US" sz="1800" b="0" i="0" dirty="0">
                <a:solidFill>
                  <a:srgbClr val="222222"/>
                </a:solidFill>
                <a:effectLst/>
                <a:latin typeface="Times New Roman" panose="02020603050405020304" pitchFamily="18" charset="0"/>
                <a:cs typeface="Times New Roman" panose="02020603050405020304" pitchFamily="18" charset="0"/>
              </a:rPr>
              <a:t>The requirement for an indication, a tool, and a methodology to determine the business's trend and control inventories.</a:t>
            </a:r>
          </a:p>
          <a:p>
            <a:pPr marL="0" indent="0">
              <a:buNone/>
            </a:pPr>
            <a:endParaRPr lang="en-US" sz="1800" dirty="0">
              <a:solidFill>
                <a:srgbClr val="222222"/>
              </a:solidFill>
              <a:latin typeface="Times New Roman" panose="02020603050405020304" pitchFamily="18" charset="0"/>
              <a:cs typeface="Times New Roman" panose="02020603050405020304" pitchFamily="18" charset="0"/>
            </a:endParaRPr>
          </a:p>
          <a:p>
            <a:pPr marL="0" indent="0">
              <a:buNone/>
            </a:pPr>
            <a:r>
              <a:rPr lang="en-US" sz="1800" b="0" i="0" dirty="0">
                <a:solidFill>
                  <a:srgbClr val="222222"/>
                </a:solidFill>
                <a:effectLst/>
                <a:latin typeface="Times New Roman" panose="02020603050405020304" pitchFamily="18" charset="0"/>
                <a:cs typeface="Times New Roman" panose="02020603050405020304" pitchFamily="18" charset="0"/>
              </a:rPr>
              <a:t>The decision for inventory management is based on</a:t>
            </a:r>
          </a:p>
          <a:p>
            <a:pPr marL="0" indent="0">
              <a:buNone/>
            </a:pPr>
            <a:endParaRPr lang="en-US" sz="1800" dirty="0">
              <a:solidFill>
                <a:srgbClr val="222222"/>
              </a:solidFill>
              <a:latin typeface="Times New Roman" panose="02020603050405020304" pitchFamily="18" charset="0"/>
              <a:cs typeface="Times New Roman" panose="02020603050405020304" pitchFamily="18" charset="0"/>
            </a:endParaRPr>
          </a:p>
          <a:p>
            <a:pPr algn="l"/>
            <a:r>
              <a:rPr lang="en-US" sz="1800" b="0" i="0" dirty="0">
                <a:solidFill>
                  <a:srgbClr val="222222"/>
                </a:solidFill>
                <a:effectLst/>
                <a:latin typeface="Times New Roman" panose="02020603050405020304" pitchFamily="18" charset="0"/>
                <a:cs typeface="Times New Roman" panose="02020603050405020304" pitchFamily="18" charset="0"/>
              </a:rPr>
              <a:t>Data from different key performance metrics, which take into account several aspects of the inventory influencing the business and</a:t>
            </a:r>
          </a:p>
          <a:p>
            <a:pPr algn="l"/>
            <a:r>
              <a:rPr lang="en-US" sz="1800" b="0" i="0" dirty="0">
                <a:solidFill>
                  <a:srgbClr val="222222"/>
                </a:solidFill>
                <a:effectLst/>
                <a:latin typeface="Times New Roman" panose="02020603050405020304" pitchFamily="18" charset="0"/>
                <a:cs typeface="Times New Roman" panose="02020603050405020304" pitchFamily="18" charset="0"/>
              </a:rPr>
              <a:t>Methodology (such as AUD and MDP) to forecast revenue and discount on the products.</a:t>
            </a:r>
          </a:p>
          <a:p>
            <a:pPr algn="l"/>
            <a:r>
              <a:rPr lang="en-US" sz="1800" b="0" i="0" dirty="0">
                <a:solidFill>
                  <a:srgbClr val="222222"/>
                </a:solidFill>
                <a:effectLst/>
                <a:latin typeface="Times New Roman" panose="02020603050405020304" pitchFamily="18" charset="0"/>
                <a:cs typeface="Times New Roman" panose="02020603050405020304" pitchFamily="18" charset="0"/>
              </a:rPr>
              <a:t>Tools (such as RFID and barcodes) to maintain correct records across digital and physical databases.</a:t>
            </a:r>
          </a:p>
          <a:p>
            <a:pPr marL="0" indent="0">
              <a:buNone/>
            </a:pPr>
            <a:endParaRPr lang="en-IN" sz="1800" dirty="0">
              <a:latin typeface="Times New Roman" panose="02020603050405020304" pitchFamily="18" charset="0"/>
              <a:cs typeface="Times New Roman" panose="02020603050405020304" pitchFamily="18" charset="0"/>
            </a:endParaRPr>
          </a:p>
          <a:p>
            <a:endParaRPr lang="en-IN" sz="1800" dirty="0">
              <a:latin typeface="Times" pitchFamily="18" charset="0"/>
              <a:cs typeface="Times" pitchFamily="18" charset="0"/>
            </a:endParaRPr>
          </a:p>
          <a:p>
            <a:endParaRPr lang="en-IN" sz="1800" dirty="0">
              <a:latin typeface="Times" pitchFamily="18" charset="0"/>
              <a:cs typeface="Times" pitchFamily="18" charset="0"/>
            </a:endParaRPr>
          </a:p>
        </p:txBody>
      </p:sp>
    </p:spTree>
    <p:extLst>
      <p:ext uri="{BB962C8B-B14F-4D97-AF65-F5344CB8AC3E}">
        <p14:creationId xmlns:p14="http://schemas.microsoft.com/office/powerpoint/2010/main" val="3449305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pitchFamily="18" charset="0"/>
                <a:cs typeface="Times" pitchFamily="18" charset="0"/>
              </a:rPr>
              <a:t>AIM/IDEA FOR THE PROJECT</a:t>
            </a:r>
          </a:p>
        </p:txBody>
      </p:sp>
      <p:sp>
        <p:nvSpPr>
          <p:cNvPr id="3" name="Content Placeholder 2"/>
          <p:cNvSpPr>
            <a:spLocks noGrp="1"/>
          </p:cNvSpPr>
          <p:nvPr>
            <p:ph idx="1"/>
          </p:nvPr>
        </p:nvSpPr>
        <p:spPr/>
        <p:txBody>
          <a:bodyPr>
            <a:normAutofit/>
          </a:bodyPr>
          <a:lstStyle/>
          <a:p>
            <a:r>
              <a:rPr lang="en-IN" sz="1800" dirty="0">
                <a:latin typeface="Times" pitchFamily="18" charset="0"/>
                <a:cs typeface="Times" pitchFamily="18" charset="0"/>
              </a:rPr>
              <a:t>The main aim is to design an cloud application for managing the inventory by retailers.</a:t>
            </a:r>
          </a:p>
          <a:p>
            <a:r>
              <a:rPr lang="en-IN" sz="1800" dirty="0">
                <a:latin typeface="Times" pitchFamily="18" charset="0"/>
                <a:cs typeface="Times" pitchFamily="18" charset="0"/>
              </a:rPr>
              <a:t>Through this application retailers can regularly monitor the inventory along with detailed report of the stocks available in the inventory which could help retailers in business.</a:t>
            </a:r>
          </a:p>
          <a:p>
            <a:r>
              <a:rPr lang="en-IN" sz="1800" dirty="0">
                <a:latin typeface="Times New Roman" panose="02020603050405020304" pitchFamily="18" charset="0"/>
                <a:ea typeface="Calibri" panose="020F0502020204030204" pitchFamily="34" charset="0"/>
              </a:rPr>
              <a:t>Using this app</a:t>
            </a:r>
            <a:r>
              <a:rPr lang="en-IN" sz="1800" dirty="0">
                <a:effectLst/>
                <a:latin typeface="Times New Roman" panose="02020603050405020304" pitchFamily="18" charset="0"/>
                <a:ea typeface="Calibri" panose="020F0502020204030204" pitchFamily="34" charset="0"/>
              </a:rPr>
              <a:t>, retailers can log in to it and can update inventory details, also users will be able to add new stock by submitting essential details related to the stock.</a:t>
            </a:r>
          </a:p>
          <a:p>
            <a:r>
              <a:rPr lang="en-IN" sz="1800" dirty="0">
                <a:effectLst/>
                <a:latin typeface="Times New Roman" panose="02020603050405020304" pitchFamily="18" charset="0"/>
                <a:ea typeface="Calibri" panose="020F0502020204030204" pitchFamily="34" charset="0"/>
                <a:cs typeface="Latha" panose="020B0604020202020204" pitchFamily="34" charset="0"/>
              </a:rPr>
              <a:t>The System will automatically send an email alert to the retailers if there is </a:t>
            </a:r>
            <a:r>
              <a:rPr lang="en-IN" sz="1800" dirty="0">
                <a:latin typeface="Times New Roman" panose="02020603050405020304" pitchFamily="18" charset="0"/>
                <a:ea typeface="Calibri" panose="020F0502020204030204" pitchFamily="34" charset="0"/>
                <a:cs typeface="Latha" panose="020B0604020202020204" pitchFamily="34" charset="0"/>
              </a:rPr>
              <a:t>limited</a:t>
            </a:r>
            <a:r>
              <a:rPr lang="en-IN" sz="1800" dirty="0">
                <a:effectLst/>
                <a:latin typeface="Times New Roman" panose="02020603050405020304" pitchFamily="18" charset="0"/>
                <a:ea typeface="Calibri" panose="020F0502020204030204" pitchFamily="34" charset="0"/>
                <a:cs typeface="Latha" panose="020B0604020202020204" pitchFamily="34" charset="0"/>
              </a:rPr>
              <a:t> stock available in their inventory. So that they can order new stock.</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endParaRPr lang="en-IN" sz="1800" dirty="0">
              <a:latin typeface="Times" pitchFamily="18" charset="0"/>
              <a:cs typeface="Times" pitchFamily="18" charset="0"/>
            </a:endParaRPr>
          </a:p>
          <a:p>
            <a:pPr marL="0" indent="0">
              <a:buNone/>
            </a:pPr>
            <a:endParaRPr lang="en-IN" sz="1800" dirty="0">
              <a:latin typeface="Times" pitchFamily="18" charset="0"/>
              <a:cs typeface="Times" pitchFamily="18" charset="0"/>
            </a:endParaRPr>
          </a:p>
          <a:p>
            <a:pPr marL="0" indent="0">
              <a:buNone/>
            </a:pPr>
            <a:endParaRPr lang="en-IN" sz="1800" dirty="0">
              <a:latin typeface="Times" pitchFamily="18" charset="0"/>
              <a:cs typeface="Times" pitchFamily="18" charset="0"/>
            </a:endParaRPr>
          </a:p>
        </p:txBody>
      </p:sp>
    </p:spTree>
    <p:extLst>
      <p:ext uri="{BB962C8B-B14F-4D97-AF65-F5344CB8AC3E}">
        <p14:creationId xmlns:p14="http://schemas.microsoft.com/office/powerpoint/2010/main" val="33622967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355</TotalTime>
  <Words>379</Words>
  <Application>Microsoft Office PowerPoint</Application>
  <PresentationFormat>On-screen Show (4:3)</PresentationFormat>
  <Paragraphs>39</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Times</vt:lpstr>
      <vt:lpstr>Times New Roman</vt:lpstr>
      <vt:lpstr>Trebuchet MS</vt:lpstr>
      <vt:lpstr>Wingdings 3</vt:lpstr>
      <vt:lpstr>Facet</vt:lpstr>
      <vt:lpstr>Inventory Management System for Retailers</vt:lpstr>
      <vt:lpstr>PROBLEM STATEMENT</vt:lpstr>
      <vt:lpstr>EXISTING SOLUTIONS</vt:lpstr>
      <vt:lpstr>INFERENCE FROM THE EXISTING SOLUTIONS</vt:lpstr>
      <vt:lpstr>AIM/IDEA FOR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Assistance for Seniors who are se</dc:title>
  <dc:creator>Administrator</dc:creator>
  <cp:lastModifiedBy>Ramchandar K G</cp:lastModifiedBy>
  <cp:revision>10</cp:revision>
  <dcterms:created xsi:type="dcterms:W3CDTF">2022-09-02T04:49:02Z</dcterms:created>
  <dcterms:modified xsi:type="dcterms:W3CDTF">2022-09-12T16:36:27Z</dcterms:modified>
</cp:coreProperties>
</file>