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305" r:id="rId3"/>
    <p:sldId id="317" r:id="rId4"/>
    <p:sldId id="318" r:id="rId5"/>
    <p:sldId id="325" r:id="rId6"/>
    <p:sldId id="320" r:id="rId7"/>
    <p:sldId id="321" r:id="rId8"/>
    <p:sldId id="319" r:id="rId9"/>
    <p:sldId id="322" r:id="rId10"/>
    <p:sldId id="326" r:id="rId11"/>
    <p:sldId id="324" r:id="rId12"/>
    <p:sldId id="31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C8CD"/>
    <a:srgbClr val="A9D7D9"/>
    <a:srgbClr val="00602B"/>
    <a:srgbClr val="93D3D9"/>
    <a:srgbClr val="AAD6FF"/>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14.pn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12.png"/><Relationship Id="rId4" Type="http://schemas.openxmlformats.org/officeDocument/2006/relationships/image" Target="../media/image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A picture containing text, plan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7" name="Rectangle 6"/>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Footer Placeholder 13"/>
          <p:cNvSpPr>
            <a:spLocks noGrp="1"/>
          </p:cNvSpPr>
          <p:nvPr>
            <p:ph type="ftr" sz="quarter" idx="10"/>
          </p:nvPr>
        </p:nvSpPr>
        <p:spPr/>
        <p:txBody>
          <a:bodyPr/>
          <a:lstStyle/>
          <a:p>
            <a:r>
              <a:rPr lang="en-US"/>
              <a:t>Presentation title</a:t>
            </a:r>
            <a:endParaRPr lang="en-US" dirty="0"/>
          </a:p>
        </p:txBody>
      </p:sp>
      <p:sp>
        <p:nvSpPr>
          <p:cNvPr id="15" name="Slide Number Placeholder 1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
        <p:nvSpPr>
          <p:cNvPr id="12" name="Content Placeholder 11"/>
          <p:cNvSpPr>
            <a:spLocks noGrp="1"/>
          </p:cNvSpPr>
          <p:nvPr>
            <p:ph sz="quarter" idx="12"/>
          </p:nvPr>
        </p:nvSpPr>
        <p:spPr>
          <a:xfrm>
            <a:off x="975360" y="2615184"/>
            <a:ext cx="10241280" cy="33192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
        <p:nvSpPr>
          <p:cNvPr id="29" name="Text Placeholder 2"/>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Content Placeholder 3"/>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1" name="Text Placeholder 4"/>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2" name="Content Placeholder 5"/>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38" name="Picture 37" descr="A group of flowers&#10;&#10;Description automatically generated with low confidenc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10" name="Rectangle 9"/>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
        <p:nvSpPr>
          <p:cNvPr id="15" name="Text Placeholder 4"/>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Content Placeholder 5"/>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72184" y="2889504"/>
            <a:ext cx="2852928" cy="1088136"/>
          </a:xfrm>
        </p:spPr>
        <p:txBody>
          <a:bodyPr/>
          <a:lstStyle>
            <a:lvl1pPr algn="ctr">
              <a:defRPr/>
            </a:lvl1pPr>
          </a:lstStyle>
          <a:p>
            <a:r>
              <a:rPr lang="en-US"/>
              <a:t>Click to edit Master title style</a:t>
            </a:r>
            <a:endParaRPr lang="en-US"/>
          </a:p>
        </p:txBody>
      </p:sp>
      <p:sp>
        <p:nvSpPr>
          <p:cNvPr id="19" name="Content Placeholder 2"/>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38200" y="2628461"/>
            <a:ext cx="5181600" cy="35485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2628461"/>
            <a:ext cx="5181600" cy="35485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0"/>
          </p:nvPr>
        </p:nvSpPr>
        <p:spPr/>
        <p:txBody>
          <a:bodyPr/>
          <a:lstStyle/>
          <a:p>
            <a:r>
              <a:rPr lang="en-US"/>
              <a:t>Presentation title</a:t>
            </a:r>
            <a:endParaRPr lang="en-US" dirty="0"/>
          </a:p>
        </p:txBody>
      </p:sp>
      <p:sp>
        <p:nvSpPr>
          <p:cNvPr id="8" name="Slide Number Placeholder 7"/>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
        <p:nvSpPr>
          <p:cNvPr id="32" name="Content Placeholder 5"/>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6" name="Picture 5" descr="A picture containing flower, plant&#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p:txBody>
      </p:sp>
      <p:sp>
        <p:nvSpPr>
          <p:cNvPr id="14" name="Footer Placeholder 13"/>
          <p:cNvSpPr>
            <a:spLocks noGrp="1"/>
          </p:cNvSpPr>
          <p:nvPr>
            <p:ph type="ftr" sz="quarter" idx="10"/>
          </p:nvPr>
        </p:nvSpPr>
        <p:spPr/>
        <p:txBody>
          <a:bodyPr/>
          <a:lstStyle/>
          <a:p>
            <a:r>
              <a:rPr lang="en-US"/>
              <a:t>Presentation title</a:t>
            </a:r>
            <a:endParaRPr lang="en-US" dirty="0"/>
          </a:p>
        </p:txBody>
      </p:sp>
      <p:sp>
        <p:nvSpPr>
          <p:cNvPr id="15" name="Slide Number Placeholder 1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0"/>
          </p:nvPr>
        </p:nvSpPr>
        <p:spPr/>
        <p:txBody>
          <a:bodyPr/>
          <a:lstStyle/>
          <a:p>
            <a:r>
              <a:rPr lang="en-US"/>
              <a:t>Presentation title</a:t>
            </a:r>
            <a:endParaRPr lang="en-US" dirty="0"/>
          </a:p>
        </p:txBody>
      </p:sp>
      <p:sp>
        <p:nvSpPr>
          <p:cNvPr id="7" name="Slide Number Placeholder 6"/>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spTree>
      <p:nvGrpSpPr>
        <p:cNvPr id="1" name=""/>
        <p:cNvGrpSpPr/>
        <p:nvPr/>
      </p:nvGrpSpPr>
      <p:grpSpPr>
        <a:xfrm>
          <a:off x="0" y="0"/>
          <a:ext cx="0" cy="0"/>
          <a:chOff x="0" y="0"/>
          <a:chExt cx="0" cy="0"/>
        </a:xfrm>
      </p:grpSpPr>
      <p:sp>
        <p:nvSpPr>
          <p:cNvPr id="2" name="Title 1"/>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0"/>
          </p:nvPr>
        </p:nvSpPr>
        <p:spPr/>
        <p:txBody>
          <a:bodyPr/>
          <a:lstStyle/>
          <a:p>
            <a:r>
              <a:rPr lang="en-US"/>
              <a:t>Presentation title</a:t>
            </a:r>
            <a:endParaRPr lang="en-US" dirty="0"/>
          </a:p>
        </p:txBody>
      </p:sp>
      <p:sp>
        <p:nvSpPr>
          <p:cNvPr id="7" name="Slide Number Placeholder 6"/>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6" name="Rectangle 5"/>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27" name="Text Placeholder 24"/>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endParaRPr lang="en-US" dirty="0"/>
          </a:p>
        </p:txBody>
      </p:sp>
      <p:sp>
        <p:nvSpPr>
          <p:cNvPr id="28" name="Text Placeholder 24"/>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endParaRPr lang="en-US"/>
          </a:p>
        </p:txBody>
      </p:sp>
      <p:sp>
        <p:nvSpPr>
          <p:cNvPr id="21" name="Text Placeholder 19"/>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endParaRPr lang="en-US"/>
          </a:p>
        </p:txBody>
      </p:sp>
      <p:sp>
        <p:nvSpPr>
          <p:cNvPr id="31" name="Picture Placeholder 17"/>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endParaRPr lang="en-US"/>
          </a:p>
        </p:txBody>
      </p:sp>
      <p:sp>
        <p:nvSpPr>
          <p:cNvPr id="32" name="Text Placeholder 19"/>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endParaRPr lang="en-US"/>
          </a:p>
        </p:txBody>
      </p:sp>
      <p:sp>
        <p:nvSpPr>
          <p:cNvPr id="30" name="Picture Placeholder 17"/>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endParaRPr lang="en-US"/>
          </a:p>
        </p:txBody>
      </p:sp>
      <p:sp>
        <p:nvSpPr>
          <p:cNvPr id="34" name="Text Placeholder 19"/>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endParaRPr lang="en-US"/>
          </a:p>
        </p:txBody>
      </p:sp>
      <p:sp>
        <p:nvSpPr>
          <p:cNvPr id="29" name="Picture Placeholder 17"/>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endParaRPr lang="en-US"/>
          </a:p>
        </p:txBody>
      </p:sp>
      <p:sp>
        <p:nvSpPr>
          <p:cNvPr id="36" name="Text Placeholder 19"/>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endParaRPr lang="en-US"/>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21" name="Text Placeholder 19"/>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46" name="Picture Placeholder 17"/>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44" name="Text Placeholder 19"/>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31" name="Picture Placeholder 17"/>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32" name="Text Placeholder 19"/>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16" name="Picture Placeholder 17"/>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18" name="Text Placeholder 19"/>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30" name="Picture Placeholder 17"/>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34" name="Text Placeholder 19"/>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14" name="Picture Placeholder 17"/>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25" name="Text Placeholder 19"/>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29" name="Picture Placeholder 17"/>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36" name="Text Placeholder 19"/>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47" name="Picture Placeholder 17"/>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41" name="Text Placeholder 19"/>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9296" y="2566663"/>
            <a:ext cx="6693408" cy="1088136"/>
          </a:xfrm>
        </p:spPr>
        <p:txBody>
          <a:bodyPr/>
          <a:lstStyle/>
          <a:p>
            <a:r>
              <a:rPr lang="en-US" sz="2400" b="1" i="0" dirty="0">
                <a:solidFill>
                  <a:srgbClr val="35475C"/>
                </a:solidFill>
                <a:effectLst/>
                <a:latin typeface="Arial" panose="020B0604020202020204" pitchFamily="34" charset="0"/>
                <a:cs typeface="Arial" panose="020B0604020202020204" pitchFamily="34" charset="0"/>
              </a:rPr>
              <a:t>Fertilizers Recommendation System </a:t>
            </a:r>
            <a:br>
              <a:rPr lang="en-US" sz="2400" b="1" i="0" dirty="0">
                <a:solidFill>
                  <a:srgbClr val="35475C"/>
                </a:solidFill>
                <a:effectLst/>
                <a:latin typeface="Arial" panose="020B0604020202020204" pitchFamily="34" charset="0"/>
                <a:cs typeface="Arial" panose="020B0604020202020204" pitchFamily="34" charset="0"/>
              </a:rPr>
            </a:br>
            <a:r>
              <a:rPr lang="en-US" sz="2400" b="1" i="0" dirty="0">
                <a:solidFill>
                  <a:srgbClr val="35475C"/>
                </a:solidFill>
                <a:effectLst/>
                <a:latin typeface="Arial" panose="020B0604020202020204" pitchFamily="34" charset="0"/>
                <a:cs typeface="Arial" panose="020B0604020202020204" pitchFamily="34" charset="0"/>
              </a:rPr>
              <a:t>For Disease Prediction</a:t>
            </a:r>
            <a:endParaRPr lang="en-US" sz="2400" b="1" i="0" dirty="0">
              <a:solidFill>
                <a:srgbClr val="35475C"/>
              </a:solidFill>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448898" y="2168712"/>
            <a:ext cx="3294204" cy="559464"/>
          </a:xfrm>
        </p:spPr>
        <p:txBody>
          <a:bodyPr>
            <a:normAutofit/>
          </a:bodyPr>
          <a:lstStyle/>
          <a:p>
            <a:r>
              <a:rPr lang="en-IN" sz="3200" b="1" dirty="0">
                <a:highlight>
                  <a:srgbClr val="B2C8CD"/>
                </a:highlight>
                <a:latin typeface="+mj-lt"/>
              </a:rPr>
              <a:t>IBM PROJECT</a:t>
            </a:r>
            <a:endParaRPr lang="en-US" sz="3200" b="1" dirty="0">
              <a:highlight>
                <a:srgbClr val="B2C8CD"/>
              </a:highlight>
              <a:latin typeface="+mj-lt"/>
            </a:endParaRPr>
          </a:p>
        </p:txBody>
      </p:sp>
      <p:sp>
        <p:nvSpPr>
          <p:cNvPr id="4" name="TextBox 3"/>
          <p:cNvSpPr txBox="1"/>
          <p:nvPr/>
        </p:nvSpPr>
        <p:spPr>
          <a:xfrm>
            <a:off x="9346288" y="5222186"/>
            <a:ext cx="2845712" cy="1508105"/>
          </a:xfrm>
          <a:prstGeom prst="rect">
            <a:avLst/>
          </a:prstGeom>
          <a:noFill/>
        </p:spPr>
        <p:txBody>
          <a:bodyPr wrap="square" rtlCol="0">
            <a:spAutoFit/>
          </a:bodyPr>
          <a:lstStyle/>
          <a:p>
            <a:r>
              <a:rPr lang="en-IN" sz="2000" b="1" dirty="0">
                <a:latin typeface="Arial Black" panose="020B0A04020102020204" pitchFamily="34" charset="0"/>
              </a:rPr>
              <a:t>Team Members:</a:t>
            </a:r>
            <a:endParaRPr lang="en-IN" sz="2000" b="1" dirty="0">
              <a:latin typeface="Arial Black" panose="020B0A04020102020204" pitchFamily="34" charset="0"/>
            </a:endParaRPr>
          </a:p>
          <a:p>
            <a:pPr marL="285750" indent="-285750">
              <a:buFont typeface="Wingdings" panose="05000000000000000000" pitchFamily="2" charset="2"/>
              <a:buChar char="Ø"/>
            </a:pPr>
            <a:r>
              <a:rPr lang="en-IN" dirty="0">
                <a:solidFill>
                  <a:srgbClr val="00602B"/>
                </a:solidFill>
                <a:latin typeface="Bahnschrift SemiBold Condensed" panose="020B0502040204020203" pitchFamily="34" charset="0"/>
                <a:cs typeface="Arial" panose="020B0604020202020204" pitchFamily="34" charset="0"/>
              </a:rPr>
              <a:t>SRIRAM SB [TL]</a:t>
            </a:r>
            <a:endParaRPr lang="en-IN" dirty="0">
              <a:solidFill>
                <a:srgbClr val="00602B"/>
              </a:solidFill>
              <a:latin typeface="Bahnschrift SemiBold Condensed" panose="020B0502040204020203" pitchFamily="34" charset="0"/>
              <a:cs typeface="Arial" panose="020B0604020202020204" pitchFamily="34" charset="0"/>
            </a:endParaRPr>
          </a:p>
          <a:p>
            <a:pPr marL="285750" indent="-285750">
              <a:buFont typeface="Wingdings" panose="05000000000000000000" pitchFamily="2" charset="2"/>
              <a:buChar char="Ø"/>
            </a:pPr>
            <a:r>
              <a:rPr lang="en-IN" dirty="0">
                <a:solidFill>
                  <a:srgbClr val="00602B"/>
                </a:solidFill>
                <a:latin typeface="Bahnschrift SemiBold Condensed" panose="020B0502040204020203" pitchFamily="34" charset="0"/>
                <a:cs typeface="Arial" panose="020B0604020202020204" pitchFamily="34" charset="0"/>
              </a:rPr>
              <a:t>LOGESH SANJAY R</a:t>
            </a:r>
            <a:endParaRPr lang="en-IN" dirty="0">
              <a:solidFill>
                <a:srgbClr val="00602B"/>
              </a:solidFill>
              <a:latin typeface="Bahnschrift SemiBold Condensed" panose="020B0502040204020203" pitchFamily="34" charset="0"/>
              <a:cs typeface="Arial" panose="020B0604020202020204" pitchFamily="34" charset="0"/>
            </a:endParaRPr>
          </a:p>
          <a:p>
            <a:pPr marL="285750" indent="-285750">
              <a:buFont typeface="Wingdings" panose="05000000000000000000" pitchFamily="2" charset="2"/>
              <a:buChar char="Ø"/>
            </a:pPr>
            <a:r>
              <a:rPr lang="en-IN" dirty="0">
                <a:solidFill>
                  <a:srgbClr val="00602B"/>
                </a:solidFill>
                <a:latin typeface="Bahnschrift SemiBold Condensed" panose="020B0502040204020203" pitchFamily="34" charset="0"/>
                <a:cs typeface="Arial" panose="020B0604020202020204" pitchFamily="34" charset="0"/>
              </a:rPr>
              <a:t>MANIKANDAN N</a:t>
            </a:r>
            <a:endParaRPr lang="en-IN" dirty="0">
              <a:solidFill>
                <a:srgbClr val="00602B"/>
              </a:solidFill>
              <a:latin typeface="Bahnschrift SemiBold Condensed" panose="020B0502040204020203" pitchFamily="34" charset="0"/>
              <a:cs typeface="Arial" panose="020B0604020202020204" pitchFamily="34" charset="0"/>
            </a:endParaRPr>
          </a:p>
          <a:p>
            <a:pPr marL="285750" indent="-285750">
              <a:buFont typeface="Wingdings" panose="05000000000000000000" pitchFamily="2" charset="2"/>
              <a:buChar char="Ø"/>
            </a:pPr>
            <a:r>
              <a:rPr lang="en-IN" dirty="0">
                <a:solidFill>
                  <a:srgbClr val="00602B"/>
                </a:solidFill>
                <a:latin typeface="Bahnschrift SemiBold Condensed" panose="020B0502040204020203" pitchFamily="34" charset="0"/>
                <a:cs typeface="Arial" panose="020B0604020202020204" pitchFamily="34" charset="0"/>
              </a:rPr>
              <a:t>VENUGOPAL B</a:t>
            </a:r>
            <a:endParaRPr lang="en-US" dirty="0">
              <a:solidFill>
                <a:srgbClr val="00602B"/>
              </a:solidFill>
              <a:latin typeface="Bahnschrift SemiBold Condensed" panose="020B0502040204020203" pitchFamily="34" charset="0"/>
              <a:cs typeface="Arial" panose="020B0604020202020204" pitchFamily="34" charset="0"/>
            </a:endParaRPr>
          </a:p>
        </p:txBody>
      </p:sp>
      <p:sp>
        <p:nvSpPr>
          <p:cNvPr id="5" name="TextBox 4"/>
          <p:cNvSpPr txBox="1"/>
          <p:nvPr/>
        </p:nvSpPr>
        <p:spPr>
          <a:xfrm flipH="1">
            <a:off x="223000" y="5439929"/>
            <a:ext cx="3583890" cy="1200329"/>
          </a:xfrm>
          <a:prstGeom prst="rect">
            <a:avLst/>
          </a:prstGeom>
          <a:noFill/>
        </p:spPr>
        <p:txBody>
          <a:bodyPr wrap="square" rtlCol="0">
            <a:spAutoFit/>
          </a:bodyPr>
          <a:lstStyle/>
          <a:p>
            <a:r>
              <a:rPr lang="en-IN" b="1" dirty="0">
                <a:latin typeface="Arial Black" panose="020B0A04020102020204" pitchFamily="34" charset="0"/>
              </a:rPr>
              <a:t>FACULTY MENTOR</a:t>
            </a:r>
            <a:r>
              <a:rPr lang="en-IN" b="1" dirty="0"/>
              <a:t>:</a:t>
            </a:r>
            <a:endParaRPr lang="en-IN" b="1" dirty="0"/>
          </a:p>
          <a:p>
            <a:r>
              <a:rPr lang="en-IN" dirty="0">
                <a:solidFill>
                  <a:srgbClr val="00602B"/>
                </a:solidFill>
                <a:latin typeface="Bahnschrift SemiBold SemiCondensed" panose="020B0502040204020203" pitchFamily="34" charset="0"/>
                <a:cs typeface="Arial" panose="020B0604020202020204" pitchFamily="34" charset="0"/>
              </a:rPr>
              <a:t>SWATHI  D</a:t>
            </a:r>
            <a:endParaRPr lang="en-IN" dirty="0">
              <a:solidFill>
                <a:srgbClr val="00602B"/>
              </a:solidFill>
              <a:latin typeface="Bahnschrift SemiBold SemiCondensed" panose="020B0502040204020203" pitchFamily="34" charset="0"/>
              <a:cs typeface="Arial" panose="020B0604020202020204" pitchFamily="34" charset="0"/>
            </a:endParaRPr>
          </a:p>
          <a:p>
            <a:r>
              <a:rPr lang="en-IN" dirty="0">
                <a:solidFill>
                  <a:srgbClr val="00602B"/>
                </a:solidFill>
                <a:latin typeface="Bahnschrift SemiBold SemiCondensed" panose="020B0502040204020203" pitchFamily="34" charset="0"/>
                <a:cs typeface="Arial" panose="020B0604020202020204" pitchFamily="34" charset="0"/>
              </a:rPr>
              <a:t>ASSISTANT PROFESSOR </a:t>
            </a:r>
            <a:endParaRPr lang="en-IN" dirty="0">
              <a:solidFill>
                <a:srgbClr val="00602B"/>
              </a:solidFill>
              <a:latin typeface="Bahnschrift SemiBold SemiCondensed" panose="020B0502040204020203" pitchFamily="34" charset="0"/>
              <a:cs typeface="Arial" panose="020B0604020202020204" pitchFamily="34" charset="0"/>
            </a:endParaRPr>
          </a:p>
          <a:p>
            <a:r>
              <a:rPr lang="en-IN" dirty="0">
                <a:solidFill>
                  <a:srgbClr val="00602B"/>
                </a:solidFill>
                <a:latin typeface="Bahnschrift SemiBold SemiCondensed" panose="020B0502040204020203" pitchFamily="34" charset="0"/>
                <a:cs typeface="Arial" panose="020B0604020202020204" pitchFamily="34" charset="0"/>
              </a:rPr>
              <a:t>DEPARTMENT OF CSE</a:t>
            </a:r>
            <a:endParaRPr lang="en-US" dirty="0">
              <a:solidFill>
                <a:srgbClr val="00602B"/>
              </a:solidFill>
              <a:latin typeface="Bahnschrift SemiBold SemiCondensed" panose="020B0502040204020203"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346"/>
            <a:ext cx="10515600" cy="1325880"/>
          </a:xfrm>
          <a:solidFill>
            <a:schemeClr val="tx2">
              <a:lumMod val="90000"/>
            </a:schemeClr>
          </a:solidFill>
        </p:spPr>
        <p:txBody>
          <a:bodyPr/>
          <a:lstStyle/>
          <a:p>
            <a:r>
              <a:rPr lang="en-IN" b="1" u="sng" dirty="0">
                <a:solidFill>
                  <a:schemeClr val="tx2">
                    <a:lumMod val="10000"/>
                  </a:schemeClr>
                </a:solidFill>
              </a:rPr>
              <a:t>APPLICATION</a:t>
            </a:r>
            <a:endParaRPr lang="en-US" b="1" u="sng" dirty="0">
              <a:solidFill>
                <a:schemeClr val="tx2">
                  <a:lumMod val="10000"/>
                </a:schemeClr>
              </a:solidFill>
            </a:endParaRPr>
          </a:p>
        </p:txBody>
      </p:sp>
      <p:sp>
        <p:nvSpPr>
          <p:cNvPr id="3" name="Content Placeholder 2"/>
          <p:cNvSpPr>
            <a:spLocks noGrp="1"/>
          </p:cNvSpPr>
          <p:nvPr>
            <p:ph idx="1"/>
          </p:nvPr>
        </p:nvSpPr>
        <p:spPr/>
        <p:txBody>
          <a:bodyPr>
            <a:normAutofit/>
          </a:bodyPr>
          <a:lstStyle/>
          <a:p>
            <a:pPr marL="342900" lvl="0" indent="-342900" algn="just">
              <a:lnSpc>
                <a:spcPct val="150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web application can be used by farmers or users to check whether their plant is infected or not and can also show the remedy so that the user can take necessary precautions.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kind of web applications can be used in the agricultural sector as well as for small house hold plants as well.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5" name="Content Placeholder 4"/>
          <p:cNvSpPr>
            <a:spLocks noGrp="1"/>
          </p:cNvSpPr>
          <p:nvPr>
            <p:ph idx="1"/>
          </p:nvPr>
        </p:nvSpPr>
        <p:spPr>
          <a:xfrm>
            <a:off x="8973312" y="2007108"/>
            <a:ext cx="2999232" cy="2843784"/>
          </a:xfrm>
        </p:spPr>
        <p:txBody>
          <a:bodyPr>
            <a:normAutofit fontScale="85000" lnSpcReduction="20000"/>
          </a:bodyPr>
          <a:lstStyle/>
          <a:p>
            <a:r>
              <a:rPr lang="en-IN" sz="3600" b="1" u="sng" dirty="0"/>
              <a:t>Team</a:t>
            </a:r>
            <a:r>
              <a:rPr lang="en-IN" sz="3600" b="1" dirty="0"/>
              <a:t> </a:t>
            </a:r>
            <a:r>
              <a:rPr lang="en-IN" sz="3600" b="1" u="sng" dirty="0"/>
              <a:t>Members</a:t>
            </a:r>
            <a:r>
              <a:rPr lang="en-IN" sz="3600" b="1" dirty="0"/>
              <a:t>:</a:t>
            </a:r>
            <a:endParaRPr lang="en-IN" sz="3600" b="1" dirty="0"/>
          </a:p>
          <a:p>
            <a:pPr marL="285750" indent="-285750">
              <a:buFont typeface="Wingdings" panose="05000000000000000000" pitchFamily="2" charset="2"/>
              <a:buChar char="Ø"/>
            </a:pPr>
            <a:r>
              <a:rPr lang="en-IN" dirty="0">
                <a:solidFill>
                  <a:srgbClr val="00602B"/>
                </a:solidFill>
                <a:latin typeface="Century" panose="02040604050505020304" pitchFamily="18" charset="0"/>
                <a:cs typeface="Arial" panose="020B0604020202020204" pitchFamily="34" charset="0"/>
              </a:rPr>
              <a:t>SRIRAM SB [TL]</a:t>
            </a:r>
            <a:endParaRPr lang="en-IN" dirty="0">
              <a:solidFill>
                <a:srgbClr val="00602B"/>
              </a:solidFill>
              <a:latin typeface="Century" panose="02040604050505020304" pitchFamily="18" charset="0"/>
              <a:cs typeface="Arial" panose="020B0604020202020204" pitchFamily="34" charset="0"/>
            </a:endParaRPr>
          </a:p>
          <a:p>
            <a:pPr marL="285750" indent="-285750">
              <a:buFont typeface="Wingdings" panose="05000000000000000000" pitchFamily="2" charset="2"/>
              <a:buChar char="Ø"/>
            </a:pPr>
            <a:r>
              <a:rPr lang="en-IN" dirty="0">
                <a:solidFill>
                  <a:srgbClr val="00602B"/>
                </a:solidFill>
                <a:latin typeface="Century" panose="02040604050505020304" pitchFamily="18" charset="0"/>
                <a:cs typeface="Arial" panose="020B0604020202020204" pitchFamily="34" charset="0"/>
              </a:rPr>
              <a:t>LOGESH SANJAY R</a:t>
            </a:r>
            <a:endParaRPr lang="en-IN" dirty="0">
              <a:solidFill>
                <a:srgbClr val="00602B"/>
              </a:solidFill>
              <a:latin typeface="Century" panose="02040604050505020304" pitchFamily="18" charset="0"/>
              <a:cs typeface="Arial" panose="020B0604020202020204" pitchFamily="34" charset="0"/>
            </a:endParaRPr>
          </a:p>
          <a:p>
            <a:pPr marL="285750" indent="-285750">
              <a:buFont typeface="Wingdings" panose="05000000000000000000" pitchFamily="2" charset="2"/>
              <a:buChar char="Ø"/>
            </a:pPr>
            <a:r>
              <a:rPr lang="en-IN" dirty="0">
                <a:solidFill>
                  <a:srgbClr val="00602B"/>
                </a:solidFill>
                <a:latin typeface="Century" panose="02040604050505020304" pitchFamily="18" charset="0"/>
                <a:cs typeface="Arial" panose="020B0604020202020204" pitchFamily="34" charset="0"/>
              </a:rPr>
              <a:t>MANIKANDAN N</a:t>
            </a:r>
            <a:endParaRPr lang="en-IN" dirty="0">
              <a:solidFill>
                <a:srgbClr val="00602B"/>
              </a:solidFill>
              <a:latin typeface="Century" panose="02040604050505020304" pitchFamily="18" charset="0"/>
              <a:cs typeface="Arial" panose="020B0604020202020204" pitchFamily="34" charset="0"/>
            </a:endParaRPr>
          </a:p>
          <a:p>
            <a:pPr marL="285750" indent="-285750">
              <a:buFont typeface="Wingdings" panose="05000000000000000000" pitchFamily="2" charset="2"/>
              <a:buChar char="Ø"/>
            </a:pPr>
            <a:r>
              <a:rPr lang="en-IN" dirty="0">
                <a:solidFill>
                  <a:srgbClr val="00602B"/>
                </a:solidFill>
                <a:latin typeface="Century" panose="02040604050505020304" pitchFamily="18" charset="0"/>
                <a:cs typeface="Arial" panose="020B0604020202020204" pitchFamily="34" charset="0"/>
              </a:rPr>
              <a:t>VENUGOPAL B</a:t>
            </a:r>
            <a:endParaRPr lang="en-US" dirty="0">
              <a:solidFill>
                <a:srgbClr val="00602B"/>
              </a:solidFill>
              <a:latin typeface="Century" panose="02040604050505020304" pitchFamily="18" charset="0"/>
              <a:cs typeface="Arial" panose="020B0604020202020204" pitchFamily="34" charset="0"/>
            </a:endParaRPr>
          </a:p>
          <a:p>
            <a:endParaRPr lang="en-US" dirty="0"/>
          </a:p>
        </p:txBody>
      </p:sp>
      <p:pic>
        <p:nvPicPr>
          <p:cNvPr id="4" name="Picture 3"/>
          <p:cNvPicPr>
            <a:picLocks noChangeAspect="1"/>
          </p:cNvPicPr>
          <p:nvPr/>
        </p:nvPicPr>
        <p:blipFill>
          <a:blip r:embed="rId1"/>
          <a:stretch>
            <a:fillRect/>
          </a:stretch>
        </p:blipFill>
        <p:spPr>
          <a:xfrm>
            <a:off x="970280" y="433070"/>
            <a:ext cx="5798820" cy="59912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fld>
            <a:endParaRPr lang="en-US" dirty="0"/>
          </a:p>
        </p:txBody>
      </p:sp>
      <p:sp>
        <p:nvSpPr>
          <p:cNvPr id="3" name="Content Placeholder 2"/>
          <p:cNvSpPr>
            <a:spLocks noGrp="1"/>
          </p:cNvSpPr>
          <p:nvPr>
            <p:ph sz="quarter" idx="4"/>
          </p:nvPr>
        </p:nvSpPr>
        <p:spPr>
          <a:xfrm>
            <a:off x="6333490" y="2107565"/>
            <a:ext cx="4763770" cy="4306570"/>
          </a:xfrm>
        </p:spPr>
        <p:txBody>
          <a:bodyPr>
            <a:normAutofit lnSpcReduction="10000"/>
          </a:bodyPr>
          <a:lstStyle/>
          <a:p>
            <a:pPr algn="just">
              <a:lnSpc>
                <a:spcPct val="150000"/>
              </a:lnSpc>
              <a:buFont typeface="Wingdings" panose="05000000000000000000" pitchFamily="2" charset="2"/>
              <a:buChar char="ü"/>
            </a:pPr>
            <a:r>
              <a:rPr lang="en-US" sz="2000" b="0" i="0" dirty="0">
                <a:solidFill>
                  <a:srgbClr val="121212"/>
                </a:solidFill>
                <a:effectLst/>
                <a:latin typeface="Calibri" panose="020F0502020204030204" pitchFamily="34" charset="0"/>
                <a:cs typeface="Calibri" panose="020F0502020204030204" pitchFamily="34" charset="0"/>
              </a:rPr>
              <a:t>Agriculture is the art and science of cultivating the soil, growing crops and raising livestock. </a:t>
            </a:r>
            <a:endParaRPr lang="en-US" sz="2000" b="0" i="0" dirty="0">
              <a:solidFill>
                <a:srgbClr val="121212"/>
              </a:solidFill>
              <a:effectLst/>
              <a:latin typeface="Calibri" panose="020F0502020204030204" pitchFamily="34" charset="0"/>
              <a:cs typeface="Calibri" panose="020F0502020204030204" pitchFamily="34" charset="0"/>
            </a:endParaRPr>
          </a:p>
          <a:p>
            <a:pPr algn="just">
              <a:lnSpc>
                <a:spcPct val="150000"/>
              </a:lnSpc>
              <a:buFont typeface="Wingdings" panose="05000000000000000000" pitchFamily="2" charset="2"/>
              <a:buChar char="ü"/>
            </a:pPr>
            <a:r>
              <a:rPr lang="en-US" sz="2000" b="0" i="0" dirty="0">
                <a:solidFill>
                  <a:srgbClr val="121212"/>
                </a:solidFill>
                <a:effectLst/>
                <a:latin typeface="Calibri" panose="020F0502020204030204" pitchFamily="34" charset="0"/>
                <a:cs typeface="Calibri" panose="020F0502020204030204" pitchFamily="34" charset="0"/>
              </a:rPr>
              <a:t>Agriculture provides most of the world’s food and fabrics. Cotton, wool, and leather are all agricultural </a:t>
            </a:r>
            <a:r>
              <a:rPr lang="en-US" sz="2000" b="0" i="0" dirty="0" err="1">
                <a:solidFill>
                  <a:srgbClr val="121212"/>
                </a:solidFill>
                <a:effectLst/>
                <a:latin typeface="Calibri" panose="020F0502020204030204" pitchFamily="34" charset="0"/>
                <a:cs typeface="Calibri" panose="020F0502020204030204" pitchFamily="34" charset="0"/>
              </a:rPr>
              <a:t>products.Agriculture</a:t>
            </a:r>
            <a:r>
              <a:rPr lang="en-US" sz="2000" b="0" i="0" dirty="0">
                <a:solidFill>
                  <a:srgbClr val="121212"/>
                </a:solidFill>
                <a:effectLst/>
                <a:latin typeface="Calibri" panose="020F0502020204030204" pitchFamily="34" charset="0"/>
                <a:cs typeface="Calibri" panose="020F0502020204030204" pitchFamily="34" charset="0"/>
              </a:rPr>
              <a:t> also provides wood for construction and paper products.</a:t>
            </a:r>
            <a:endParaRPr lang="en-US" sz="2000" dirty="0">
              <a:latin typeface="Calibri" panose="020F0502020204030204" pitchFamily="34" charset="0"/>
              <a:cs typeface="Calibri" panose="020F0502020204030204" pitchFamily="34" charset="0"/>
            </a:endParaRPr>
          </a:p>
        </p:txBody>
      </p:sp>
      <p:sp>
        <p:nvSpPr>
          <p:cNvPr id="7" name="Text Placeholder 6"/>
          <p:cNvSpPr>
            <a:spLocks noGrp="1"/>
          </p:cNvSpPr>
          <p:nvPr>
            <p:ph type="body" sz="quarter" idx="13"/>
          </p:nvPr>
        </p:nvSpPr>
        <p:spPr/>
        <p:txBody>
          <a:bodyPr>
            <a:normAutofit fontScale="90000"/>
          </a:bodyPr>
          <a:lstStyle/>
          <a:p>
            <a:endParaRPr lang="en-IN" dirty="0"/>
          </a:p>
        </p:txBody>
      </p:sp>
      <p:pic>
        <p:nvPicPr>
          <p:cNvPr id="9" name="Picture 8"/>
          <p:cNvPicPr>
            <a:picLocks noChangeAspect="1"/>
          </p:cNvPicPr>
          <p:nvPr/>
        </p:nvPicPr>
        <p:blipFill>
          <a:blip r:embed="rId1"/>
          <a:stretch>
            <a:fillRect/>
          </a:stretch>
        </p:blipFill>
        <p:spPr>
          <a:xfrm>
            <a:off x="667385" y="1983740"/>
            <a:ext cx="5038725" cy="4554855"/>
          </a:xfrm>
          <a:prstGeom prst="rect">
            <a:avLst/>
          </a:prstGeom>
        </p:spPr>
      </p:pic>
      <p:sp>
        <p:nvSpPr>
          <p:cNvPr id="8" name="Title 1"/>
          <p:cNvSpPr>
            <a:spLocks noGrp="1"/>
          </p:cNvSpPr>
          <p:nvPr/>
        </p:nvSpPr>
        <p:spPr>
          <a:xfrm>
            <a:off x="655955" y="330199"/>
            <a:ext cx="10515600" cy="1325880"/>
          </a:xfrm>
          <a:prstGeom prst="rect">
            <a:avLst/>
          </a:prstGeom>
          <a:solidFill>
            <a:schemeClr val="tx2">
              <a:lumMod val="90000"/>
            </a:schemeClr>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accent3"/>
                </a:solidFill>
                <a:latin typeface="Baskerville" panose="02020502070401020303" pitchFamily="18" charset="0"/>
                <a:ea typeface="Baskerville" panose="02020502070401020303" pitchFamily="18" charset="0"/>
                <a:cs typeface="+mj-cs"/>
              </a:defRPr>
            </a:lvl1pPr>
          </a:lstStyle>
          <a:p>
            <a:r>
              <a:rPr lang="en-IN" b="1" u="sng" dirty="0">
                <a:solidFill>
                  <a:schemeClr val="tx2">
                    <a:lumMod val="10000"/>
                  </a:schemeClr>
                </a:solidFill>
              </a:rPr>
              <a:t>ABSTRACT </a:t>
            </a:r>
            <a:endParaRPr lang="en-US" b="1" u="sng" dirty="0">
              <a:solidFill>
                <a:schemeClr val="tx2">
                  <a:lumMod val="1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90000"/>
            </a:schemeClr>
          </a:solidFill>
        </p:spPr>
        <p:txBody>
          <a:bodyPr/>
          <a:lstStyle/>
          <a:p>
            <a:r>
              <a:rPr lang="en-IN" b="1" u="sng" dirty="0">
                <a:solidFill>
                  <a:schemeClr val="tx2">
                    <a:lumMod val="10000"/>
                  </a:schemeClr>
                </a:solidFill>
              </a:rPr>
              <a:t>EXISTING</a:t>
            </a:r>
            <a:r>
              <a:rPr lang="en-IN" b="1" u="sng" dirty="0">
                <a:solidFill>
                  <a:schemeClr val="tx2">
                    <a:lumMod val="10000"/>
                  </a:schemeClr>
                </a:solidFill>
              </a:rPr>
              <a:t> PROBLEM </a:t>
            </a:r>
            <a:endParaRPr lang="en-US" b="1" u="sng" dirty="0">
              <a:solidFill>
                <a:schemeClr val="tx2">
                  <a:lumMod val="10000"/>
                </a:schemeClr>
              </a:solidFill>
            </a:endParaRPr>
          </a:p>
        </p:txBody>
      </p:sp>
      <p:sp>
        <p:nvSpPr>
          <p:cNvPr id="3" name="Content Placeholder 2"/>
          <p:cNvSpPr>
            <a:spLocks noGrp="1"/>
          </p:cNvSpPr>
          <p:nvPr>
            <p:ph idx="1"/>
          </p:nvPr>
        </p:nvSpPr>
        <p:spPr/>
        <p:txBody>
          <a:bodyPr>
            <a:normAutofit fontScale="70000"/>
          </a:bodyPr>
          <a:lstStyle/>
          <a:p>
            <a:pPr algn="just">
              <a:lnSpc>
                <a:spcPct val="150000"/>
              </a:lnSpc>
              <a:buFont typeface="Wingdings" panose="05000000000000000000" pitchFamily="2" charset="2"/>
              <a:buChar char="ü"/>
            </a:pPr>
            <a:r>
              <a:rPr lang="en-US" sz="2400" dirty="0">
                <a:latin typeface="Calibri" panose="020F0502020204030204" pitchFamily="34" charset="0"/>
                <a:cs typeface="Calibri" panose="020F0502020204030204" pitchFamily="34" charset="0"/>
              </a:rPr>
              <a:t>Irrigation decreases reliance on the monsoon, increases food security, and boosts agricultural production. </a:t>
            </a:r>
            <a:endParaRPr lang="en-US" sz="2400" dirty="0">
              <a:latin typeface="Calibri" panose="020F0502020204030204" pitchFamily="34" charset="0"/>
              <a:cs typeface="Calibri" panose="020F0502020204030204" pitchFamily="34" charset="0"/>
            </a:endParaRPr>
          </a:p>
          <a:p>
            <a:pPr algn="just">
              <a:lnSpc>
                <a:spcPct val="150000"/>
              </a:lnSpc>
              <a:buFont typeface="Wingdings" panose="05000000000000000000" pitchFamily="2" charset="2"/>
              <a:buChar char="ü"/>
            </a:pPr>
            <a:r>
              <a:rPr lang="en-US" sz="2400" dirty="0">
                <a:latin typeface="Calibri" panose="020F0502020204030204" pitchFamily="34" charset="0"/>
                <a:cs typeface="Calibri" panose="020F0502020204030204" pitchFamily="34" charset="0"/>
              </a:rPr>
              <a:t>Most research articles use humidity, moisture, and temperature sensors near the plant's root, with an external device handling all of the data provided by the sensors and transmitting it directly to an external display or an Android application. </a:t>
            </a:r>
            <a:endParaRPr lang="en-US" sz="2400" dirty="0">
              <a:latin typeface="Calibri" panose="020F0502020204030204" pitchFamily="34" charset="0"/>
              <a:cs typeface="Calibri" panose="020F0502020204030204" pitchFamily="34" charset="0"/>
            </a:endParaRPr>
          </a:p>
          <a:p>
            <a:pPr algn="just">
              <a:lnSpc>
                <a:spcPct val="150000"/>
              </a:lnSpc>
              <a:buFont typeface="Wingdings" panose="05000000000000000000" pitchFamily="2" charset="2"/>
              <a:buChar char="ü"/>
            </a:pPr>
            <a:r>
              <a:rPr lang="en-US" sz="2400" dirty="0">
                <a:latin typeface="Calibri" panose="020F0502020204030204" pitchFamily="34" charset="0"/>
                <a:cs typeface="Calibri" panose="020F0502020204030204" pitchFamily="34" charset="0"/>
              </a:rPr>
              <a:t>The application was created to measure the approximate values of temperature, humidity and moisture sensors that were programmed into a microcontroller to manage the amount of water.</a:t>
            </a:r>
            <a:endParaRPr lang="en-US" sz="2400" dirty="0">
              <a:latin typeface="Calibri" panose="020F0502020204030204" pitchFamily="34" charset="0"/>
              <a:cs typeface="Calibri" panose="020F0502020204030204" pitchFamily="34" charset="0"/>
            </a:endParaRPr>
          </a:p>
          <a:p>
            <a:pPr algn="just">
              <a:lnSpc>
                <a:spcPct val="150000"/>
              </a:lnSpc>
              <a:buFont typeface="Wingdings" panose="05000000000000000000" pitchFamily="2" charset="2"/>
              <a:buChar char="ü"/>
            </a:pPr>
            <a:r>
              <a:rPr lang="en-US" sz="2400" b="0" i="0" dirty="0">
                <a:solidFill>
                  <a:srgbClr val="202124"/>
                </a:solidFill>
                <a:effectLst/>
                <a:latin typeface="Calibri" panose="020F0502020204030204" pitchFamily="34" charset="0"/>
                <a:cs typeface="Calibri" panose="020F0502020204030204" pitchFamily="34" charset="0"/>
              </a:rPr>
              <a:t>The cause of fertilizer price fluctuations is related to the supply and demand factors. India also faces a handicap due to lack of natural resources required to produce fertilizers</a:t>
            </a:r>
            <a:r>
              <a:rPr lang="en-US" sz="1600" b="0" i="0" dirty="0">
                <a:solidFill>
                  <a:srgbClr val="202124"/>
                </a:solidFill>
                <a:effectLst/>
                <a:latin typeface="Arial" panose="020B0604020202020204" pitchFamily="34" charset="0"/>
              </a:rPr>
              <a:t>.</a:t>
            </a:r>
            <a:endParaRPr lang="en-US" sz="2400"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7500" lnSpcReduction="20000"/>
          </a:bodyPr>
          <a:lstStyle/>
          <a:p>
            <a:pPr marL="0" indent="0" algn="just">
              <a:buNone/>
            </a:pPr>
            <a:endParaRPr lang="en-US" sz="6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And then we have to </a:t>
            </a:r>
            <a:r>
              <a:rPr lang="en-US" sz="6400" dirty="0">
                <a:latin typeface="Calibri" panose="020F0502020204030204" pitchFamily="34" charset="0"/>
                <a:ea typeface="Calibri" panose="020F0502020204030204" pitchFamily="34" charset="0"/>
                <a:cs typeface="Times New Roman" panose="02020603050405020304" pitchFamily="18" charset="0"/>
              </a:rPr>
              <a:t>create</a:t>
            </a:r>
            <a:r>
              <a:rPr lang="en-US" sz="6400" dirty="0">
                <a:effectLst/>
                <a:latin typeface="Calibri" panose="020F0502020204030204" pitchFamily="34" charset="0"/>
                <a:ea typeface="Calibri" panose="020F0502020204030204" pitchFamily="34" charset="0"/>
                <a:cs typeface="Times New Roman" panose="02020603050405020304" pitchFamily="18" charset="0"/>
              </a:rPr>
              <a:t> Web Application where:</a:t>
            </a:r>
            <a:endParaRPr lang="en-US" sz="6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r>
              <a:rPr lang="en-US" sz="6400" dirty="0">
                <a:latin typeface="Calibri" panose="020F0502020204030204" pitchFamily="34" charset="0"/>
                <a:ea typeface="Calibri" panose="020F0502020204030204" pitchFamily="34" charset="0"/>
                <a:cs typeface="Times New Roman" panose="02020603050405020304" pitchFamily="18" charset="0"/>
              </a:rPr>
              <a:t>Farmers can easily interact with the application that we have built.</a:t>
            </a:r>
            <a:endParaRPr lang="en-US" sz="6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r>
              <a:rPr lang="en-US" sz="6400" dirty="0">
                <a:latin typeface="Calibri" panose="020F0502020204030204" pitchFamily="34" charset="0"/>
                <a:cs typeface="Calibri" panose="020F0502020204030204" pitchFamily="34" charset="0"/>
              </a:rPr>
              <a:t>Detection and recognition of plant diseases using machine learning are very efficient in providing symptoms of identifying diseases at its earliest.</a:t>
            </a:r>
            <a:endParaRPr lang="en-US" sz="6400" dirty="0">
              <a:latin typeface="Calibri" panose="020F0502020204030204" pitchFamily="34" charset="0"/>
              <a:cs typeface="Calibri" panose="020F0502020204030204" pitchFamily="34" charset="0"/>
            </a:endParaRPr>
          </a:p>
          <a:p>
            <a:pPr algn="just">
              <a:lnSpc>
                <a:spcPct val="150000"/>
              </a:lnSpc>
              <a:buFont typeface="Wingdings" panose="05000000000000000000" pitchFamily="2" charset="2"/>
              <a:buChar char="Ø"/>
            </a:pPr>
            <a:r>
              <a:rPr lang="en-US" sz="6400" dirty="0">
                <a:latin typeface="Calibri" panose="020F0502020204030204" pitchFamily="34" charset="0"/>
                <a:ea typeface="Calibri" panose="020F0502020204030204" pitchFamily="34" charset="0"/>
                <a:cs typeface="Calibri" panose="020F0502020204030204" pitchFamily="34" charset="0"/>
              </a:rPr>
              <a:t>Our web application analysis the disease of the crop or leaf and suggests the farmer with the fertilizers are to be used.</a:t>
            </a:r>
            <a:endParaRPr lang="en-US" sz="64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buFont typeface="Wingdings" panose="05000000000000000000" pitchFamily="2" charset="2"/>
              <a:buChar char="Ø"/>
            </a:pPr>
            <a:r>
              <a:rPr lang="en-US" sz="6400" dirty="0">
                <a:latin typeface="Calibri" panose="020F0502020204030204" pitchFamily="34" charset="0"/>
                <a:cs typeface="Calibri" panose="020F0502020204030204" pitchFamily="34" charset="0"/>
              </a:rPr>
              <a:t>This web application makes the farmers to take right decision in selecting the fertilizer for crop disease such that agricultural sector will be developed by innovative idea</a:t>
            </a:r>
            <a:r>
              <a:rPr lang="en-US" sz="5600" dirty="0">
                <a:latin typeface="Calibri" panose="020F0502020204030204" pitchFamily="34" charset="0"/>
                <a:cs typeface="Calibri" panose="020F0502020204030204" pitchFamily="34" charset="0"/>
              </a:rPr>
              <a:t>.</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7" name="Title 6"/>
          <p:cNvSpPr>
            <a:spLocks noGrp="1"/>
          </p:cNvSpPr>
          <p:nvPr>
            <p:ph type="title"/>
          </p:nvPr>
        </p:nvSpPr>
        <p:spPr>
          <a:solidFill>
            <a:schemeClr val="tx2">
              <a:lumMod val="90000"/>
            </a:schemeClr>
          </a:solidFill>
        </p:spPr>
        <p:txBody>
          <a:bodyPr/>
          <a:lstStyle/>
          <a:p>
            <a:r>
              <a:rPr lang="en-IN" b="1" u="sng" dirty="0">
                <a:solidFill>
                  <a:schemeClr val="tx2">
                    <a:lumMod val="10000"/>
                  </a:schemeClr>
                </a:solidFill>
              </a:rPr>
              <a:t>PROPOSED SOLUTION </a:t>
            </a:r>
            <a:endParaRPr lang="en-US" b="1" u="sng" dirty="0">
              <a:solidFill>
                <a:schemeClr val="tx2">
                  <a:lumMod val="1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90000"/>
            </a:schemeClr>
          </a:solidFill>
        </p:spPr>
        <p:txBody>
          <a:bodyPr/>
          <a:lstStyle/>
          <a:p>
            <a:r>
              <a:rPr lang="en-IN" b="1" u="sng" dirty="0">
                <a:solidFill>
                  <a:schemeClr val="tx2">
                    <a:lumMod val="10000"/>
                  </a:schemeClr>
                </a:solidFill>
              </a:rPr>
              <a:t>TECHNICAL ARCHITECTURE</a:t>
            </a:r>
            <a:endParaRPr lang="en-US" b="1" u="sng" dirty="0">
              <a:solidFill>
                <a:schemeClr val="tx2">
                  <a:lumMod val="10000"/>
                </a:schemeClr>
              </a:solidFill>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pic>
        <p:nvPicPr>
          <p:cNvPr id="6" name="Content Placeholder 5"/>
          <p:cNvPicPr>
            <a:picLocks noGrp="1" noChangeAspect="1"/>
          </p:cNvPicPr>
          <p:nvPr>
            <p:ph idx="1"/>
          </p:nvPr>
        </p:nvPicPr>
        <p:blipFill>
          <a:blip r:embed="rId1"/>
          <a:stretch>
            <a:fillRect/>
          </a:stretch>
        </p:blipFill>
        <p:spPr>
          <a:xfrm>
            <a:off x="2609850" y="1933575"/>
            <a:ext cx="7162799" cy="454342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2148"/>
            <a:ext cx="10515600" cy="1325880"/>
          </a:xfrm>
          <a:solidFill>
            <a:schemeClr val="tx2">
              <a:lumMod val="90000"/>
            </a:schemeClr>
          </a:solidFill>
        </p:spPr>
        <p:txBody>
          <a:bodyPr/>
          <a:lstStyle/>
          <a:p>
            <a:r>
              <a:rPr lang="en-IN" b="1" u="sng" dirty="0">
                <a:solidFill>
                  <a:schemeClr val="tx2">
                    <a:lumMod val="10000"/>
                  </a:schemeClr>
                </a:solidFill>
              </a:rPr>
              <a:t>FLOW</a:t>
            </a:r>
            <a:r>
              <a:rPr lang="en-IN" b="1" dirty="0">
                <a:solidFill>
                  <a:schemeClr val="tx2">
                    <a:lumMod val="10000"/>
                  </a:schemeClr>
                </a:solidFill>
              </a:rPr>
              <a:t> </a:t>
            </a:r>
            <a:r>
              <a:rPr lang="en-IN" b="1" u="sng" dirty="0">
                <a:solidFill>
                  <a:schemeClr val="tx2">
                    <a:lumMod val="10000"/>
                  </a:schemeClr>
                </a:solidFill>
              </a:rPr>
              <a:t>CHART</a:t>
            </a:r>
            <a:endParaRPr lang="en-US" b="1" u="sng" dirty="0">
              <a:solidFill>
                <a:schemeClr val="tx2">
                  <a:lumMod val="10000"/>
                </a:schemeClr>
              </a:solidFill>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7" name="Content Placeholder 6"/>
          <p:cNvSpPr>
            <a:spLocks noGrp="1"/>
          </p:cNvSpPr>
          <p:nvPr>
            <p:ph idx="1"/>
          </p:nvPr>
        </p:nvSpPr>
        <p:spPr/>
        <p:txBody>
          <a:bodyPr/>
          <a:lstStyle/>
          <a:p>
            <a:endParaRPr lang="en-US" dirty="0"/>
          </a:p>
        </p:txBody>
      </p:sp>
      <p:pic>
        <p:nvPicPr>
          <p:cNvPr id="3" name="Picture 2"/>
          <p:cNvPicPr>
            <a:picLocks noChangeAspect="1"/>
          </p:cNvPicPr>
          <p:nvPr/>
        </p:nvPicPr>
        <p:blipFill>
          <a:blip r:embed="rId1"/>
          <a:stretch>
            <a:fillRect/>
          </a:stretch>
        </p:blipFill>
        <p:spPr>
          <a:xfrm>
            <a:off x="914401" y="1882245"/>
            <a:ext cx="9806472" cy="425759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90000"/>
            </a:schemeClr>
          </a:solidFill>
        </p:spPr>
        <p:txBody>
          <a:bodyPr>
            <a:normAutofit/>
          </a:bodyPr>
          <a:lstStyle/>
          <a:p>
            <a:r>
              <a:rPr lang="en-IN" b="1" u="sng" dirty="0">
                <a:solidFill>
                  <a:schemeClr val="tx2">
                    <a:lumMod val="10000"/>
                  </a:schemeClr>
                </a:solidFill>
              </a:rPr>
              <a:t>HARDWARE &amp; SOFTWARE  REQUIREMENT</a:t>
            </a:r>
            <a:endParaRPr lang="en-US" b="1" u="sng" dirty="0">
              <a:solidFill>
                <a:schemeClr val="tx2">
                  <a:lumMod val="10000"/>
                </a:schemeClr>
              </a:solidFill>
            </a:endParaRP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ü"/>
            </a:pPr>
            <a:r>
              <a:rPr lang="en-US" sz="1800" dirty="0">
                <a:latin typeface="Calibri" panose="020F0502020204030204" pitchFamily="34" charset="0"/>
                <a:cs typeface="Calibri" panose="020F0502020204030204" pitchFamily="34" charset="0"/>
              </a:rPr>
              <a:t>To complete this project, you should have the following software and packages. </a:t>
            </a:r>
            <a:endParaRPr lang="en-US" sz="1800" dirty="0">
              <a:latin typeface="Calibri" panose="020F0502020204030204" pitchFamily="34" charset="0"/>
              <a:cs typeface="Calibri" panose="020F0502020204030204" pitchFamily="34" charset="0"/>
            </a:endParaRPr>
          </a:p>
          <a:p>
            <a:pPr marL="0" indent="0" algn="just">
              <a:buNone/>
            </a:pPr>
            <a:r>
              <a:rPr lang="en-US" sz="1800" b="1" dirty="0">
                <a:latin typeface="Calibri" panose="020F0502020204030204" pitchFamily="34" charset="0"/>
                <a:cs typeface="Calibri" panose="020F0502020204030204" pitchFamily="34" charset="0"/>
              </a:rPr>
              <a:t>Software’s: </a:t>
            </a:r>
            <a:endParaRPr lang="en-US" sz="1800" b="1" dirty="0">
              <a:latin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cs typeface="Calibri" panose="020F0502020204030204" pitchFamily="34" charset="0"/>
              </a:rPr>
              <a:t>➢ Anaconda Navigator </a:t>
            </a:r>
            <a:endParaRPr lang="en-US" sz="1800" dirty="0">
              <a:latin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cs typeface="Calibri" panose="020F0502020204030204" pitchFamily="34" charset="0"/>
              </a:rPr>
              <a:t>➢ py charm </a:t>
            </a:r>
            <a:endParaRPr lang="en-US" sz="1800" dirty="0">
              <a:latin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cs typeface="Calibri" panose="020F0502020204030204" pitchFamily="34" charset="0"/>
              </a:rPr>
              <a:t>➢ Visual studio code </a:t>
            </a:r>
            <a:endParaRPr lang="en-US" sz="1800" dirty="0">
              <a:latin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cs typeface="Calibri" panose="020F0502020204030204" pitchFamily="34" charset="0"/>
              </a:rPr>
              <a:t>➢ Jupiter notebook </a:t>
            </a:r>
            <a:endParaRPr lang="en-US" sz="1800" dirty="0">
              <a:latin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cs typeface="Calibri" panose="020F0502020204030204" pitchFamily="34" charset="0"/>
              </a:rPr>
              <a:t>➢ IBM Watson studio </a:t>
            </a:r>
            <a:endParaRPr lang="en-US" sz="1800" dirty="0">
              <a:latin typeface="Calibri" panose="020F0502020204030204" pitchFamily="34" charset="0"/>
              <a:cs typeface="Calibri" panose="020F0502020204030204" pitchFamily="34" charset="0"/>
            </a:endParaRPr>
          </a:p>
          <a:p>
            <a:pPr marL="0" indent="0" algn="just">
              <a:buNone/>
            </a:pPr>
            <a:r>
              <a:rPr lang="en-US" sz="1800" b="1" dirty="0">
                <a:latin typeface="Calibri" panose="020F0502020204030204" pitchFamily="34" charset="0"/>
                <a:cs typeface="Calibri" panose="020F0502020204030204" pitchFamily="34" charset="0"/>
              </a:rPr>
              <a:t>Packages: </a:t>
            </a:r>
            <a:endParaRPr lang="en-US" sz="1800" b="1" dirty="0">
              <a:latin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cs typeface="Calibri" panose="020F0502020204030204" pitchFamily="34" charset="0"/>
              </a:rPr>
              <a:t>➢ Tensor flow </a:t>
            </a:r>
            <a:endParaRPr lang="en-US" sz="1800" dirty="0">
              <a:latin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Keras</a:t>
            </a:r>
            <a:r>
              <a:rPr lang="en-US" sz="1800" dirty="0">
                <a:latin typeface="Calibri" panose="020F0502020204030204" pitchFamily="34" charset="0"/>
                <a:cs typeface="Calibri" panose="020F0502020204030204" pitchFamily="34" charset="0"/>
              </a:rPr>
              <a:t> </a:t>
            </a:r>
            <a:endParaRPr lang="en-US" sz="1800" dirty="0">
              <a:latin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cs typeface="Calibri" panose="020F0502020204030204" pitchFamily="34" charset="0"/>
              </a:rPr>
              <a:t>➢ Flask</a:t>
            </a:r>
            <a:endParaRPr lang="en-US" sz="1800" dirty="0">
              <a:latin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numpy</a:t>
            </a:r>
            <a:endParaRPr lang="en-US" sz="18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Pandas</a:t>
            </a:r>
            <a:endParaRPr lang="en-US"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6874"/>
            <a:ext cx="10515600" cy="1325880"/>
          </a:xfrm>
          <a:solidFill>
            <a:schemeClr val="tx2">
              <a:lumMod val="90000"/>
            </a:schemeClr>
          </a:solidFill>
        </p:spPr>
        <p:txBody>
          <a:bodyPr/>
          <a:lstStyle/>
          <a:p>
            <a:r>
              <a:rPr lang="en-IN" b="1" dirty="0">
                <a:solidFill>
                  <a:schemeClr val="tx2">
                    <a:lumMod val="10000"/>
                  </a:schemeClr>
                </a:solidFill>
              </a:rPr>
              <a:t>OUTPUT</a:t>
            </a:r>
            <a:endParaRPr lang="en-US" b="1" dirty="0">
              <a:solidFill>
                <a:schemeClr val="tx2">
                  <a:lumMod val="10000"/>
                </a:schemeClr>
              </a:solidFill>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pic>
        <p:nvPicPr>
          <p:cNvPr id="7" name="Picture 6"/>
          <p:cNvPicPr>
            <a:picLocks noChangeAspect="1"/>
          </p:cNvPicPr>
          <p:nvPr/>
        </p:nvPicPr>
        <p:blipFill>
          <a:blip r:embed="rId1"/>
          <a:stretch>
            <a:fillRect/>
          </a:stretch>
        </p:blipFill>
        <p:spPr>
          <a:xfrm>
            <a:off x="1771333" y="2249805"/>
            <a:ext cx="8649335" cy="41065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880"/>
          </a:xfrm>
          <a:solidFill>
            <a:schemeClr val="tx2">
              <a:lumMod val="90000"/>
            </a:schemeClr>
          </a:solidFill>
        </p:spPr>
        <p:txBody>
          <a:bodyPr/>
          <a:lstStyle/>
          <a:p>
            <a:r>
              <a:rPr lang="en-IN" b="1" dirty="0">
                <a:solidFill>
                  <a:schemeClr val="tx2">
                    <a:lumMod val="10000"/>
                  </a:schemeClr>
                </a:solidFill>
              </a:rPr>
              <a:t>OUTPUT</a:t>
            </a:r>
            <a:endParaRPr lang="en-US" b="1" dirty="0">
              <a:solidFill>
                <a:schemeClr val="tx2">
                  <a:lumMod val="10000"/>
                </a:schemeClr>
              </a:solidFill>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pic>
        <p:nvPicPr>
          <p:cNvPr id="7" name="Picture 6"/>
          <p:cNvPicPr>
            <a:picLocks noChangeAspect="1"/>
          </p:cNvPicPr>
          <p:nvPr/>
        </p:nvPicPr>
        <p:blipFill>
          <a:blip r:embed="rId1"/>
          <a:stretch>
            <a:fillRect/>
          </a:stretch>
        </p:blipFill>
        <p:spPr>
          <a:xfrm>
            <a:off x="1670685" y="2198370"/>
            <a:ext cx="8850630" cy="4157980"/>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{D98BF3CD-D3D5-43D0-8FDD-5D1D779505F4}tf56410444_win32</Template>
  <TotalTime>0</TotalTime>
  <Words>2496</Words>
  <Application>WPS Presentation</Application>
  <PresentationFormat>Widescreen</PresentationFormat>
  <Paragraphs>94</Paragraphs>
  <Slides>11</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11</vt:i4>
      </vt:variant>
    </vt:vector>
  </HeadingPairs>
  <TitlesOfParts>
    <vt:vector size="33" baseType="lpstr">
      <vt:lpstr>Arial</vt:lpstr>
      <vt:lpstr>SimSun</vt:lpstr>
      <vt:lpstr>Wingdings</vt:lpstr>
      <vt:lpstr>Gill Sans Nova Light</vt:lpstr>
      <vt:lpstr>Calibri Light</vt:lpstr>
      <vt:lpstr>Baskerville</vt:lpstr>
      <vt:lpstr>Baskerville Old Face</vt:lpstr>
      <vt:lpstr>Gill Sans Light</vt:lpstr>
      <vt:lpstr>Gill Sans Nova</vt:lpstr>
      <vt:lpstr>Segoe Print</vt:lpstr>
      <vt:lpstr>Arial Black</vt:lpstr>
      <vt:lpstr>Bahnschrift SemiBold Condensed</vt:lpstr>
      <vt:lpstr>Bahnschrift SemiBold SemiCondensed</vt:lpstr>
      <vt:lpstr>Bahnschrift</vt:lpstr>
      <vt:lpstr>Calibri</vt:lpstr>
      <vt:lpstr>Times New Roman</vt:lpstr>
      <vt:lpstr>Symbol</vt:lpstr>
      <vt:lpstr>Century</vt:lpstr>
      <vt:lpstr>Microsoft YaHei</vt:lpstr>
      <vt:lpstr>Arial Unicode MS</vt:lpstr>
      <vt:lpstr>Yu Gothic UI Light</vt:lpstr>
      <vt:lpstr>Office Theme</vt:lpstr>
      <vt:lpstr>Fertilizers Recommendation System  For Disease Prediction</vt:lpstr>
      <vt:lpstr>PowerPoint 演示文稿</vt:lpstr>
      <vt:lpstr>EXISTING PROBLEM </vt:lpstr>
      <vt:lpstr>PROPOSED SOLUTION </vt:lpstr>
      <vt:lpstr>TECHNICAL ARCHITECTURE</vt:lpstr>
      <vt:lpstr>FLOW CHART</vt:lpstr>
      <vt:lpstr>HARDWARE &amp; SOFTWARE  REQUIREMENT</vt:lpstr>
      <vt:lpstr>OUTPUT</vt:lpstr>
      <vt:lpstr>OUTPUT</vt:lpstr>
      <vt:lpstr>APPLICATION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Fertilizers Recommendation System  For Disease Prediction</dc:title>
  <dc:creator>Sree Ram</dc:creator>
  <cp:lastModifiedBy>srira</cp:lastModifiedBy>
  <cp:revision>9</cp:revision>
  <dcterms:created xsi:type="dcterms:W3CDTF">2022-10-27T04:25:00Z</dcterms:created>
  <dcterms:modified xsi:type="dcterms:W3CDTF">2022-11-19T16:25:44Z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E2BC5D3D91A14E818C39B2763ED6BD7F</vt:lpwstr>
  </property>
  <property fmtid="{D5CDD505-2E9C-101B-9397-08002B2CF9AE}" pid="4" name="KSOProductBuildVer">
    <vt:lpwstr>1033-11.2.0.11380</vt:lpwstr>
  </property>
</Properties>
</file>