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76" r:id="rId5"/>
    <p:sldId id="277" r:id="rId6"/>
    <p:sldId id="259" r:id="rId7"/>
    <p:sldId id="260" r:id="rId8"/>
    <p:sldId id="261" r:id="rId9"/>
    <p:sldId id="262" r:id="rId10"/>
    <p:sldId id="263" r:id="rId11"/>
    <p:sldId id="264" r:id="rId12"/>
    <p:sldId id="265" r:id="rId13"/>
    <p:sldId id="278" r:id="rId14"/>
    <p:sldId id="266" r:id="rId15"/>
    <p:sldId id="267" r:id="rId16"/>
    <p:sldId id="268" r:id="rId17"/>
    <p:sldId id="272" r:id="rId18"/>
    <p:sldId id="273" r:id="rId19"/>
    <p:sldId id="274" r:id="rId20"/>
    <p:sldId id="275" r:id="rId21"/>
    <p:sldId id="279" r:id="rId22"/>
    <p:sldId id="280" r:id="rId23"/>
    <p:sldId id="269"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978" autoAdjust="0"/>
  </p:normalViewPr>
  <p:slideViewPr>
    <p:cSldViewPr snapToGrid="0">
      <p:cViewPr varScale="1">
        <p:scale>
          <a:sx n="73" d="100"/>
          <a:sy n="73" d="100"/>
        </p:scale>
        <p:origin x="6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8E66CE-AFBE-467B-B433-FA81F4EB87D8}" type="datetimeFigureOut">
              <a:rPr lang="en-US" smtClean="0"/>
              <a:pPr/>
              <a:t>9/10/2022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AC37322-6B6B-46A8-B67F-7C512174DB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8E66CE-AFBE-467B-B433-FA81F4EB87D8}"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8E66CE-AFBE-467B-B433-FA81F4EB87D8}"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8E66CE-AFBE-467B-B433-FA81F4EB87D8}"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8E66CE-AFBE-467B-B433-FA81F4EB87D8}"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8E66CE-AFBE-467B-B433-FA81F4EB87D8}" type="datetimeFigureOut">
              <a:rPr lang="en-US" smtClean="0"/>
              <a:pPr/>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8E66CE-AFBE-467B-B433-FA81F4EB87D8}" type="datetimeFigureOut">
              <a:rPr lang="en-US" smtClean="0"/>
              <a:pPr/>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E66CE-AFBE-467B-B433-FA81F4EB87D8}" type="datetimeFigureOut">
              <a:rPr lang="en-US" smtClean="0"/>
              <a:pPr/>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8E66CE-AFBE-467B-B433-FA81F4EB87D8}"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7322-6B6B-46A8-B67F-7C512174DB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8E66CE-AFBE-467B-B433-FA81F4EB87D8}"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7AC37322-6B6B-46A8-B67F-7C512174DBAE}"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8E66CE-AFBE-467B-B433-FA81F4EB87D8}" type="datetimeFigureOut">
              <a:rPr lang="en-US" smtClean="0"/>
              <a:pPr/>
              <a:t>9/10/2022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AC37322-6B6B-46A8-B67F-7C512174DBAE}"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kubernetes.io/docs/reference/glossary/?all=true#term-control-pla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949" y="798490"/>
            <a:ext cx="6362164" cy="2073499"/>
          </a:xfrm>
        </p:spPr>
        <p:txBody>
          <a:bodyPr>
            <a:normAutofit/>
          </a:bodyPr>
          <a:lstStyle/>
          <a:p>
            <a:pPr algn="ctr"/>
            <a:r>
              <a:rPr lang="en-US" sz="3600" dirty="0" smtClean="0">
                <a:solidFill>
                  <a:srgbClr val="FF0000"/>
                </a:solidFill>
                <a:latin typeface="Arial" panose="020B0604020202020204" pitchFamily="34" charset="0"/>
                <a:cs typeface="Arial" panose="020B0604020202020204" pitchFamily="34" charset="0"/>
              </a:rPr>
              <a:t>SMART FASHION RECOMMENDER APPLICATION </a:t>
            </a:r>
            <a:endParaRPr lang="en-US" sz="36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3602038"/>
            <a:ext cx="7826062" cy="2669974"/>
          </a:xfrm>
        </p:spPr>
        <p:txBody>
          <a:bodyPr>
            <a:normAutofit fontScale="70000" lnSpcReduction="20000"/>
          </a:bodyPr>
          <a:lstStyle/>
          <a:p>
            <a:r>
              <a:rPr lang="en-US" sz="2800" dirty="0" smtClean="0"/>
              <a:t>                          </a:t>
            </a:r>
          </a:p>
          <a:p>
            <a:r>
              <a:rPr lang="en-US" sz="3400" dirty="0" smtClean="0">
                <a:solidFill>
                  <a:schemeClr val="tx1">
                    <a:lumMod val="95000"/>
                    <a:lumOff val="5000"/>
                  </a:schemeClr>
                </a:solidFill>
                <a:latin typeface="Arial" pitchFamily="34" charset="0"/>
                <a:cs typeface="Arial" pitchFamily="34" charset="0"/>
              </a:rPr>
              <a:t>Team id: PNT2022TMID23067                         </a:t>
            </a:r>
          </a:p>
          <a:p>
            <a:r>
              <a:rPr lang="en-US" sz="3400" dirty="0" smtClean="0">
                <a:solidFill>
                  <a:schemeClr val="tx1">
                    <a:lumMod val="95000"/>
                    <a:lumOff val="5000"/>
                  </a:schemeClr>
                </a:solidFill>
              </a:rPr>
              <a:t> </a:t>
            </a:r>
            <a:r>
              <a:rPr lang="en-US" sz="3400" dirty="0" smtClean="0">
                <a:solidFill>
                  <a:schemeClr val="tx1">
                    <a:lumMod val="95000"/>
                    <a:lumOff val="5000"/>
                  </a:schemeClr>
                </a:solidFill>
                <a:latin typeface="Arial" pitchFamily="34" charset="0"/>
                <a:cs typeface="Arial" pitchFamily="34" charset="0"/>
              </a:rPr>
              <a:t>Team Members:</a:t>
            </a:r>
          </a:p>
          <a:p>
            <a:r>
              <a:rPr lang="en-US" sz="3400" dirty="0" smtClean="0">
                <a:solidFill>
                  <a:schemeClr val="tx1">
                    <a:lumMod val="95000"/>
                    <a:lumOff val="5000"/>
                  </a:schemeClr>
                </a:solidFill>
              </a:rPr>
              <a:t>                        </a:t>
            </a:r>
            <a:r>
              <a:rPr lang="en-US" sz="3400" dirty="0" err="1" smtClean="0">
                <a:solidFill>
                  <a:schemeClr val="tx1">
                    <a:lumMod val="95000"/>
                    <a:lumOff val="5000"/>
                  </a:schemeClr>
                </a:solidFill>
                <a:latin typeface="Arial" pitchFamily="34" charset="0"/>
                <a:cs typeface="Arial" pitchFamily="34" charset="0"/>
              </a:rPr>
              <a:t>K.R.Sree</a:t>
            </a:r>
            <a:r>
              <a:rPr lang="en-US" sz="3400" dirty="0" smtClean="0">
                <a:solidFill>
                  <a:schemeClr val="tx1">
                    <a:lumMod val="95000"/>
                    <a:lumOff val="5000"/>
                  </a:schemeClr>
                </a:solidFill>
                <a:latin typeface="Arial" pitchFamily="34" charset="0"/>
                <a:cs typeface="Arial" pitchFamily="34" charset="0"/>
              </a:rPr>
              <a:t> </a:t>
            </a:r>
            <a:r>
              <a:rPr lang="en-US" sz="3400" dirty="0" err="1" smtClean="0">
                <a:solidFill>
                  <a:schemeClr val="tx1">
                    <a:lumMod val="95000"/>
                    <a:lumOff val="5000"/>
                  </a:schemeClr>
                </a:solidFill>
                <a:latin typeface="Arial" pitchFamily="34" charset="0"/>
                <a:cs typeface="Arial" pitchFamily="34" charset="0"/>
              </a:rPr>
              <a:t>Aakash</a:t>
            </a:r>
            <a:endParaRPr lang="en-US" sz="3400" dirty="0" smtClean="0">
              <a:solidFill>
                <a:schemeClr val="tx1">
                  <a:lumMod val="95000"/>
                  <a:lumOff val="5000"/>
                </a:schemeClr>
              </a:solidFill>
              <a:latin typeface="Arial" pitchFamily="34" charset="0"/>
              <a:cs typeface="Arial" pitchFamily="34" charset="0"/>
            </a:endParaRPr>
          </a:p>
          <a:p>
            <a:r>
              <a:rPr lang="en-US" sz="3400" dirty="0" smtClean="0">
                <a:solidFill>
                  <a:schemeClr val="tx1">
                    <a:lumMod val="95000"/>
                    <a:lumOff val="5000"/>
                  </a:schemeClr>
                </a:solidFill>
                <a:latin typeface="Arial" pitchFamily="34" charset="0"/>
                <a:cs typeface="Arial" pitchFamily="34" charset="0"/>
              </a:rPr>
              <a:t>                                                </a:t>
            </a:r>
            <a:r>
              <a:rPr lang="en-US" sz="3400" dirty="0" err="1" smtClean="0">
                <a:solidFill>
                  <a:schemeClr val="tx1">
                    <a:lumMod val="95000"/>
                    <a:lumOff val="5000"/>
                  </a:schemeClr>
                </a:solidFill>
                <a:latin typeface="Arial" pitchFamily="34" charset="0"/>
                <a:cs typeface="Arial" pitchFamily="34" charset="0"/>
              </a:rPr>
              <a:t>R.S.Yoha</a:t>
            </a:r>
            <a:r>
              <a:rPr lang="en-US" sz="3400" dirty="0" smtClean="0">
                <a:solidFill>
                  <a:schemeClr val="tx1">
                    <a:lumMod val="95000"/>
                    <a:lumOff val="5000"/>
                  </a:schemeClr>
                </a:solidFill>
                <a:latin typeface="Arial" pitchFamily="34" charset="0"/>
                <a:cs typeface="Arial" pitchFamily="34" charset="0"/>
              </a:rPr>
              <a:t> </a:t>
            </a:r>
            <a:r>
              <a:rPr lang="en-US" sz="3400" dirty="0" err="1" smtClean="0">
                <a:solidFill>
                  <a:schemeClr val="tx1">
                    <a:lumMod val="95000"/>
                    <a:lumOff val="5000"/>
                  </a:schemeClr>
                </a:solidFill>
                <a:latin typeface="Arial" pitchFamily="34" charset="0"/>
                <a:cs typeface="Arial" pitchFamily="34" charset="0"/>
              </a:rPr>
              <a:t>Venkatesh</a:t>
            </a:r>
            <a:endParaRPr lang="en-US" sz="3400" dirty="0" smtClean="0">
              <a:solidFill>
                <a:schemeClr val="tx1">
                  <a:lumMod val="95000"/>
                  <a:lumOff val="5000"/>
                </a:schemeClr>
              </a:solidFill>
              <a:latin typeface="Arial" pitchFamily="34" charset="0"/>
              <a:cs typeface="Arial" pitchFamily="34" charset="0"/>
            </a:endParaRPr>
          </a:p>
          <a:p>
            <a:r>
              <a:rPr lang="en-US" sz="3400" dirty="0" smtClean="0">
                <a:solidFill>
                  <a:schemeClr val="tx1">
                    <a:lumMod val="95000"/>
                    <a:lumOff val="5000"/>
                  </a:schemeClr>
                </a:solidFill>
                <a:latin typeface="Arial" pitchFamily="34" charset="0"/>
                <a:cs typeface="Arial" pitchFamily="34" charset="0"/>
              </a:rPr>
              <a:t>                                   </a:t>
            </a:r>
            <a:r>
              <a:rPr lang="en-US" sz="3400" dirty="0" err="1" smtClean="0">
                <a:solidFill>
                  <a:schemeClr val="tx1">
                    <a:lumMod val="95000"/>
                    <a:lumOff val="5000"/>
                  </a:schemeClr>
                </a:solidFill>
                <a:latin typeface="Arial" pitchFamily="34" charset="0"/>
                <a:cs typeface="Arial" pitchFamily="34" charset="0"/>
              </a:rPr>
              <a:t>S.Saravanan</a:t>
            </a:r>
            <a:endParaRPr lang="en-US" sz="3400" dirty="0" smtClean="0">
              <a:solidFill>
                <a:schemeClr val="tx1">
                  <a:lumMod val="95000"/>
                  <a:lumOff val="5000"/>
                </a:schemeClr>
              </a:solidFill>
              <a:latin typeface="Arial" pitchFamily="34" charset="0"/>
              <a:cs typeface="Arial" pitchFamily="34" charset="0"/>
            </a:endParaRPr>
          </a:p>
          <a:p>
            <a:r>
              <a:rPr lang="en-US" sz="3400" dirty="0" smtClean="0">
                <a:solidFill>
                  <a:schemeClr val="tx1">
                    <a:lumMod val="95000"/>
                    <a:lumOff val="5000"/>
                  </a:schemeClr>
                </a:solidFill>
                <a:latin typeface="Arial" pitchFamily="34" charset="0"/>
                <a:cs typeface="Arial" pitchFamily="34" charset="0"/>
              </a:rPr>
              <a:t>                                    </a:t>
            </a:r>
            <a:r>
              <a:rPr lang="en-US" sz="3400" dirty="0" err="1" smtClean="0">
                <a:solidFill>
                  <a:schemeClr val="tx1">
                    <a:lumMod val="95000"/>
                    <a:lumOff val="5000"/>
                  </a:schemeClr>
                </a:solidFill>
                <a:latin typeface="Arial" pitchFamily="34" charset="0"/>
                <a:cs typeface="Arial" pitchFamily="34" charset="0"/>
              </a:rPr>
              <a:t>B.Buvisuriya</a:t>
            </a:r>
            <a:endParaRPr lang="en-US" sz="3400" dirty="0" smtClean="0">
              <a:solidFill>
                <a:schemeClr val="tx1">
                  <a:lumMod val="95000"/>
                  <a:lumOff val="5000"/>
                </a:schemeClr>
              </a:solidFill>
              <a:latin typeface="Arial" pitchFamily="34" charset="0"/>
              <a:cs typeface="Arial" pitchFamily="34" charset="0"/>
            </a:endParaRPr>
          </a:p>
          <a:p>
            <a:endParaRPr lang="en-US" sz="2800" dirty="0"/>
          </a:p>
        </p:txBody>
      </p:sp>
      <p:sp>
        <p:nvSpPr>
          <p:cNvPr id="4" name="TextBox 3"/>
          <p:cNvSpPr txBox="1"/>
          <p:nvPr/>
        </p:nvSpPr>
        <p:spPr>
          <a:xfrm>
            <a:off x="767751" y="4088921"/>
            <a:ext cx="3873260" cy="984885"/>
          </a:xfrm>
          <a:prstGeom prst="rect">
            <a:avLst/>
          </a:prstGeom>
          <a:noFill/>
        </p:spPr>
        <p:txBody>
          <a:bodyPr wrap="square" rtlCol="0">
            <a:spAutoFit/>
          </a:bodyPr>
          <a:lstStyle/>
          <a:p>
            <a:r>
              <a:rPr lang="en-US" sz="2000" dirty="0" smtClean="0">
                <a:latin typeface="Arial" pitchFamily="34" charset="0"/>
                <a:cs typeface="Arial" pitchFamily="34" charset="0"/>
              </a:rPr>
              <a:t>Project Mentor:</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Mr</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K.Azarudeen</a:t>
            </a:r>
            <a:r>
              <a:rPr lang="en-US" sz="2000" dirty="0" smtClean="0">
                <a:latin typeface="Arial" pitchFamily="34" charset="0"/>
                <a:cs typeface="Arial" pitchFamily="34" charset="0"/>
              </a:rPr>
              <a:t> B.E,M.E</a:t>
            </a:r>
            <a:r>
              <a:rPr lang="en-US" dirty="0" smtClean="0"/>
              <a:t>.</a:t>
            </a:r>
          </a:p>
          <a:p>
            <a:endParaRPr lang="en-US" dirty="0"/>
          </a:p>
        </p:txBody>
      </p:sp>
    </p:spTree>
    <p:extLst>
      <p:ext uri="{BB962C8B-B14F-4D97-AF65-F5344CB8AC3E}">
        <p14:creationId xmlns:p14="http://schemas.microsoft.com/office/powerpoint/2010/main" val="1259105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9086" y="653143"/>
            <a:ext cx="10816045" cy="6832640"/>
          </a:xfrm>
          <a:prstGeom prst="rect">
            <a:avLst/>
          </a:prstGeom>
          <a:noFill/>
        </p:spPr>
        <p:txBody>
          <a:bodyPr wrap="square" rtlCol="0">
            <a:spAutoFit/>
          </a:bodyPr>
          <a:lstStyle/>
          <a:p>
            <a:r>
              <a:rPr lang="en-IN" sz="2400" b="1" dirty="0" err="1" smtClean="0"/>
              <a:t>Chatbot</a:t>
            </a:r>
            <a:r>
              <a:rPr lang="en-IN" sz="2400" b="1" dirty="0" smtClean="0"/>
              <a:t> System Architecture: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US" dirty="0"/>
              <a:t>Now using the respective modules we have discussed above are used to build the </a:t>
            </a:r>
            <a:r>
              <a:rPr lang="en-US" dirty="0" err="1"/>
              <a:t>chatbot</a:t>
            </a:r>
            <a:r>
              <a:rPr lang="en-US" dirty="0"/>
              <a:t> which has the </a:t>
            </a:r>
            <a:r>
              <a:rPr lang="en-US" dirty="0" smtClean="0"/>
              <a:t>above structure </a:t>
            </a:r>
            <a:r>
              <a:rPr lang="en-US" dirty="0"/>
              <a:t>represented. Here User may interact with the </a:t>
            </a:r>
            <a:r>
              <a:rPr lang="en-US" dirty="0" err="1"/>
              <a:t>Chatbot</a:t>
            </a:r>
            <a:r>
              <a:rPr lang="en-US" dirty="0"/>
              <a:t> in any of the two forms namely command line </a:t>
            </a:r>
            <a:r>
              <a:rPr lang="en-US" dirty="0" smtClean="0"/>
              <a:t>and he </a:t>
            </a:r>
            <a:r>
              <a:rPr lang="en-US" dirty="0"/>
              <a:t>user interface. </a:t>
            </a:r>
            <a:endParaRPr lang="en-US" dirty="0" smtClean="0"/>
          </a:p>
          <a:p>
            <a:endParaRPr lang="en-US" dirty="0"/>
          </a:p>
          <a:p>
            <a:r>
              <a:rPr lang="en-US" dirty="0" smtClean="0"/>
              <a:t>Whenever </a:t>
            </a:r>
            <a:r>
              <a:rPr lang="en-US" dirty="0"/>
              <a:t>a user type something and press enter, the message or the input will be taken by the</a:t>
            </a:r>
          </a:p>
          <a:p>
            <a:r>
              <a:rPr lang="en-US" dirty="0" smtClean="0"/>
              <a:t>bot </a:t>
            </a:r>
            <a:r>
              <a:rPr lang="en-US" dirty="0"/>
              <a:t>and the user intent is drawn from the input text</a:t>
            </a:r>
            <a:r>
              <a:rPr lang="en-US" dirty="0" smtClean="0"/>
              <a:t>.</a:t>
            </a:r>
          </a:p>
          <a:p>
            <a:r>
              <a:rPr lang="en-US" dirty="0" smtClean="0"/>
              <a:t> </a:t>
            </a:r>
            <a:r>
              <a:rPr lang="en-US" dirty="0"/>
              <a:t>Based on the intent Bot will decide whether the result for </a:t>
            </a:r>
            <a:r>
              <a:rPr lang="en-US" dirty="0" smtClean="0"/>
              <a:t>the input </a:t>
            </a:r>
            <a:r>
              <a:rPr lang="en-US" dirty="0"/>
              <a:t>query is required any external </a:t>
            </a:r>
            <a:r>
              <a:rPr lang="en-US" dirty="0" err="1"/>
              <a:t>api</a:t>
            </a:r>
            <a:r>
              <a:rPr lang="en-US" dirty="0"/>
              <a:t> call</a:t>
            </a:r>
            <a:r>
              <a:rPr lang="en-US" dirty="0" smtClean="0"/>
              <a:t>.</a:t>
            </a:r>
            <a:endParaRPr lang="en-US" dirty="0"/>
          </a:p>
          <a:p>
            <a:r>
              <a:rPr lang="en-US" dirty="0" smtClean="0"/>
              <a:t> </a:t>
            </a:r>
            <a:r>
              <a:rPr lang="en-US" dirty="0"/>
              <a:t>The results thus obtained are given to the user </a:t>
            </a:r>
            <a:r>
              <a:rPr lang="en-US" dirty="0" smtClean="0"/>
              <a:t>through the </a:t>
            </a:r>
            <a:r>
              <a:rPr lang="en-US" dirty="0"/>
              <a:t>same interface(command line) or graphical user interface</a:t>
            </a:r>
            <a:endParaRPr lang="en-IN" dirty="0"/>
          </a:p>
          <a:p>
            <a:endParaRPr lang="en-IN" dirty="0" smtClean="0"/>
          </a:p>
          <a:p>
            <a:endParaRPr lang="en-IN" dirty="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42" y="1208839"/>
            <a:ext cx="6828312" cy="2219635"/>
          </a:xfrm>
          <a:prstGeom prst="rect">
            <a:avLst/>
          </a:prstGeom>
        </p:spPr>
      </p:pic>
    </p:spTree>
    <p:extLst>
      <p:ext uri="{BB962C8B-B14F-4D97-AF65-F5344CB8AC3E}">
        <p14:creationId xmlns:p14="http://schemas.microsoft.com/office/powerpoint/2010/main" val="300908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273" y="444137"/>
            <a:ext cx="10633166" cy="5632311"/>
          </a:xfrm>
          <a:prstGeom prst="rect">
            <a:avLst/>
          </a:prstGeom>
          <a:noFill/>
        </p:spPr>
        <p:txBody>
          <a:bodyPr wrap="square" rtlCol="0">
            <a:spAutoFit/>
          </a:bodyPr>
          <a:lstStyle/>
          <a:p>
            <a:r>
              <a:rPr lang="en-IN" dirty="0" smtClean="0"/>
              <a:t>3.</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Author</a:t>
            </a:r>
            <a:r>
              <a:rPr lang="en-IN" dirty="0" smtClean="0">
                <a:latin typeface="Arial" panose="020B0604020202020204" pitchFamily="34" charset="0"/>
                <a:cs typeface="Arial" panose="020B0604020202020204" pitchFamily="34" charset="0"/>
              </a:rPr>
              <a:t>:</a:t>
            </a:r>
            <a:r>
              <a:rPr lang="pt-BR" dirty="0">
                <a:latin typeface="Arial" panose="020B0604020202020204" pitchFamily="34" charset="0"/>
                <a:cs typeface="Arial" panose="020B0604020202020204" pitchFamily="34" charset="0"/>
              </a:rPr>
              <a:t>A. R. D. B. Landim, A. M. Pereira,</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Title</a:t>
            </a:r>
            <a:r>
              <a:rPr lang="en-IN"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Chatbot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design approaches for fashion </a:t>
            </a:r>
            <a:r>
              <a:rPr lang="en-US" dirty="0" smtClean="0">
                <a:latin typeface="Arial" panose="020B0604020202020204" pitchFamily="34" charset="0"/>
                <a:cs typeface="Arial" panose="020B0604020202020204" pitchFamily="34" charset="0"/>
              </a:rPr>
              <a:t>E- commerce</a:t>
            </a:r>
            <a:r>
              <a:rPr lang="en-US" dirty="0">
                <a:latin typeface="Arial" panose="020B0604020202020204" pitchFamily="34" charset="0"/>
                <a:cs typeface="Arial" panose="020B0604020202020204" pitchFamily="34" charset="0"/>
              </a:rPr>
              <a:t>: an interdisciplinary review</a:t>
            </a:r>
          </a:p>
          <a:p>
            <a:r>
              <a:rPr lang="en-US" b="1" dirty="0">
                <a:latin typeface="Arial" panose="020B0604020202020204" pitchFamily="34" charset="0"/>
                <a:cs typeface="Arial" panose="020B0604020202020204" pitchFamily="34" charset="0"/>
              </a:rPr>
              <a:t>Publication website</a:t>
            </a:r>
            <a:r>
              <a:rPr lang="en-US" dirty="0" smtClean="0">
                <a:latin typeface="Arial" panose="020B0604020202020204" pitchFamily="34" charset="0"/>
                <a:cs typeface="Arial" panose="020B0604020202020204" pitchFamily="34" charset="0"/>
              </a:rPr>
              <a:t>: </a:t>
            </a:r>
            <a:r>
              <a:rPr lang="en-US" dirty="0" smtClean="0">
                <a:solidFill>
                  <a:schemeClr val="accent2">
                    <a:lumMod val="60000"/>
                    <a:lumOff val="40000"/>
                  </a:schemeClr>
                </a:solidFill>
                <a:latin typeface="Arial" panose="020B0604020202020204" pitchFamily="34" charset="0"/>
                <a:cs typeface="Arial" panose="020B0604020202020204" pitchFamily="34" charset="0"/>
              </a:rPr>
              <a:t>https</a:t>
            </a:r>
            <a:r>
              <a:rPr lang="en-US" dirty="0">
                <a:solidFill>
                  <a:schemeClr val="accent2">
                    <a:lumMod val="60000"/>
                    <a:lumOff val="40000"/>
                  </a:schemeClr>
                </a:solidFill>
                <a:latin typeface="Arial" panose="020B0604020202020204" pitchFamily="34" charset="0"/>
                <a:cs typeface="Arial" panose="020B0604020202020204" pitchFamily="34" charset="0"/>
              </a:rPr>
              <a:t>://www.tandfonline.com/loi/tfdt20</a:t>
            </a:r>
          </a:p>
          <a:p>
            <a:r>
              <a:rPr lang="en-US" b="1" dirty="0">
                <a:solidFill>
                  <a:schemeClr val="tx1">
                    <a:lumMod val="95000"/>
                    <a:lumOff val="5000"/>
                  </a:schemeClr>
                </a:solidFill>
                <a:latin typeface="Arial" panose="020B0604020202020204" pitchFamily="34" charset="0"/>
                <a:cs typeface="Arial" panose="020B0604020202020204" pitchFamily="34" charset="0"/>
              </a:rPr>
              <a:t>Published Date</a:t>
            </a:r>
            <a:r>
              <a:rPr lang="en-US" dirty="0">
                <a:solidFill>
                  <a:schemeClr val="tx1">
                    <a:lumMod val="95000"/>
                    <a:lumOff val="5000"/>
                  </a:schemeClr>
                </a:solidFill>
                <a:latin typeface="Arial" panose="020B0604020202020204" pitchFamily="34" charset="0"/>
                <a:cs typeface="Arial" panose="020B0604020202020204" pitchFamily="34" charset="0"/>
              </a:rPr>
              <a:t>:02 Nov </a:t>
            </a:r>
            <a:r>
              <a:rPr lang="en-US" dirty="0" smtClean="0">
                <a:solidFill>
                  <a:schemeClr val="tx1">
                    <a:lumMod val="95000"/>
                    <a:lumOff val="5000"/>
                  </a:schemeClr>
                </a:solidFill>
                <a:latin typeface="Arial" panose="020B0604020202020204" pitchFamily="34" charset="0"/>
                <a:cs typeface="Arial" panose="020B0604020202020204" pitchFamily="34" charset="0"/>
              </a:rPr>
              <a:t>2021</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b="1" dirty="0" smtClean="0">
                <a:solidFill>
                  <a:schemeClr val="tx1">
                    <a:lumMod val="95000"/>
                    <a:lumOff val="5000"/>
                  </a:schemeClr>
                </a:solidFill>
                <a:latin typeface="Arial" panose="020B0604020202020204" pitchFamily="34" charset="0"/>
                <a:cs typeface="Arial" panose="020B0604020202020204" pitchFamily="34" charset="0"/>
              </a:rPr>
              <a:t>Literature Review:</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pPr algn="just"/>
            <a:r>
              <a:rPr lang="en-US" dirty="0">
                <a:solidFill>
                  <a:schemeClr val="tx1">
                    <a:lumMod val="95000"/>
                    <a:lumOff val="5000"/>
                  </a:schemeClr>
                </a:solidFill>
                <a:latin typeface="Arial" panose="020B0604020202020204" pitchFamily="34" charset="0"/>
                <a:cs typeface="Arial" panose="020B0604020202020204" pitchFamily="34" charset="0"/>
              </a:rPr>
              <a:t>A first distinction of </a:t>
            </a:r>
            <a:r>
              <a:rPr lang="en-US" dirty="0" err="1" smtClean="0">
                <a:solidFill>
                  <a:schemeClr val="tx1">
                    <a:lumMod val="95000"/>
                    <a:lumOff val="5000"/>
                  </a:schemeClr>
                </a:solidFill>
                <a:latin typeface="Arial" panose="020B0604020202020204" pitchFamily="34" charset="0"/>
                <a:cs typeface="Arial" panose="020B0604020202020204" pitchFamily="34" charset="0"/>
              </a:rPr>
              <a:t>chatbots</a:t>
            </a:r>
            <a:r>
              <a:rPr lang="en-US" dirty="0" smtClean="0">
                <a:solidFill>
                  <a:schemeClr val="tx1">
                    <a:lumMod val="95000"/>
                    <a:lumOff val="5000"/>
                  </a:schemeClr>
                </a:solidFill>
                <a:latin typeface="Arial" panose="020B0604020202020204" pitchFamily="34" charset="0"/>
                <a:cs typeface="Arial" panose="020B0604020202020204" pitchFamily="34" charset="0"/>
              </a:rPr>
              <a:t> </a:t>
            </a:r>
            <a:r>
              <a:rPr lang="en-US" dirty="0">
                <a:solidFill>
                  <a:schemeClr val="tx1">
                    <a:lumMod val="95000"/>
                    <a:lumOff val="5000"/>
                  </a:schemeClr>
                </a:solidFill>
                <a:latin typeface="Arial" panose="020B0604020202020204" pitchFamily="34" charset="0"/>
                <a:cs typeface="Arial" panose="020B0604020202020204" pitchFamily="34" charset="0"/>
              </a:rPr>
              <a:t>studies is along the </a:t>
            </a:r>
            <a:r>
              <a:rPr lang="en-US" dirty="0" smtClean="0">
                <a:solidFill>
                  <a:schemeClr val="tx1">
                    <a:lumMod val="95000"/>
                    <a:lumOff val="5000"/>
                  </a:schemeClr>
                </a:solidFill>
                <a:latin typeface="Arial" panose="020B0604020202020204" pitchFamily="34" charset="0"/>
                <a:cs typeface="Arial" panose="020B0604020202020204" pitchFamily="34" charset="0"/>
              </a:rPr>
              <a:t>lines of </a:t>
            </a:r>
            <a:r>
              <a:rPr lang="en-US" dirty="0">
                <a:solidFill>
                  <a:schemeClr val="tx1">
                    <a:lumMod val="95000"/>
                    <a:lumOff val="5000"/>
                  </a:schemeClr>
                </a:solidFill>
                <a:latin typeface="Arial" panose="020B0604020202020204" pitchFamily="34" charset="0"/>
                <a:cs typeface="Arial" panose="020B0604020202020204" pitchFamily="34" charset="0"/>
              </a:rPr>
              <a:t>computational aspects (i.e. aspects related to the </a:t>
            </a:r>
            <a:r>
              <a:rPr lang="en-US" dirty="0" smtClean="0">
                <a:solidFill>
                  <a:schemeClr val="tx1">
                    <a:lumMod val="95000"/>
                    <a:lumOff val="5000"/>
                  </a:schemeClr>
                </a:solidFill>
                <a:latin typeface="Arial" panose="020B0604020202020204" pitchFamily="34" charset="0"/>
                <a:cs typeface="Arial" panose="020B0604020202020204" pitchFamily="34" charset="0"/>
              </a:rPr>
              <a:t>area of </a:t>
            </a:r>
            <a:r>
              <a:rPr lang="en-US" dirty="0">
                <a:solidFill>
                  <a:schemeClr val="tx1">
                    <a:lumMod val="95000"/>
                    <a:lumOff val="5000"/>
                  </a:schemeClr>
                </a:solidFill>
                <a:latin typeface="Arial" panose="020B0604020202020204" pitchFamily="34" charset="0"/>
                <a:cs typeface="Arial" panose="020B0604020202020204" pitchFamily="34" charset="0"/>
              </a:rPr>
              <a:t>Computer Science or Information Technologies, </a:t>
            </a:r>
            <a:r>
              <a:rPr lang="en-US" dirty="0" smtClean="0">
                <a:solidFill>
                  <a:schemeClr val="tx1">
                    <a:lumMod val="95000"/>
                    <a:lumOff val="5000"/>
                  </a:schemeClr>
                </a:solidFill>
                <a:latin typeface="Arial" panose="020B0604020202020204" pitchFamily="34" charset="0"/>
                <a:cs typeface="Arial" panose="020B0604020202020204" pitchFamily="34" charset="0"/>
              </a:rPr>
              <a:t>such as </a:t>
            </a:r>
            <a:r>
              <a:rPr lang="en-US" dirty="0">
                <a:solidFill>
                  <a:schemeClr val="tx1">
                    <a:lumMod val="95000"/>
                    <a:lumOff val="5000"/>
                  </a:schemeClr>
                </a:solidFill>
                <a:latin typeface="Arial" panose="020B0604020202020204" pitchFamily="34" charset="0"/>
                <a:cs typeface="Arial" panose="020B0604020202020204" pitchFamily="34" charset="0"/>
              </a:rPr>
              <a:t>the use of NLP) and non-computational aspects (</a:t>
            </a:r>
            <a:r>
              <a:rPr lang="en-US" dirty="0" smtClean="0">
                <a:solidFill>
                  <a:schemeClr val="tx1">
                    <a:lumMod val="95000"/>
                    <a:lumOff val="5000"/>
                  </a:schemeClr>
                </a:solidFill>
                <a:latin typeface="Arial" panose="020B0604020202020204" pitchFamily="34" charset="0"/>
                <a:cs typeface="Arial" panose="020B0604020202020204" pitchFamily="34" charset="0"/>
              </a:rPr>
              <a:t>i.e. all </a:t>
            </a:r>
            <a:r>
              <a:rPr lang="en-US" dirty="0">
                <a:solidFill>
                  <a:schemeClr val="tx1">
                    <a:lumMod val="95000"/>
                    <a:lumOff val="5000"/>
                  </a:schemeClr>
                </a:solidFill>
                <a:latin typeface="Arial" panose="020B0604020202020204" pitchFamily="34" charset="0"/>
                <a:cs typeface="Arial" panose="020B0604020202020204" pitchFamily="34" charset="0"/>
              </a:rPr>
              <a:t>other aspects such as studying consumer acceptance</a:t>
            </a:r>
            <a:r>
              <a:rPr lang="en-US" dirty="0" smtClean="0">
                <a:solidFill>
                  <a:schemeClr val="tx1">
                    <a:lumMod val="95000"/>
                    <a:lumOff val="5000"/>
                  </a:schemeClr>
                </a:solidFill>
                <a:latin typeface="Arial" panose="020B0604020202020204" pitchFamily="34" charset="0"/>
                <a:cs typeface="Arial" panose="020B0604020202020204" pitchFamily="34" charset="0"/>
              </a:rPr>
              <a:t>).</a:t>
            </a:r>
          </a:p>
          <a:p>
            <a:pPr algn="just"/>
            <a:endParaRPr lang="en-US" dirty="0">
              <a:solidFill>
                <a:schemeClr val="tx1">
                  <a:lumMod val="95000"/>
                  <a:lumOff val="5000"/>
                </a:schemeClr>
              </a:solidFill>
              <a:latin typeface="Arial" panose="020B0604020202020204" pitchFamily="34" charset="0"/>
              <a:cs typeface="Arial" panose="020B0604020202020204" pitchFamily="34" charset="0"/>
            </a:endParaRPr>
          </a:p>
          <a:p>
            <a:pPr algn="just"/>
            <a:r>
              <a:rPr lang="en-US" dirty="0">
                <a:solidFill>
                  <a:schemeClr val="tx1">
                    <a:lumMod val="95000"/>
                    <a:lumOff val="5000"/>
                  </a:schemeClr>
                </a:solidFill>
                <a:latin typeface="Arial" panose="020B0604020202020204" pitchFamily="34" charset="0"/>
                <a:cs typeface="Arial" panose="020B0604020202020204" pitchFamily="34" charset="0"/>
              </a:rPr>
              <a:t>Most research on </a:t>
            </a:r>
            <a:r>
              <a:rPr lang="en-US" dirty="0" err="1">
                <a:solidFill>
                  <a:schemeClr val="tx1">
                    <a:lumMod val="95000"/>
                    <a:lumOff val="5000"/>
                  </a:schemeClr>
                </a:solidFill>
                <a:latin typeface="Arial" panose="020B0604020202020204" pitchFamily="34" charset="0"/>
                <a:cs typeface="Arial" panose="020B0604020202020204" pitchFamily="34" charset="0"/>
              </a:rPr>
              <a:t>chatbot</a:t>
            </a:r>
            <a:r>
              <a:rPr lang="en-US" dirty="0">
                <a:solidFill>
                  <a:schemeClr val="tx1">
                    <a:lumMod val="95000"/>
                    <a:lumOff val="5000"/>
                  </a:schemeClr>
                </a:solidFill>
                <a:latin typeface="Arial" panose="020B0604020202020204" pitchFamily="34" charset="0"/>
                <a:cs typeface="Arial" panose="020B0604020202020204" pitchFamily="34" charset="0"/>
              </a:rPr>
              <a:t> computational aspects </a:t>
            </a:r>
            <a:r>
              <a:rPr lang="en-US" dirty="0" smtClean="0">
                <a:solidFill>
                  <a:schemeClr val="tx1">
                    <a:lumMod val="95000"/>
                    <a:lumOff val="5000"/>
                  </a:schemeClr>
                </a:solidFill>
                <a:latin typeface="Arial" panose="020B0604020202020204" pitchFamily="34" charset="0"/>
                <a:cs typeface="Arial" panose="020B0604020202020204" pitchFamily="34" charset="0"/>
              </a:rPr>
              <a:t>had English </a:t>
            </a:r>
            <a:r>
              <a:rPr lang="en-US" dirty="0">
                <a:solidFill>
                  <a:schemeClr val="tx1">
                    <a:lumMod val="95000"/>
                    <a:lumOff val="5000"/>
                  </a:schemeClr>
                </a:solidFill>
                <a:latin typeface="Arial" panose="020B0604020202020204" pitchFamily="34" charset="0"/>
                <a:cs typeface="Arial" panose="020B0604020202020204" pitchFamily="34" charset="0"/>
              </a:rPr>
              <a:t>as their primary language (76.3%), followed </a:t>
            </a:r>
            <a:r>
              <a:rPr lang="en-US" dirty="0" smtClean="0">
                <a:solidFill>
                  <a:schemeClr val="tx1">
                    <a:lumMod val="95000"/>
                    <a:lumOff val="5000"/>
                  </a:schemeClr>
                </a:solidFill>
                <a:latin typeface="Arial" panose="020B0604020202020204" pitchFamily="34" charset="0"/>
                <a:cs typeface="Arial" panose="020B0604020202020204" pitchFamily="34" charset="0"/>
              </a:rPr>
              <a:t>by papers </a:t>
            </a:r>
            <a:r>
              <a:rPr lang="en-US" dirty="0">
                <a:solidFill>
                  <a:schemeClr val="tx1">
                    <a:lumMod val="95000"/>
                    <a:lumOff val="5000"/>
                  </a:schemeClr>
                </a:solidFill>
                <a:latin typeface="Arial" panose="020B0604020202020204" pitchFamily="34" charset="0"/>
                <a:cs typeface="Arial" panose="020B0604020202020204" pitchFamily="34" charset="0"/>
              </a:rPr>
              <a:t>on Indonesian </a:t>
            </a:r>
            <a:r>
              <a:rPr lang="en-US" dirty="0" err="1">
                <a:solidFill>
                  <a:schemeClr val="tx1">
                    <a:lumMod val="95000"/>
                    <a:lumOff val="5000"/>
                  </a:schemeClr>
                </a:solidFill>
                <a:latin typeface="Arial" panose="020B0604020202020204" pitchFamily="34" charset="0"/>
                <a:cs typeface="Arial" panose="020B0604020202020204" pitchFamily="34" charset="0"/>
              </a:rPr>
              <a:t>chatbots</a:t>
            </a:r>
            <a:r>
              <a:rPr lang="en-US" dirty="0">
                <a:solidFill>
                  <a:schemeClr val="tx1">
                    <a:lumMod val="95000"/>
                    <a:lumOff val="5000"/>
                  </a:schemeClr>
                </a:solidFill>
                <a:latin typeface="Arial" panose="020B0604020202020204" pitchFamily="34" charset="0"/>
                <a:cs typeface="Arial" panose="020B0604020202020204" pitchFamily="34" charset="0"/>
              </a:rPr>
              <a:t> (6.8%) and </a:t>
            </a:r>
            <a:r>
              <a:rPr lang="en-US" dirty="0" smtClean="0">
                <a:solidFill>
                  <a:schemeClr val="tx1">
                    <a:lumMod val="95000"/>
                    <a:lumOff val="5000"/>
                  </a:schemeClr>
                </a:solidFill>
                <a:latin typeface="Arial" panose="020B0604020202020204" pitchFamily="34" charset="0"/>
                <a:cs typeface="Arial" panose="020B0604020202020204" pitchFamily="34" charset="0"/>
              </a:rPr>
              <a:t>other languages </a:t>
            </a:r>
            <a:r>
              <a:rPr lang="en-US" dirty="0">
                <a:solidFill>
                  <a:schemeClr val="tx1">
                    <a:lumMod val="95000"/>
                    <a:lumOff val="5000"/>
                  </a:schemeClr>
                </a:solidFill>
                <a:latin typeface="Arial" panose="020B0604020202020204" pitchFamily="34" charset="0"/>
                <a:cs typeface="Arial" panose="020B0604020202020204" pitchFamily="34" charset="0"/>
              </a:rPr>
              <a:t>like Chinese and Bangla</a:t>
            </a:r>
            <a:r>
              <a:rPr lang="en-US" dirty="0" smtClean="0">
                <a:solidFill>
                  <a:schemeClr val="tx1">
                    <a:lumMod val="95000"/>
                    <a:lumOff val="5000"/>
                  </a:schemeClr>
                </a:solidFill>
                <a:latin typeface="Arial" panose="020B0604020202020204" pitchFamily="34" charset="0"/>
                <a:cs typeface="Arial" panose="020B0604020202020204" pitchFamily="34" charset="0"/>
              </a:rPr>
              <a:t>.</a:t>
            </a:r>
          </a:p>
          <a:p>
            <a:pPr algn="just"/>
            <a:endParaRPr lang="en-US" dirty="0">
              <a:solidFill>
                <a:schemeClr val="tx1">
                  <a:lumMod val="95000"/>
                  <a:lumOff val="5000"/>
                </a:schemeClr>
              </a:solidFill>
              <a:latin typeface="Arial" panose="020B0604020202020204" pitchFamily="34" charset="0"/>
              <a:cs typeface="Arial" panose="020B0604020202020204" pitchFamily="34" charset="0"/>
            </a:endParaRPr>
          </a:p>
          <a:p>
            <a:pPr algn="just"/>
            <a:r>
              <a:rPr lang="en-US" dirty="0">
                <a:solidFill>
                  <a:schemeClr val="tx1">
                    <a:lumMod val="95000"/>
                    <a:lumOff val="5000"/>
                  </a:schemeClr>
                </a:solidFill>
                <a:latin typeface="Arial" panose="020B0604020202020204" pitchFamily="34" charset="0"/>
                <a:cs typeface="Arial" panose="020B0604020202020204" pitchFamily="34" charset="0"/>
              </a:rPr>
              <a:t>It is also worth mentioning that, while </a:t>
            </a:r>
            <a:r>
              <a:rPr lang="en-US" dirty="0" smtClean="0">
                <a:solidFill>
                  <a:schemeClr val="tx1">
                    <a:lumMod val="95000"/>
                    <a:lumOff val="5000"/>
                  </a:schemeClr>
                </a:solidFill>
                <a:latin typeface="Arial" panose="020B0604020202020204" pitchFamily="34" charset="0"/>
                <a:cs typeface="Arial" panose="020B0604020202020204" pitchFamily="34" charset="0"/>
              </a:rPr>
              <a:t>non-computational </a:t>
            </a:r>
            <a:r>
              <a:rPr lang="en-US" dirty="0">
                <a:solidFill>
                  <a:schemeClr val="tx1">
                    <a:lumMod val="95000"/>
                    <a:lumOff val="5000"/>
                  </a:schemeClr>
                </a:solidFill>
                <a:latin typeface="Arial" panose="020B0604020202020204" pitchFamily="34" charset="0"/>
                <a:cs typeface="Arial" panose="020B0604020202020204" pitchFamily="34" charset="0"/>
              </a:rPr>
              <a:t>research mainly employed a diversity </a:t>
            </a:r>
            <a:r>
              <a:rPr lang="en-US" dirty="0" smtClean="0">
                <a:solidFill>
                  <a:schemeClr val="tx1">
                    <a:lumMod val="95000"/>
                    <a:lumOff val="5000"/>
                  </a:schemeClr>
                </a:solidFill>
                <a:latin typeface="Arial" panose="020B0604020202020204" pitchFamily="34" charset="0"/>
                <a:cs typeface="Arial" panose="020B0604020202020204" pitchFamily="34" charset="0"/>
              </a:rPr>
              <a:t>of ready-to-use </a:t>
            </a:r>
            <a:r>
              <a:rPr lang="en-US" dirty="0" err="1">
                <a:solidFill>
                  <a:schemeClr val="tx1">
                    <a:lumMod val="95000"/>
                    <a:lumOff val="5000"/>
                  </a:schemeClr>
                </a:solidFill>
                <a:latin typeface="Arial" panose="020B0604020202020204" pitchFamily="34" charset="0"/>
                <a:cs typeface="Arial" panose="020B0604020202020204" pitchFamily="34" charset="0"/>
              </a:rPr>
              <a:t>chatbot</a:t>
            </a:r>
            <a:r>
              <a:rPr lang="en-US" dirty="0">
                <a:solidFill>
                  <a:schemeClr val="tx1">
                    <a:lumMod val="95000"/>
                    <a:lumOff val="5000"/>
                  </a:schemeClr>
                </a:solidFill>
                <a:latin typeface="Arial" panose="020B0604020202020204" pitchFamily="34" charset="0"/>
                <a:cs typeface="Arial" panose="020B0604020202020204" pitchFamily="34" charset="0"/>
              </a:rPr>
              <a:t> tools like Amazon Alexa, </a:t>
            </a:r>
            <a:r>
              <a:rPr lang="en-US" dirty="0" smtClean="0">
                <a:solidFill>
                  <a:schemeClr val="tx1">
                    <a:lumMod val="95000"/>
                    <a:lumOff val="5000"/>
                  </a:schemeClr>
                </a:solidFill>
                <a:latin typeface="Arial" panose="020B0604020202020204" pitchFamily="34" charset="0"/>
                <a:cs typeface="Arial" panose="020B0604020202020204" pitchFamily="34" charset="0"/>
              </a:rPr>
              <a:t>computational </a:t>
            </a:r>
            <a:r>
              <a:rPr lang="en-US" dirty="0">
                <a:solidFill>
                  <a:schemeClr val="tx1">
                    <a:lumMod val="95000"/>
                    <a:lumOff val="5000"/>
                  </a:schemeClr>
                </a:solidFill>
                <a:latin typeface="Arial" panose="020B0604020202020204" pitchFamily="34" charset="0"/>
                <a:cs typeface="Arial" panose="020B0604020202020204" pitchFamily="34" charset="0"/>
              </a:rPr>
              <a:t>papers usually focus on </a:t>
            </a:r>
            <a:r>
              <a:rPr lang="en-US" dirty="0" err="1">
                <a:solidFill>
                  <a:schemeClr val="tx1">
                    <a:lumMod val="95000"/>
                    <a:lumOff val="5000"/>
                  </a:schemeClr>
                </a:solidFill>
                <a:latin typeface="Arial" panose="020B0604020202020204" pitchFamily="34" charset="0"/>
                <a:cs typeface="Arial" panose="020B0604020202020204" pitchFamily="34" charset="0"/>
              </a:rPr>
              <a:t>chatbot</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smtClean="0">
                <a:solidFill>
                  <a:schemeClr val="tx1">
                    <a:lumMod val="95000"/>
                    <a:lumOff val="5000"/>
                  </a:schemeClr>
                </a:solidFill>
                <a:latin typeface="Arial" panose="020B0604020202020204" pitchFamily="34" charset="0"/>
                <a:cs typeface="Arial" panose="020B0604020202020204" pitchFamily="34" charset="0"/>
              </a:rPr>
              <a:t>development using </a:t>
            </a:r>
            <a:r>
              <a:rPr lang="en-US" dirty="0">
                <a:solidFill>
                  <a:schemeClr val="tx1">
                    <a:lumMod val="95000"/>
                    <a:lumOff val="5000"/>
                  </a:schemeClr>
                </a:solidFill>
                <a:latin typeface="Arial" panose="020B0604020202020204" pitchFamily="34" charset="0"/>
                <a:cs typeface="Arial" panose="020B0604020202020204" pitchFamily="34" charset="0"/>
              </a:rPr>
              <a:t>a specific programming language.</a:t>
            </a:r>
          </a:p>
          <a:p>
            <a:pPr algn="just"/>
            <a:endParaRPr lang="en-IN" dirty="0" smtClean="0"/>
          </a:p>
          <a:p>
            <a:endParaRPr lang="en-IN" dirty="0"/>
          </a:p>
        </p:txBody>
      </p:sp>
    </p:spTree>
    <p:extLst>
      <p:ext uri="{BB962C8B-B14F-4D97-AF65-F5344CB8AC3E}">
        <p14:creationId xmlns:p14="http://schemas.microsoft.com/office/powerpoint/2010/main" val="1822967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6131" y="294531"/>
            <a:ext cx="9901646" cy="7294305"/>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4. </a:t>
            </a:r>
          </a:p>
          <a:p>
            <a:r>
              <a:rPr lang="en-IN" b="1" dirty="0" err="1" smtClean="0">
                <a:latin typeface="Arial" panose="020B0604020202020204" pitchFamily="34" charset="0"/>
                <a:cs typeface="Arial" panose="020B0604020202020204" pitchFamily="34" charset="0"/>
              </a:rPr>
              <a:t>Author</a:t>
            </a:r>
            <a:r>
              <a:rPr lang="en-IN" dirty="0" err="1" smtClean="0">
                <a:latin typeface="Arial" panose="020B0604020202020204" pitchFamily="34" charset="0"/>
                <a:cs typeface="Arial" panose="020B0604020202020204" pitchFamily="34" charset="0"/>
              </a:rPr>
              <a:t>:Jhonny</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Cerezo</a:t>
            </a: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Juraj</a:t>
            </a: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Kubelka,Romain</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Robbes</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Title</a:t>
            </a:r>
            <a:r>
              <a:rPr lang="en-IN"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Building an Expert Recommender </a:t>
            </a:r>
            <a:r>
              <a:rPr lang="en-US" dirty="0" err="1">
                <a:latin typeface="Arial" panose="020B0604020202020204" pitchFamily="34" charset="0"/>
                <a:cs typeface="Arial" panose="020B0604020202020204" pitchFamily="34" charset="0"/>
              </a:rPr>
              <a:t>Chatbot</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Publication </a:t>
            </a:r>
            <a:r>
              <a:rPr lang="en-US" b="1" dirty="0" smtClean="0">
                <a:latin typeface="Arial" panose="020B0604020202020204" pitchFamily="34" charset="0"/>
                <a:cs typeface="Arial" panose="020B0604020202020204" pitchFamily="34" charset="0"/>
              </a:rPr>
              <a:t>website</a:t>
            </a:r>
            <a:r>
              <a:rPr lang="en-US" dirty="0" smtClean="0">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https://www.researchgate.net/publication/335645153</a:t>
            </a:r>
          </a:p>
          <a:p>
            <a:r>
              <a:rPr lang="en-US" b="1" dirty="0">
                <a:solidFill>
                  <a:schemeClr val="tx1">
                    <a:lumMod val="95000"/>
                    <a:lumOff val="5000"/>
                  </a:schemeClr>
                </a:solidFill>
                <a:latin typeface="Arial" panose="020B0604020202020204" pitchFamily="34" charset="0"/>
                <a:cs typeface="Arial" panose="020B0604020202020204" pitchFamily="34" charset="0"/>
              </a:rPr>
              <a:t>Published </a:t>
            </a:r>
            <a:r>
              <a:rPr lang="en-US" b="1" dirty="0" err="1">
                <a:solidFill>
                  <a:schemeClr val="tx1">
                    <a:lumMod val="95000"/>
                    <a:lumOff val="5000"/>
                  </a:schemeClr>
                </a:solidFill>
                <a:latin typeface="Arial" panose="020B0604020202020204" pitchFamily="34" charset="0"/>
                <a:cs typeface="Arial" panose="020B0604020202020204" pitchFamily="34" charset="0"/>
              </a:rPr>
              <a:t>Date</a:t>
            </a:r>
            <a:r>
              <a:rPr lang="en-US" dirty="0" err="1">
                <a:solidFill>
                  <a:schemeClr val="tx1">
                    <a:lumMod val="95000"/>
                    <a:lumOff val="5000"/>
                  </a:schemeClr>
                </a:solidFill>
                <a:latin typeface="Arial" panose="020B0604020202020204" pitchFamily="34" charset="0"/>
                <a:cs typeface="Arial" panose="020B0604020202020204" pitchFamily="34" charset="0"/>
              </a:rPr>
              <a:t>:May</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smtClean="0">
                <a:solidFill>
                  <a:schemeClr val="tx1">
                    <a:lumMod val="95000"/>
                    <a:lumOff val="5000"/>
                  </a:schemeClr>
                </a:solidFill>
                <a:latin typeface="Arial" panose="020B0604020202020204" pitchFamily="34" charset="0"/>
                <a:cs typeface="Arial" panose="020B0604020202020204" pitchFamily="34" charset="0"/>
              </a:rPr>
              <a:t>2019</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b="1" dirty="0" smtClean="0">
                <a:solidFill>
                  <a:schemeClr val="tx1">
                    <a:lumMod val="95000"/>
                    <a:lumOff val="5000"/>
                  </a:schemeClr>
                </a:solidFill>
                <a:latin typeface="Arial" panose="020B0604020202020204" pitchFamily="34" charset="0"/>
                <a:cs typeface="Arial" panose="020B0604020202020204" pitchFamily="34" charset="0"/>
              </a:rPr>
              <a:t>Literature Review:</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a:solidFill>
                  <a:schemeClr val="tx1">
                    <a:lumMod val="95000"/>
                    <a:lumOff val="5000"/>
                  </a:schemeClr>
                </a:solidFill>
                <a:latin typeface="Arial" panose="020B0604020202020204" pitchFamily="34" charset="0"/>
                <a:cs typeface="Arial" panose="020B0604020202020204" pitchFamily="34" charset="0"/>
              </a:rPr>
              <a:t>Software bots. </a:t>
            </a:r>
            <a:r>
              <a:rPr lang="en-US" dirty="0" err="1">
                <a:solidFill>
                  <a:schemeClr val="tx1">
                    <a:lumMod val="95000"/>
                    <a:lumOff val="5000"/>
                  </a:schemeClr>
                </a:solidFill>
                <a:latin typeface="Arial" panose="020B0604020202020204" pitchFamily="34" charset="0"/>
                <a:cs typeface="Arial" panose="020B0604020202020204" pitchFamily="34" charset="0"/>
              </a:rPr>
              <a:t>Leboeuf</a:t>
            </a:r>
            <a:r>
              <a:rPr lang="en-US" dirty="0">
                <a:solidFill>
                  <a:schemeClr val="tx1">
                    <a:lumMod val="95000"/>
                    <a:lumOff val="5000"/>
                  </a:schemeClr>
                </a:solidFill>
                <a:latin typeface="Arial" panose="020B0604020202020204" pitchFamily="34" charset="0"/>
                <a:cs typeface="Arial" panose="020B0604020202020204" pitchFamily="34" charset="0"/>
              </a:rPr>
              <a:t> developed a taxonomy of </a:t>
            </a:r>
            <a:r>
              <a:rPr lang="en-US" dirty="0" smtClean="0">
                <a:solidFill>
                  <a:schemeClr val="tx1">
                    <a:lumMod val="95000"/>
                    <a:lumOff val="5000"/>
                  </a:schemeClr>
                </a:solidFill>
                <a:latin typeface="Arial" panose="020B0604020202020204" pitchFamily="34" charset="0"/>
                <a:cs typeface="Arial" panose="020B0604020202020204" pitchFamily="34" charset="0"/>
              </a:rPr>
              <a:t>software bots  </a:t>
            </a:r>
            <a:r>
              <a:rPr lang="en-US" dirty="0" err="1">
                <a:solidFill>
                  <a:schemeClr val="tx1">
                    <a:lumMod val="95000"/>
                    <a:lumOff val="5000"/>
                  </a:schemeClr>
                </a:solidFill>
                <a:latin typeface="Arial" panose="020B0604020202020204" pitchFamily="34" charset="0"/>
                <a:cs typeface="Arial" panose="020B0604020202020204" pitchFamily="34" charset="0"/>
              </a:rPr>
              <a:t>Følstad</a:t>
            </a:r>
            <a:r>
              <a:rPr lang="en-US" dirty="0">
                <a:solidFill>
                  <a:schemeClr val="tx1">
                    <a:lumMod val="95000"/>
                    <a:lumOff val="5000"/>
                  </a:schemeClr>
                </a:solidFill>
                <a:latin typeface="Arial" panose="020B0604020202020204" pitchFamily="34" charset="0"/>
                <a:cs typeface="Arial" panose="020B0604020202020204" pitchFamily="34" charset="0"/>
              </a:rPr>
              <a:t> and </a:t>
            </a:r>
            <a:r>
              <a:rPr lang="en-US" dirty="0" err="1">
                <a:solidFill>
                  <a:schemeClr val="tx1">
                    <a:lumMod val="95000"/>
                    <a:lumOff val="5000"/>
                  </a:schemeClr>
                </a:solidFill>
                <a:latin typeface="Arial" panose="020B0604020202020204" pitchFamily="34" charset="0"/>
                <a:cs typeface="Arial" panose="020B0604020202020204" pitchFamily="34" charset="0"/>
              </a:rPr>
              <a:t>Brandtzæg</a:t>
            </a:r>
            <a:r>
              <a:rPr lang="en-US" dirty="0">
                <a:solidFill>
                  <a:schemeClr val="tx1">
                    <a:lumMod val="95000"/>
                    <a:lumOff val="5000"/>
                  </a:schemeClr>
                </a:solidFill>
                <a:latin typeface="Arial" panose="020B0604020202020204" pitchFamily="34" charset="0"/>
                <a:cs typeface="Arial" panose="020B0604020202020204" pitchFamily="34" charset="0"/>
              </a:rPr>
              <a:t> argue that HCI may </a:t>
            </a:r>
            <a:r>
              <a:rPr lang="en-US" dirty="0" smtClean="0">
                <a:solidFill>
                  <a:schemeClr val="tx1">
                    <a:lumMod val="95000"/>
                    <a:lumOff val="5000"/>
                  </a:schemeClr>
                </a:solidFill>
                <a:latin typeface="Arial" panose="020B0604020202020204" pitchFamily="34" charset="0"/>
                <a:cs typeface="Arial" panose="020B0604020202020204" pitchFamily="34" charset="0"/>
              </a:rPr>
              <a:t>transition </a:t>
            </a:r>
            <a:r>
              <a:rPr lang="en-US" dirty="0">
                <a:solidFill>
                  <a:schemeClr val="tx1">
                    <a:lumMod val="95000"/>
                    <a:lumOff val="5000"/>
                  </a:schemeClr>
                </a:solidFill>
                <a:latin typeface="Arial" panose="020B0604020202020204" pitchFamily="34" charset="0"/>
                <a:cs typeface="Arial" panose="020B0604020202020204" pitchFamily="34" charset="0"/>
              </a:rPr>
              <a:t>from graphical to conversational interfaces via </a:t>
            </a:r>
            <a:r>
              <a:rPr lang="en-US" dirty="0" err="1">
                <a:solidFill>
                  <a:schemeClr val="tx1">
                    <a:lumMod val="95000"/>
                    <a:lumOff val="5000"/>
                  </a:schemeClr>
                </a:solidFill>
                <a:latin typeface="Arial" panose="020B0604020202020204" pitchFamily="34" charset="0"/>
                <a:cs typeface="Arial" panose="020B0604020202020204" pitchFamily="34" charset="0"/>
              </a:rPr>
              <a:t>chatbots</a:t>
            </a:r>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smtClean="0">
                <a:solidFill>
                  <a:schemeClr val="tx1">
                    <a:lumMod val="95000"/>
                    <a:lumOff val="5000"/>
                  </a:schemeClr>
                </a:solidFill>
                <a:latin typeface="Arial" panose="020B0604020202020204" pitchFamily="34" charset="0"/>
                <a:cs typeface="Arial" panose="020B0604020202020204" pitchFamily="34" charset="0"/>
              </a:rPr>
              <a:t>They </a:t>
            </a:r>
            <a:r>
              <a:rPr lang="en-US" dirty="0">
                <a:solidFill>
                  <a:schemeClr val="tx1">
                    <a:lumMod val="95000"/>
                    <a:lumOff val="5000"/>
                  </a:schemeClr>
                </a:solidFill>
                <a:latin typeface="Arial" panose="020B0604020202020204" pitchFamily="34" charset="0"/>
                <a:cs typeface="Arial" panose="020B0604020202020204" pitchFamily="34" charset="0"/>
              </a:rPr>
              <a:t>also conducted a survey of </a:t>
            </a:r>
            <a:r>
              <a:rPr lang="en-US" dirty="0" err="1">
                <a:solidFill>
                  <a:schemeClr val="tx1">
                    <a:lumMod val="95000"/>
                    <a:lumOff val="5000"/>
                  </a:schemeClr>
                </a:solidFill>
                <a:latin typeface="Arial" panose="020B0604020202020204" pitchFamily="34" charset="0"/>
                <a:cs typeface="Arial" panose="020B0604020202020204" pitchFamily="34" charset="0"/>
              </a:rPr>
              <a:t>chatbot</a:t>
            </a:r>
            <a:r>
              <a:rPr lang="en-US" dirty="0">
                <a:solidFill>
                  <a:schemeClr val="tx1">
                    <a:lumMod val="95000"/>
                    <a:lumOff val="5000"/>
                  </a:schemeClr>
                </a:solidFill>
                <a:latin typeface="Arial" panose="020B0604020202020204" pitchFamily="34" charset="0"/>
                <a:cs typeface="Arial" panose="020B0604020202020204" pitchFamily="34" charset="0"/>
              </a:rPr>
              <a:t> users, </a:t>
            </a:r>
            <a:r>
              <a:rPr lang="en-US" dirty="0" smtClean="0">
                <a:solidFill>
                  <a:schemeClr val="tx1">
                    <a:lumMod val="95000"/>
                    <a:lumOff val="5000"/>
                  </a:schemeClr>
                </a:solidFill>
                <a:latin typeface="Arial" panose="020B0604020202020204" pitchFamily="34" charset="0"/>
                <a:cs typeface="Arial" panose="020B0604020202020204" pitchFamily="34" charset="0"/>
              </a:rPr>
              <a:t>finding that </a:t>
            </a:r>
            <a:r>
              <a:rPr lang="en-US" dirty="0">
                <a:solidFill>
                  <a:schemeClr val="tx1">
                    <a:lumMod val="95000"/>
                    <a:lumOff val="5000"/>
                  </a:schemeClr>
                </a:solidFill>
                <a:latin typeface="Arial" panose="020B0604020202020204" pitchFamily="34" charset="0"/>
                <a:cs typeface="Arial" panose="020B0604020202020204" pitchFamily="34" charset="0"/>
              </a:rPr>
              <a:t>the most common reason, by far, was productivity (68</a:t>
            </a:r>
            <a:r>
              <a:rPr lang="en-US" dirty="0" smtClean="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err="1">
                <a:solidFill>
                  <a:schemeClr val="tx1">
                    <a:lumMod val="95000"/>
                    <a:lumOff val="5000"/>
                  </a:schemeClr>
                </a:solidFill>
                <a:latin typeface="Arial" panose="020B0604020202020204" pitchFamily="34" charset="0"/>
                <a:cs typeface="Arial" panose="020B0604020202020204" pitchFamily="34" charset="0"/>
              </a:rPr>
              <a:t>Pharo</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Pharo</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smtClean="0">
                <a:solidFill>
                  <a:schemeClr val="tx1">
                    <a:lumMod val="95000"/>
                    <a:lumOff val="5000"/>
                  </a:schemeClr>
                </a:solidFill>
                <a:latin typeface="Arial" panose="020B0604020202020204" pitchFamily="34" charset="0"/>
                <a:cs typeface="Arial" panose="020B0604020202020204" pitchFamily="34" charset="0"/>
              </a:rPr>
              <a:t> </a:t>
            </a:r>
            <a:r>
              <a:rPr lang="en-US" dirty="0">
                <a:solidFill>
                  <a:schemeClr val="tx1">
                    <a:lumMod val="95000"/>
                    <a:lumOff val="5000"/>
                  </a:schemeClr>
                </a:solidFill>
                <a:latin typeface="Arial" panose="020B0604020202020204" pitchFamily="34" charset="0"/>
                <a:cs typeface="Arial" panose="020B0604020202020204" pitchFamily="34" charset="0"/>
              </a:rPr>
              <a:t>is an open source programming </a:t>
            </a:r>
            <a:r>
              <a:rPr lang="en-US" dirty="0" smtClean="0">
                <a:solidFill>
                  <a:schemeClr val="tx1">
                    <a:lumMod val="95000"/>
                    <a:lumOff val="5000"/>
                  </a:schemeClr>
                </a:solidFill>
                <a:latin typeface="Arial" panose="020B0604020202020204" pitchFamily="34" charset="0"/>
                <a:cs typeface="Arial" panose="020B0604020202020204" pitchFamily="34" charset="0"/>
              </a:rPr>
              <a:t>language, with </a:t>
            </a:r>
            <a:r>
              <a:rPr lang="en-US" dirty="0">
                <a:solidFill>
                  <a:schemeClr val="tx1">
                    <a:lumMod val="95000"/>
                    <a:lumOff val="5000"/>
                  </a:schemeClr>
                </a:solidFill>
                <a:latin typeface="Arial" panose="020B0604020202020204" pitchFamily="34" charset="0"/>
                <a:cs typeface="Arial" panose="020B0604020202020204" pitchFamily="34" charset="0"/>
              </a:rPr>
              <a:t>a strong community concentrated in Discord (a </a:t>
            </a:r>
            <a:r>
              <a:rPr lang="en-US" dirty="0" smtClean="0">
                <a:solidFill>
                  <a:schemeClr val="tx1">
                    <a:lumMod val="95000"/>
                    <a:lumOff val="5000"/>
                  </a:schemeClr>
                </a:solidFill>
                <a:latin typeface="Arial" panose="020B0604020202020204" pitchFamily="34" charset="0"/>
                <a:cs typeface="Arial" panose="020B0604020202020204" pitchFamily="34" charset="0"/>
              </a:rPr>
              <a:t>chat platform </a:t>
            </a:r>
            <a:r>
              <a:rPr lang="en-US" dirty="0">
                <a:solidFill>
                  <a:schemeClr val="tx1">
                    <a:lumMod val="95000"/>
                    <a:lumOff val="5000"/>
                  </a:schemeClr>
                </a:solidFill>
                <a:latin typeface="Arial" panose="020B0604020202020204" pitchFamily="34" charset="0"/>
                <a:cs typeface="Arial" panose="020B0604020202020204" pitchFamily="34" charset="0"/>
              </a:rPr>
              <a:t>service) </a:t>
            </a:r>
            <a:r>
              <a:rPr lang="en-US" dirty="0" smtClean="0">
                <a:solidFill>
                  <a:schemeClr val="tx1">
                    <a:lumMod val="95000"/>
                    <a:lumOff val="5000"/>
                  </a:schemeClr>
                </a:solidFill>
                <a:latin typeface="Arial" panose="020B0604020202020204" pitchFamily="34" charset="0"/>
                <a:cs typeface="Arial" panose="020B0604020202020204" pitchFamily="34" charset="0"/>
              </a:rPr>
              <a:t>and </a:t>
            </a:r>
            <a:r>
              <a:rPr lang="en-US" dirty="0">
                <a:solidFill>
                  <a:schemeClr val="tx1">
                    <a:lumMod val="95000"/>
                    <a:lumOff val="5000"/>
                  </a:schemeClr>
                </a:solidFill>
                <a:latin typeface="Arial" panose="020B0604020202020204" pitchFamily="34" charset="0"/>
                <a:cs typeface="Arial" panose="020B0604020202020204" pitchFamily="34" charset="0"/>
              </a:rPr>
              <a:t>a mailing list</a:t>
            </a:r>
            <a:r>
              <a:rPr lang="en-US" dirty="0" smtClean="0">
                <a:solidFill>
                  <a:schemeClr val="tx1">
                    <a:lumMod val="95000"/>
                    <a:lumOff val="5000"/>
                  </a:schemeClr>
                </a:solidFill>
                <a:latin typeface="Arial" panose="020B0604020202020204" pitchFamily="34" charset="0"/>
                <a:cs typeface="Arial" panose="020B0604020202020204" pitchFamily="34" charset="0"/>
              </a:rPr>
              <a:t>.</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a:solidFill>
                  <a:schemeClr val="tx1">
                    <a:lumMod val="95000"/>
                    <a:lumOff val="5000"/>
                  </a:schemeClr>
                </a:solidFill>
                <a:latin typeface="Arial" panose="020B0604020202020204" pitchFamily="34" charset="0"/>
                <a:cs typeface="Arial" panose="020B0604020202020204" pitchFamily="34" charset="0"/>
              </a:rPr>
              <a:t>The </a:t>
            </a:r>
            <a:r>
              <a:rPr lang="en-US" dirty="0" err="1">
                <a:solidFill>
                  <a:schemeClr val="tx1">
                    <a:lumMod val="95000"/>
                    <a:lumOff val="5000"/>
                  </a:schemeClr>
                </a:solidFill>
                <a:latin typeface="Arial" panose="020B0604020202020204" pitchFamily="34" charset="0"/>
                <a:cs typeface="Arial" panose="020B0604020202020204" pitchFamily="34" charset="0"/>
              </a:rPr>
              <a:t>chatbot</a:t>
            </a:r>
            <a:r>
              <a:rPr lang="en-US" dirty="0">
                <a:solidFill>
                  <a:schemeClr val="tx1">
                    <a:lumMod val="95000"/>
                    <a:lumOff val="5000"/>
                  </a:schemeClr>
                </a:solidFill>
                <a:latin typeface="Arial" panose="020B0604020202020204" pitchFamily="34" charset="0"/>
                <a:cs typeface="Arial" panose="020B0604020202020204" pitchFamily="34" charset="0"/>
              </a:rPr>
              <a:t> identifies source code </a:t>
            </a:r>
            <a:r>
              <a:rPr lang="en-US" dirty="0" smtClean="0">
                <a:solidFill>
                  <a:schemeClr val="tx1">
                    <a:lumMod val="95000"/>
                    <a:lumOff val="5000"/>
                  </a:schemeClr>
                </a:solidFill>
                <a:latin typeface="Arial" panose="020B0604020202020204" pitchFamily="34" charset="0"/>
                <a:cs typeface="Arial" panose="020B0604020202020204" pitchFamily="34" charset="0"/>
              </a:rPr>
              <a:t>artifact </a:t>
            </a:r>
            <a:r>
              <a:rPr lang="en-US" dirty="0">
                <a:solidFill>
                  <a:schemeClr val="tx1">
                    <a:lumMod val="95000"/>
                    <a:lumOff val="5000"/>
                  </a:schemeClr>
                </a:solidFill>
                <a:latin typeface="Arial" panose="020B0604020202020204" pitchFamily="34" charset="0"/>
                <a:cs typeface="Arial" panose="020B0604020202020204" pitchFamily="34" charset="0"/>
              </a:rPr>
              <a:t>names (key-concepts) in user messages, e.g., in “Who </a:t>
            </a:r>
            <a:r>
              <a:rPr lang="en-US" dirty="0" smtClean="0">
                <a:solidFill>
                  <a:schemeClr val="tx1">
                    <a:lumMod val="95000"/>
                    <a:lumOff val="5000"/>
                  </a:schemeClr>
                </a:solidFill>
                <a:latin typeface="Arial" panose="020B0604020202020204" pitchFamily="34" charset="0"/>
                <a:cs typeface="Arial" panose="020B0604020202020204" pitchFamily="34" charset="0"/>
              </a:rPr>
              <a:t>is </a:t>
            </a:r>
            <a:r>
              <a:rPr lang="en-US" dirty="0" err="1" smtClean="0">
                <a:solidFill>
                  <a:schemeClr val="tx1">
                    <a:lumMod val="95000"/>
                    <a:lumOff val="5000"/>
                  </a:schemeClr>
                </a:solidFill>
                <a:latin typeface="Arial" panose="020B0604020202020204" pitchFamily="34" charset="0"/>
                <a:cs typeface="Arial" panose="020B0604020202020204" pitchFamily="34" charset="0"/>
              </a:rPr>
              <a:t>GLMAction</a:t>
            </a:r>
            <a:r>
              <a:rPr lang="en-US" dirty="0" smtClean="0">
                <a:solidFill>
                  <a:schemeClr val="tx1">
                    <a:lumMod val="95000"/>
                    <a:lumOff val="5000"/>
                  </a:schemeClr>
                </a:solidFill>
                <a:latin typeface="Arial" panose="020B0604020202020204" pitchFamily="34" charset="0"/>
                <a:cs typeface="Arial" panose="020B0604020202020204" pitchFamily="34" charset="0"/>
              </a:rPr>
              <a:t> </a:t>
            </a:r>
            <a:r>
              <a:rPr lang="en-US" dirty="0">
                <a:solidFill>
                  <a:schemeClr val="tx1">
                    <a:lumMod val="95000"/>
                    <a:lumOff val="5000"/>
                  </a:schemeClr>
                </a:solidFill>
                <a:latin typeface="Arial" panose="020B0604020202020204" pitchFamily="34" charset="0"/>
                <a:cs typeface="Arial" panose="020B0604020202020204" pitchFamily="34" charset="0"/>
              </a:rPr>
              <a:t>class expert?”, the key-concept is “</a:t>
            </a:r>
            <a:r>
              <a:rPr lang="en-US" dirty="0" err="1">
                <a:solidFill>
                  <a:schemeClr val="tx1">
                    <a:lumMod val="95000"/>
                    <a:lumOff val="5000"/>
                  </a:schemeClr>
                </a:solidFill>
                <a:latin typeface="Arial" panose="020B0604020202020204" pitchFamily="34" charset="0"/>
                <a:cs typeface="Arial" panose="020B0604020202020204" pitchFamily="34" charset="0"/>
              </a:rPr>
              <a:t>GLMAction</a:t>
            </a:r>
            <a:r>
              <a:rPr lang="en-US" dirty="0" smtClean="0">
                <a:solidFill>
                  <a:schemeClr val="tx1">
                    <a:lumMod val="95000"/>
                    <a:lumOff val="5000"/>
                  </a:schemeClr>
                </a:solidFill>
                <a:latin typeface="Arial" panose="020B0604020202020204" pitchFamily="34" charset="0"/>
                <a:cs typeface="Arial" panose="020B0604020202020204" pitchFamily="34" charset="0"/>
              </a:rPr>
              <a:t>”.</a:t>
            </a:r>
          </a:p>
          <a:p>
            <a:endParaRPr lang="en-US" b="1" dirty="0" smtClean="0">
              <a:solidFill>
                <a:schemeClr val="tx1">
                  <a:lumMod val="95000"/>
                  <a:lumOff val="5000"/>
                </a:schemeClr>
              </a:solidFill>
              <a:latin typeface="Arial" panose="020B0604020202020204" pitchFamily="34" charset="0"/>
              <a:cs typeface="Arial" panose="020B0604020202020204" pitchFamily="34" charset="0"/>
            </a:endParaRPr>
          </a:p>
          <a:p>
            <a:r>
              <a:rPr lang="en-US" b="1" dirty="0" smtClean="0">
                <a:solidFill>
                  <a:schemeClr val="tx1">
                    <a:lumMod val="95000"/>
                    <a:lumOff val="5000"/>
                  </a:schemeClr>
                </a:solidFill>
                <a:latin typeface="Arial" panose="020B0604020202020204" pitchFamily="34" charset="0"/>
                <a:cs typeface="Arial" panose="020B0604020202020204" pitchFamily="34" charset="0"/>
              </a:rPr>
              <a:t>Inverse </a:t>
            </a:r>
            <a:r>
              <a:rPr lang="en-US" b="1" dirty="0">
                <a:solidFill>
                  <a:schemeClr val="tx1">
                    <a:lumMod val="95000"/>
                    <a:lumOff val="5000"/>
                  </a:schemeClr>
                </a:solidFill>
                <a:latin typeface="Arial" panose="020B0604020202020204" pitchFamily="34" charset="0"/>
                <a:cs typeface="Arial" panose="020B0604020202020204" pitchFamily="34" charset="0"/>
              </a:rPr>
              <a:t>document frequency (IDF) algorithm</a:t>
            </a:r>
            <a:endParaRPr lang="en-US" b="1" dirty="0" smtClean="0">
              <a:solidFill>
                <a:schemeClr val="tx1">
                  <a:lumMod val="95000"/>
                  <a:lumOff val="5000"/>
                </a:schemeClr>
              </a:solidFill>
              <a:latin typeface="Arial" panose="020B0604020202020204" pitchFamily="34" charset="0"/>
              <a:cs typeface="Arial" panose="020B0604020202020204" pitchFamily="34" charset="0"/>
            </a:endParaRP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a:solidFill>
                  <a:schemeClr val="tx1">
                    <a:lumMod val="95000"/>
                    <a:lumOff val="5000"/>
                  </a:schemeClr>
                </a:solidFill>
                <a:latin typeface="Arial" panose="020B0604020202020204" pitchFamily="34" charset="0"/>
                <a:cs typeface="Arial" panose="020B0604020202020204" pitchFamily="34" charset="0"/>
              </a:rPr>
              <a:t>IDF(t, D) = log |</a:t>
            </a:r>
            <a:r>
              <a:rPr lang="en-US" dirty="0" smtClean="0">
                <a:solidFill>
                  <a:schemeClr val="tx1">
                    <a:lumMod val="95000"/>
                    <a:lumOff val="5000"/>
                  </a:schemeClr>
                </a:solidFill>
                <a:latin typeface="Arial" panose="020B0604020202020204" pitchFamily="34" charset="0"/>
                <a:cs typeface="Arial" panose="020B0604020202020204" pitchFamily="34" charset="0"/>
              </a:rPr>
              <a:t>D| /1 </a:t>
            </a:r>
            <a:r>
              <a:rPr lang="en-US" dirty="0">
                <a:solidFill>
                  <a:schemeClr val="tx1">
                    <a:lumMod val="95000"/>
                    <a:lumOff val="5000"/>
                  </a:schemeClr>
                </a:solidFill>
                <a:latin typeface="Arial" panose="020B0604020202020204" pitchFamily="34" charset="0"/>
                <a:cs typeface="Arial" panose="020B0604020202020204" pitchFamily="34" charset="0"/>
              </a:rPr>
              <a:t>+ TF(t, D)</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a:solidFill>
                  <a:schemeClr val="tx1">
                    <a:lumMod val="95000"/>
                    <a:lumOff val="5000"/>
                  </a:schemeClr>
                </a:solidFill>
                <a:latin typeface="Arial" panose="020B0604020202020204" pitchFamily="34" charset="0"/>
                <a:cs typeface="Arial" panose="020B0604020202020204" pitchFamily="34" charset="0"/>
              </a:rPr>
              <a:t>where t is a user message word, D is the </a:t>
            </a:r>
            <a:r>
              <a:rPr lang="en-US" dirty="0" smtClean="0">
                <a:solidFill>
                  <a:schemeClr val="tx1">
                    <a:lumMod val="95000"/>
                    <a:lumOff val="5000"/>
                  </a:schemeClr>
                </a:solidFill>
                <a:latin typeface="Arial" panose="020B0604020202020204" pitchFamily="34" charset="0"/>
                <a:cs typeface="Arial" panose="020B0604020202020204" pitchFamily="34" charset="0"/>
              </a:rPr>
              <a:t>IDF-dataset, and </a:t>
            </a:r>
            <a:r>
              <a:rPr lang="en-US" dirty="0">
                <a:solidFill>
                  <a:schemeClr val="tx1">
                    <a:lumMod val="95000"/>
                    <a:lumOff val="5000"/>
                  </a:schemeClr>
                </a:solidFill>
                <a:latin typeface="Arial" panose="020B0604020202020204" pitchFamily="34" charset="0"/>
                <a:cs typeface="Arial" panose="020B0604020202020204" pitchFamily="34" charset="0"/>
              </a:rPr>
              <a:t>TF(t, D) is term frequency algorithm computing </a:t>
            </a:r>
            <a:r>
              <a:rPr lang="en-US" dirty="0" smtClean="0">
                <a:solidFill>
                  <a:schemeClr val="tx1">
                    <a:lumMod val="95000"/>
                    <a:lumOff val="5000"/>
                  </a:schemeClr>
                </a:solidFill>
                <a:latin typeface="Arial" panose="020B0604020202020204" pitchFamily="34" charset="0"/>
                <a:cs typeface="Arial" panose="020B0604020202020204" pitchFamily="34" charset="0"/>
              </a:rPr>
              <a:t>number of </a:t>
            </a:r>
            <a:r>
              <a:rPr lang="en-US" dirty="0">
                <a:solidFill>
                  <a:schemeClr val="tx1">
                    <a:lumMod val="95000"/>
                    <a:lumOff val="5000"/>
                  </a:schemeClr>
                </a:solidFill>
                <a:latin typeface="Arial" panose="020B0604020202020204" pitchFamily="34" charset="0"/>
                <a:cs typeface="Arial" panose="020B0604020202020204" pitchFamily="34" charset="0"/>
              </a:rPr>
              <a:t>term t occurrences in D.</a:t>
            </a:r>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78968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8126" y="352697"/>
            <a:ext cx="11155680" cy="649408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IDF is a numerical </a:t>
            </a:r>
            <a:r>
              <a:rPr lang="en-US" dirty="0" smtClean="0">
                <a:latin typeface="Arial" panose="020B0604020202020204" pitchFamily="34" charset="0"/>
                <a:cs typeface="Arial" panose="020B0604020202020204" pitchFamily="34" charset="0"/>
              </a:rPr>
              <a:t>statistical method </a:t>
            </a:r>
            <a:r>
              <a:rPr lang="en-US" dirty="0">
                <a:latin typeface="Arial" panose="020B0604020202020204" pitchFamily="34" charset="0"/>
                <a:cs typeface="Arial" panose="020B0604020202020204" pitchFamily="34" charset="0"/>
              </a:rPr>
              <a:t>reflecting how important a term (word) is in a </a:t>
            </a:r>
            <a:r>
              <a:rPr lang="en-US" dirty="0" smtClean="0">
                <a:latin typeface="Arial" panose="020B0604020202020204" pitchFamily="34" charset="0"/>
                <a:cs typeface="Arial" panose="020B0604020202020204" pitchFamily="34" charset="0"/>
              </a:rPr>
              <a:t>user message . </a:t>
            </a:r>
            <a:r>
              <a:rPr lang="en-US" dirty="0">
                <a:latin typeface="Arial" panose="020B0604020202020204" pitchFamily="34" charset="0"/>
                <a:cs typeface="Arial" panose="020B0604020202020204" pitchFamily="34" charset="0"/>
              </a:rPr>
              <a:t>The algorithm uses an IDF-dataset (D) </a:t>
            </a:r>
            <a:r>
              <a:rPr lang="en-US" dirty="0" smtClean="0">
                <a:latin typeface="Arial" panose="020B0604020202020204" pitchFamily="34" charset="0"/>
                <a:cs typeface="Arial" panose="020B0604020202020204" pitchFamily="34" charset="0"/>
              </a:rPr>
              <a:t>that includes </a:t>
            </a:r>
            <a:r>
              <a:rPr lang="en-US" dirty="0">
                <a:latin typeface="Arial" panose="020B0604020202020204" pitchFamily="34" charset="0"/>
                <a:cs typeface="Arial" panose="020B0604020202020204" pitchFamily="34" charset="0"/>
              </a:rPr>
              <a:t>all questions that we extracted from the </a:t>
            </a:r>
            <a:r>
              <a:rPr lang="en-US" dirty="0" err="1">
                <a:latin typeface="Arial" panose="020B0604020202020204" pitchFamily="34" charset="0"/>
                <a:cs typeface="Arial" panose="020B0604020202020204" pitchFamily="34" charset="0"/>
              </a:rPr>
              <a:t>Pharo</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Discord chat </a:t>
            </a:r>
            <a:r>
              <a:rPr lang="en-US" dirty="0">
                <a:latin typeface="Arial" panose="020B0604020202020204" pitchFamily="34" charset="0"/>
                <a:cs typeface="Arial" panose="020B0604020202020204" pitchFamily="34" charset="0"/>
              </a:rPr>
              <a:t>channels</a:t>
            </a:r>
            <a:r>
              <a:rPr lang="en-US" dirty="0" smtClean="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Sentence </a:t>
            </a:r>
            <a:r>
              <a:rPr lang="en-US" sz="2000" b="1" dirty="0" smtClean="0">
                <a:latin typeface="Arial" panose="020B0604020202020204" pitchFamily="34" charset="0"/>
                <a:cs typeface="Arial" panose="020B0604020202020204" pitchFamily="34" charset="0"/>
              </a:rPr>
              <a:t>Classification:</a:t>
            </a:r>
            <a:endParaRPr lang="en-US" sz="20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first step towards recognizing user conversational </a:t>
            </a:r>
            <a:r>
              <a:rPr lang="en-US" dirty="0" smtClean="0">
                <a:latin typeface="Arial" panose="020B0604020202020204" pitchFamily="34" charset="0"/>
                <a:cs typeface="Arial" panose="020B0604020202020204" pitchFamily="34" charset="0"/>
              </a:rPr>
              <a:t>intentions </a:t>
            </a:r>
            <a:r>
              <a:rPr lang="en-US" dirty="0">
                <a:latin typeface="Arial" panose="020B0604020202020204" pitchFamily="34" charset="0"/>
                <a:cs typeface="Arial" panose="020B0604020202020204" pitchFamily="34" charset="0"/>
              </a:rPr>
              <a:t>is categorizing user messages. The </a:t>
            </a:r>
            <a:r>
              <a:rPr lang="en-US" dirty="0" err="1">
                <a:latin typeface="Arial" panose="020B0604020202020204" pitchFamily="34" charset="0"/>
                <a:cs typeface="Arial" panose="020B0604020202020204" pitchFamily="34" charset="0"/>
              </a:rPr>
              <a:t>chatbot</a:t>
            </a:r>
            <a:r>
              <a:rPr lang="en-US" dirty="0">
                <a:latin typeface="Arial" panose="020B0604020202020204" pitchFamily="34" charset="0"/>
                <a:cs typeface="Arial" panose="020B0604020202020204" pitchFamily="34" charset="0"/>
              </a:rPr>
              <a:t> classifies</a:t>
            </a:r>
          </a:p>
          <a:p>
            <a:r>
              <a:rPr lang="en-US" dirty="0" smtClean="0">
                <a:latin typeface="Arial" panose="020B0604020202020204" pitchFamily="34" charset="0"/>
                <a:cs typeface="Arial" panose="020B0604020202020204" pitchFamily="34" charset="0"/>
              </a:rPr>
              <a:t>sentences </a:t>
            </a:r>
            <a:r>
              <a:rPr lang="en-US" dirty="0">
                <a:latin typeface="Arial" panose="020B0604020202020204" pitchFamily="34" charset="0"/>
                <a:cs typeface="Arial" panose="020B0604020202020204" pitchFamily="34" charset="0"/>
              </a:rPr>
              <a:t>in the following empirically defined message </a:t>
            </a:r>
            <a:r>
              <a:rPr lang="en-US" dirty="0" smtClean="0">
                <a:latin typeface="Arial" panose="020B0604020202020204" pitchFamily="34" charset="0"/>
                <a:cs typeface="Arial" panose="020B0604020202020204" pitchFamily="34" charset="0"/>
              </a:rPr>
              <a:t>categories:</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Greeting</a:t>
            </a:r>
            <a:r>
              <a:rPr lang="en-US" dirty="0" smtClean="0">
                <a:latin typeface="Arial" panose="020B0604020202020204" pitchFamily="34" charset="0"/>
                <a:cs typeface="Arial" panose="020B0604020202020204" pitchFamily="34" charset="0"/>
              </a:rPr>
              <a:t>:  Includes </a:t>
            </a:r>
            <a:r>
              <a:rPr lang="en-US" dirty="0">
                <a:latin typeface="Arial" panose="020B0604020202020204" pitchFamily="34" charset="0"/>
                <a:cs typeface="Arial" panose="020B0604020202020204" pitchFamily="34" charset="0"/>
              </a:rPr>
              <a:t>greeting and introductory messages,</a:t>
            </a:r>
          </a:p>
          <a:p>
            <a:r>
              <a:rPr lang="en-US" dirty="0" smtClean="0">
                <a:latin typeface="Arial" panose="020B0604020202020204" pitchFamily="34" charset="0"/>
                <a:cs typeface="Arial" panose="020B0604020202020204" pitchFamily="34" charset="0"/>
              </a:rPr>
              <a:t>   e.g</a:t>
            </a:r>
            <a:r>
              <a:rPr lang="en-US" dirty="0">
                <a:latin typeface="Arial" panose="020B0604020202020204" pitchFamily="34" charset="0"/>
                <a:cs typeface="Arial" panose="020B0604020202020204" pitchFamily="34" charset="0"/>
              </a:rPr>
              <a:t>., “How are you doing?”</a:t>
            </a:r>
          </a:p>
          <a:p>
            <a:r>
              <a:rPr lang="en-US" b="1" dirty="0">
                <a:latin typeface="Arial" panose="020B0604020202020204" pitchFamily="34" charset="0"/>
                <a:cs typeface="Arial" panose="020B0604020202020204" pitchFamily="34" charset="0"/>
              </a:rPr>
              <a:t>P</a:t>
            </a:r>
            <a:r>
              <a:rPr lang="en-US" b="1" dirty="0" smtClean="0">
                <a:latin typeface="Arial" panose="020B0604020202020204" pitchFamily="34" charset="0"/>
                <a:cs typeface="Arial" panose="020B0604020202020204" pitchFamily="34" charset="0"/>
              </a:rPr>
              <a:t>ackage expert</a:t>
            </a:r>
            <a:r>
              <a:rPr lang="en-US" dirty="0" smtClean="0">
                <a:latin typeface="Arial" panose="020B0604020202020204" pitchFamily="34" charset="0"/>
                <a:cs typeface="Arial" panose="020B0604020202020204" pitchFamily="34" charset="0"/>
              </a:rPr>
              <a:t>: Includes </a:t>
            </a:r>
            <a:r>
              <a:rPr lang="en-US" dirty="0">
                <a:latin typeface="Arial" panose="020B0604020202020204" pitchFamily="34" charset="0"/>
                <a:cs typeface="Arial" panose="020B0604020202020204" pitchFamily="34" charset="0"/>
              </a:rPr>
              <a:t>questions explicitly asking </a:t>
            </a:r>
            <a:r>
              <a:rPr lang="en-US" dirty="0" smtClean="0">
                <a:latin typeface="Arial" panose="020B0604020202020204" pitchFamily="34" charset="0"/>
                <a:cs typeface="Arial" panose="020B0604020202020204" pitchFamily="34" charset="0"/>
              </a:rPr>
              <a:t>for package experts</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e.g</a:t>
            </a:r>
            <a:r>
              <a:rPr lang="en-US" dirty="0">
                <a:latin typeface="Arial" panose="020B0604020202020204" pitchFamily="34" charset="0"/>
                <a:cs typeface="Arial" panose="020B0604020202020204" pitchFamily="34" charset="0"/>
              </a:rPr>
              <a:t>., “Who is Iceberg package expert?”</a:t>
            </a:r>
          </a:p>
          <a:p>
            <a:r>
              <a:rPr lang="en-US" b="1" dirty="0" smtClean="0">
                <a:latin typeface="Arial" panose="020B0604020202020204" pitchFamily="34" charset="0"/>
                <a:cs typeface="Arial" panose="020B0604020202020204" pitchFamily="34" charset="0"/>
              </a:rPr>
              <a:t>Class expert</a:t>
            </a:r>
            <a:r>
              <a:rPr lang="en-US" dirty="0" smtClean="0">
                <a:latin typeface="Arial" panose="020B0604020202020204" pitchFamily="34" charset="0"/>
                <a:cs typeface="Arial" panose="020B0604020202020204" pitchFamily="34" charset="0"/>
              </a:rPr>
              <a:t>: Includes </a:t>
            </a:r>
            <a:r>
              <a:rPr lang="en-US" dirty="0">
                <a:latin typeface="Arial" panose="020B0604020202020204" pitchFamily="34" charset="0"/>
                <a:cs typeface="Arial" panose="020B0604020202020204" pitchFamily="34" charset="0"/>
              </a:rPr>
              <a:t>questions explicitly asking for </a:t>
            </a:r>
            <a:r>
              <a:rPr lang="en-US" dirty="0" smtClean="0">
                <a:latin typeface="Arial" panose="020B0604020202020204" pitchFamily="34" charset="0"/>
                <a:cs typeface="Arial" panose="020B0604020202020204" pitchFamily="34" charset="0"/>
              </a:rPr>
              <a:t>class experts.</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e.g., “Who is </a:t>
            </a:r>
            <a:r>
              <a:rPr lang="en-US" dirty="0" err="1">
                <a:latin typeface="Arial" panose="020B0604020202020204" pitchFamily="34" charset="0"/>
                <a:cs typeface="Arial" panose="020B0604020202020204" pitchFamily="34" charset="0"/>
              </a:rPr>
              <a:t>GLMAction</a:t>
            </a:r>
            <a:r>
              <a:rPr lang="en-US" dirty="0">
                <a:latin typeface="Arial" panose="020B0604020202020204" pitchFamily="34" charset="0"/>
                <a:cs typeface="Arial" panose="020B0604020202020204" pitchFamily="34" charset="0"/>
              </a:rPr>
              <a:t> class expert?”</a:t>
            </a:r>
          </a:p>
          <a:p>
            <a:r>
              <a:rPr lang="en-US" b="1" dirty="0" smtClean="0">
                <a:latin typeface="Arial" panose="020B0604020202020204" pitchFamily="34" charset="0"/>
                <a:cs typeface="Arial" panose="020B0604020202020204" pitchFamily="34" charset="0"/>
              </a:rPr>
              <a:t>Method expert</a:t>
            </a:r>
            <a:r>
              <a:rPr lang="en-US" dirty="0" smtClean="0">
                <a:latin typeface="Arial" panose="020B0604020202020204" pitchFamily="34" charset="0"/>
                <a:cs typeface="Arial" panose="020B0604020202020204" pitchFamily="34" charset="0"/>
              </a:rPr>
              <a:t>:  Includes </a:t>
            </a:r>
            <a:r>
              <a:rPr lang="en-US" dirty="0">
                <a:latin typeface="Arial" panose="020B0604020202020204" pitchFamily="34" charset="0"/>
                <a:cs typeface="Arial" panose="020B0604020202020204" pitchFamily="34" charset="0"/>
              </a:rPr>
              <a:t>questions explicitly asking </a:t>
            </a:r>
            <a:r>
              <a:rPr lang="en-US" dirty="0" smtClean="0">
                <a:latin typeface="Arial" panose="020B0604020202020204" pitchFamily="34" charset="0"/>
                <a:cs typeface="Arial" panose="020B0604020202020204" pitchFamily="34" charset="0"/>
              </a:rPr>
              <a:t>for method experts.</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e.g., “Who is method Object </a:t>
            </a:r>
            <a:r>
              <a:rPr lang="en-US" dirty="0" smtClean="0">
                <a:latin typeface="Arial" panose="020B0604020202020204" pitchFamily="34" charset="0"/>
                <a:cs typeface="Arial" panose="020B0604020202020204" pitchFamily="34" charset="0"/>
              </a:rPr>
              <a:t>yourself expert</a:t>
            </a:r>
            <a:r>
              <a:rPr lang="en-US" dirty="0">
                <a:latin typeface="Arial" panose="020B0604020202020204" pitchFamily="34" charset="0"/>
                <a:cs typeface="Arial" panose="020B0604020202020204" pitchFamily="34" charset="0"/>
              </a:rPr>
              <a:t>?”</a:t>
            </a:r>
          </a:p>
          <a:p>
            <a:r>
              <a:rPr lang="en-US" b="1" dirty="0" smtClean="0">
                <a:latin typeface="Arial" panose="020B0604020202020204" pitchFamily="34" charset="0"/>
                <a:cs typeface="Arial" panose="020B0604020202020204" pitchFamily="34" charset="0"/>
              </a:rPr>
              <a:t>Informative</a:t>
            </a:r>
            <a:r>
              <a:rPr lang="en-US" dirty="0" smtClean="0">
                <a:latin typeface="Arial" panose="020B0604020202020204" pitchFamily="34" charset="0"/>
                <a:cs typeface="Arial" panose="020B0604020202020204" pitchFamily="34" charset="0"/>
              </a:rPr>
              <a:t>: Includes </a:t>
            </a:r>
            <a:r>
              <a:rPr lang="en-US" dirty="0">
                <a:latin typeface="Arial" panose="020B0604020202020204" pitchFamily="34" charset="0"/>
                <a:cs typeface="Arial" panose="020B0604020202020204" pitchFamily="34" charset="0"/>
              </a:rPr>
              <a:t>questions supported by the </a:t>
            </a:r>
            <a:r>
              <a:rPr lang="en-US" dirty="0" err="1" smtClean="0">
                <a:latin typeface="Arial" panose="020B0604020202020204" pitchFamily="34" charset="0"/>
                <a:cs typeface="Arial" panose="020B0604020202020204" pitchFamily="34" charset="0"/>
              </a:rPr>
              <a:t>chatbot</a:t>
            </a:r>
            <a:r>
              <a:rPr lang="en-US" dirty="0" smtClean="0">
                <a:latin typeface="Arial" panose="020B0604020202020204" pitchFamily="34" charset="0"/>
                <a:cs typeface="Arial" panose="020B0604020202020204" pitchFamily="34" charset="0"/>
              </a:rPr>
              <a:t>, not </a:t>
            </a:r>
            <a:r>
              <a:rPr lang="en-US" dirty="0">
                <a:latin typeface="Arial" panose="020B0604020202020204" pitchFamily="34" charset="0"/>
                <a:cs typeface="Arial" panose="020B0604020202020204" pitchFamily="34" charset="0"/>
              </a:rPr>
              <a:t>fitting into the above mentioned </a:t>
            </a:r>
            <a:r>
              <a:rPr lang="en-US" dirty="0" smtClean="0">
                <a:latin typeface="Arial" panose="020B0604020202020204" pitchFamily="34" charset="0"/>
                <a:cs typeface="Arial" panose="020B0604020202020204" pitchFamily="34" charset="0"/>
              </a:rPr>
              <a:t>categories.</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e.g</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What can I ask you for?”</a:t>
            </a:r>
          </a:p>
          <a:p>
            <a:r>
              <a:rPr lang="en-US" b="1" dirty="0" smtClean="0">
                <a:latin typeface="Arial" panose="020B0604020202020204" pitchFamily="34" charset="0"/>
                <a:cs typeface="Arial" panose="020B0604020202020204" pitchFamily="34" charset="0"/>
              </a:rPr>
              <a:t>Unrecognized message</a:t>
            </a:r>
            <a:r>
              <a:rPr lang="en-US" dirty="0" smtClean="0">
                <a:latin typeface="Arial" panose="020B0604020202020204" pitchFamily="34" charset="0"/>
                <a:cs typeface="Arial" panose="020B0604020202020204" pitchFamily="34" charset="0"/>
              </a:rPr>
              <a:t>: Includes </a:t>
            </a:r>
            <a:r>
              <a:rPr lang="en-US" dirty="0">
                <a:latin typeface="Arial" panose="020B0604020202020204" pitchFamily="34" charset="0"/>
                <a:cs typeface="Arial" panose="020B0604020202020204" pitchFamily="34" charset="0"/>
              </a:rPr>
              <a:t>user messages not </a:t>
            </a:r>
            <a:r>
              <a:rPr lang="en-US" dirty="0" smtClean="0">
                <a:latin typeface="Arial" panose="020B0604020202020204" pitchFamily="34" charset="0"/>
                <a:cs typeface="Arial" panose="020B0604020202020204" pitchFamily="34" charset="0"/>
              </a:rPr>
              <a:t>supported </a:t>
            </a:r>
            <a:r>
              <a:rPr lang="en-US" dirty="0">
                <a:latin typeface="Arial" panose="020B0604020202020204" pitchFamily="34" charset="0"/>
                <a:cs typeface="Arial" panose="020B0604020202020204" pitchFamily="34" charset="0"/>
              </a:rPr>
              <a:t>by the </a:t>
            </a:r>
            <a:r>
              <a:rPr lang="en-US" dirty="0" err="1" smtClean="0">
                <a:latin typeface="Arial" panose="020B0604020202020204" pitchFamily="34" charset="0"/>
                <a:cs typeface="Arial" panose="020B0604020202020204" pitchFamily="34" charset="0"/>
              </a:rPr>
              <a:t>chatbot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e.g., “Ok”</a:t>
            </a:r>
            <a:endParaRPr lang="en-US" dirty="0" smtClean="0">
              <a:latin typeface="Arial" panose="020B0604020202020204" pitchFamily="34" charset="0"/>
              <a:cs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209346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444137"/>
            <a:ext cx="10946674" cy="5909310"/>
          </a:xfrm>
          <a:prstGeom prst="rect">
            <a:avLst/>
          </a:prstGeom>
          <a:noFill/>
        </p:spPr>
        <p:txBody>
          <a:bodyPr wrap="square" rtlCol="0">
            <a:spAutoFit/>
          </a:bodyPr>
          <a:lstStyle/>
          <a:p>
            <a:r>
              <a:rPr lang="en-IN" dirty="0" smtClean="0"/>
              <a:t>5.</a:t>
            </a:r>
          </a:p>
          <a:p>
            <a:r>
              <a:rPr lang="en-IN" b="1" dirty="0" err="1">
                <a:latin typeface="Arial" panose="020B0604020202020204" pitchFamily="34" charset="0"/>
                <a:cs typeface="Arial" panose="020B0604020202020204" pitchFamily="34" charset="0"/>
              </a:rPr>
              <a:t>Author</a:t>
            </a:r>
            <a:r>
              <a:rPr lang="en-IN" dirty="0" err="1">
                <a:latin typeface="Arial" panose="020B0604020202020204" pitchFamily="34" charset="0"/>
                <a:cs typeface="Arial" panose="020B0604020202020204" pitchFamily="34" charset="0"/>
              </a:rPr>
              <a:t>:Amir-reza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Asadi</a:t>
            </a:r>
            <a:r>
              <a:rPr lang="en-IN" dirty="0">
                <a:latin typeface="Arial" panose="020B0604020202020204" pitchFamily="34" charset="0"/>
                <a:cs typeface="Arial" panose="020B0604020202020204" pitchFamily="34" charset="0"/>
              </a:rPr>
              <a:t>, Reza </a:t>
            </a:r>
            <a:r>
              <a:rPr lang="en-IN" dirty="0" err="1">
                <a:latin typeface="Arial" panose="020B0604020202020204" pitchFamily="34" charset="0"/>
                <a:cs typeface="Arial" panose="020B0604020202020204" pitchFamily="34" charset="0"/>
              </a:rPr>
              <a:t>Hemadi</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Title</a:t>
            </a:r>
            <a:r>
              <a:rPr lang="en-IN"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Design and implementation of a </a:t>
            </a:r>
            <a:r>
              <a:rPr lang="en-US" dirty="0" err="1">
                <a:latin typeface="Arial" panose="020B0604020202020204" pitchFamily="34" charset="0"/>
                <a:cs typeface="Arial" panose="020B0604020202020204" pitchFamily="34" charset="0"/>
              </a:rPr>
              <a:t>chatbot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for e-commerce</a:t>
            </a:r>
            <a:endParaRPr lang="en-IN"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Publication </a:t>
            </a:r>
            <a:r>
              <a:rPr lang="en-US" b="1" dirty="0">
                <a:latin typeface="Arial" panose="020B0604020202020204" pitchFamily="34" charset="0"/>
                <a:cs typeface="Arial" panose="020B0604020202020204" pitchFamily="34" charset="0"/>
              </a:rPr>
              <a:t>website: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ICTD(Information Communication Technology and Doing Business)</a:t>
            </a:r>
          </a:p>
          <a:p>
            <a:r>
              <a:rPr lang="en-US" b="1" dirty="0" smtClean="0">
                <a:solidFill>
                  <a:schemeClr val="tx1">
                    <a:lumMod val="95000"/>
                    <a:lumOff val="5000"/>
                  </a:schemeClr>
                </a:solidFill>
                <a:latin typeface="Arial" panose="020B0604020202020204" pitchFamily="34" charset="0"/>
                <a:cs typeface="Arial" panose="020B0604020202020204" pitchFamily="34" charset="0"/>
              </a:rPr>
              <a:t>Published Date</a:t>
            </a:r>
            <a:r>
              <a:rPr lang="en-US" dirty="0" smtClean="0">
                <a:solidFill>
                  <a:schemeClr val="tx1">
                    <a:lumMod val="95000"/>
                    <a:lumOff val="5000"/>
                  </a:schemeClr>
                </a:solidFill>
                <a:latin typeface="Arial" panose="020B0604020202020204" pitchFamily="34" charset="0"/>
                <a:cs typeface="Arial" panose="020B0604020202020204" pitchFamily="34" charset="0"/>
              </a:rPr>
              <a:t>: 2018</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b="1" dirty="0" smtClean="0">
                <a:solidFill>
                  <a:schemeClr val="tx1">
                    <a:lumMod val="95000"/>
                    <a:lumOff val="5000"/>
                  </a:schemeClr>
                </a:solidFill>
                <a:latin typeface="Arial" panose="020B0604020202020204" pitchFamily="34" charset="0"/>
                <a:cs typeface="Arial" panose="020B0604020202020204" pitchFamily="34" charset="0"/>
              </a:rPr>
              <a:t>Literature Review:</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r>
              <a:rPr lang="en-US" dirty="0">
                <a:solidFill>
                  <a:schemeClr val="tx1">
                    <a:lumMod val="95000"/>
                    <a:lumOff val="5000"/>
                  </a:schemeClr>
                </a:solidFill>
                <a:latin typeface="Arial" panose="020B0604020202020204" pitchFamily="34" charset="0"/>
                <a:cs typeface="Arial" panose="020B0604020202020204" pitchFamily="34" charset="0"/>
              </a:rPr>
              <a:t>This research is following the usage of conversational interaction for existing online stores</a:t>
            </a:r>
          </a:p>
          <a:p>
            <a:r>
              <a:rPr lang="en-US" dirty="0">
                <a:solidFill>
                  <a:schemeClr val="tx1">
                    <a:lumMod val="95000"/>
                    <a:lumOff val="5000"/>
                  </a:schemeClr>
                </a:solidFill>
                <a:latin typeface="Arial" panose="020B0604020202020204" pitchFamily="34" charset="0"/>
                <a:cs typeface="Arial" panose="020B0604020202020204" pitchFamily="34" charset="0"/>
              </a:rPr>
              <a:t>whether they sell goods or services. </a:t>
            </a:r>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r>
              <a:rPr lang="en-US" dirty="0" smtClean="0">
                <a:solidFill>
                  <a:schemeClr val="tx1">
                    <a:lumMod val="95000"/>
                    <a:lumOff val="5000"/>
                  </a:schemeClr>
                </a:solidFill>
                <a:latin typeface="Arial" panose="020B0604020202020204" pitchFamily="34" charset="0"/>
                <a:cs typeface="Arial" panose="020B0604020202020204" pitchFamily="34" charset="0"/>
              </a:rPr>
              <a:t>Since </a:t>
            </a:r>
            <a:r>
              <a:rPr lang="en-US" dirty="0" err="1">
                <a:solidFill>
                  <a:schemeClr val="tx1">
                    <a:lumMod val="95000"/>
                    <a:lumOff val="5000"/>
                  </a:schemeClr>
                </a:solidFill>
                <a:latin typeface="Arial" panose="020B0604020202020204" pitchFamily="34" charset="0"/>
                <a:cs typeface="Arial" panose="020B0604020202020204" pitchFamily="34" charset="0"/>
              </a:rPr>
              <a:t>WooCommerce</a:t>
            </a:r>
            <a:r>
              <a:rPr lang="en-US" dirty="0">
                <a:solidFill>
                  <a:schemeClr val="tx1">
                    <a:lumMod val="95000"/>
                    <a:lumOff val="5000"/>
                  </a:schemeClr>
                </a:solidFill>
                <a:latin typeface="Arial" panose="020B0604020202020204" pitchFamily="34" charset="0"/>
                <a:cs typeface="Arial" panose="020B0604020202020204" pitchFamily="34" charset="0"/>
              </a:rPr>
              <a:t> is the most popular </a:t>
            </a:r>
            <a:r>
              <a:rPr lang="en-US" dirty="0" smtClean="0">
                <a:solidFill>
                  <a:schemeClr val="tx1">
                    <a:lumMod val="95000"/>
                    <a:lumOff val="5000"/>
                  </a:schemeClr>
                </a:solidFill>
                <a:latin typeface="Arial" panose="020B0604020202020204" pitchFamily="34" charset="0"/>
                <a:cs typeface="Arial" panose="020B0604020202020204" pitchFamily="34" charset="0"/>
              </a:rPr>
              <a:t>solution technology </a:t>
            </a:r>
            <a:r>
              <a:rPr lang="en-US" dirty="0">
                <a:solidFill>
                  <a:schemeClr val="tx1">
                    <a:lumMod val="95000"/>
                    <a:lumOff val="5000"/>
                  </a:schemeClr>
                </a:solidFill>
                <a:latin typeface="Arial" panose="020B0604020202020204" pitchFamily="34" charset="0"/>
                <a:cs typeface="Arial" panose="020B0604020202020204" pitchFamily="34" charset="0"/>
              </a:rPr>
              <a:t>for e-Commerce and 43% of the entire of internet is using </a:t>
            </a:r>
            <a:r>
              <a:rPr lang="en-US" dirty="0" smtClean="0">
                <a:solidFill>
                  <a:schemeClr val="tx1">
                    <a:lumMod val="95000"/>
                    <a:lumOff val="5000"/>
                  </a:schemeClr>
                </a:solidFill>
                <a:latin typeface="Arial" panose="020B0604020202020204" pitchFamily="34" charset="0"/>
                <a:cs typeface="Arial" panose="020B0604020202020204" pitchFamily="34" charset="0"/>
              </a:rPr>
              <a:t>it </a:t>
            </a:r>
            <a:r>
              <a:rPr lang="en-US" dirty="0">
                <a:solidFill>
                  <a:schemeClr val="tx1">
                    <a:lumMod val="95000"/>
                    <a:lumOff val="5000"/>
                  </a:schemeClr>
                </a:solidFill>
                <a:latin typeface="Arial" panose="020B0604020202020204" pitchFamily="34" charset="0"/>
                <a:cs typeface="Arial" panose="020B0604020202020204" pitchFamily="34" charset="0"/>
              </a:rPr>
              <a:t>we </a:t>
            </a:r>
            <a:r>
              <a:rPr lang="en-US" dirty="0" smtClean="0">
                <a:solidFill>
                  <a:schemeClr val="tx1">
                    <a:lumMod val="95000"/>
                    <a:lumOff val="5000"/>
                  </a:schemeClr>
                </a:solidFill>
                <a:latin typeface="Arial" panose="020B0604020202020204" pitchFamily="34" charset="0"/>
                <a:cs typeface="Arial" panose="020B0604020202020204" pitchFamily="34" charset="0"/>
              </a:rPr>
              <a:t>have implemented </a:t>
            </a:r>
            <a:r>
              <a:rPr lang="en-US" dirty="0">
                <a:solidFill>
                  <a:schemeClr val="tx1">
                    <a:lumMod val="95000"/>
                    <a:lumOff val="5000"/>
                  </a:schemeClr>
                </a:solidFill>
                <a:latin typeface="Arial" panose="020B0604020202020204" pitchFamily="34" charset="0"/>
                <a:cs typeface="Arial" panose="020B0604020202020204" pitchFamily="34" charset="0"/>
              </a:rPr>
              <a:t>the project based on </a:t>
            </a:r>
            <a:r>
              <a:rPr lang="en-US" dirty="0" err="1">
                <a:solidFill>
                  <a:schemeClr val="tx1">
                    <a:lumMod val="95000"/>
                    <a:lumOff val="5000"/>
                  </a:schemeClr>
                </a:solidFill>
                <a:latin typeface="Arial" panose="020B0604020202020204" pitchFamily="34" charset="0"/>
                <a:cs typeface="Arial" panose="020B0604020202020204" pitchFamily="34" charset="0"/>
              </a:rPr>
              <a:t>WooCoomerce</a:t>
            </a:r>
            <a:r>
              <a:rPr lang="en-US" dirty="0">
                <a:solidFill>
                  <a:schemeClr val="tx1">
                    <a:lumMod val="95000"/>
                    <a:lumOff val="5000"/>
                  </a:schemeClr>
                </a:solidFill>
                <a:latin typeface="Arial" panose="020B0604020202020204" pitchFamily="34" charset="0"/>
                <a:cs typeface="Arial" panose="020B0604020202020204" pitchFamily="34" charset="0"/>
              </a:rPr>
              <a:t>. </a:t>
            </a:r>
          </a:p>
          <a:p>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r>
              <a:rPr lang="en-US" dirty="0" smtClean="0">
                <a:solidFill>
                  <a:schemeClr val="tx1">
                    <a:lumMod val="95000"/>
                    <a:lumOff val="5000"/>
                  </a:schemeClr>
                </a:solidFill>
                <a:latin typeface="Arial" panose="020B0604020202020204" pitchFamily="34" charset="0"/>
                <a:cs typeface="Arial" panose="020B0604020202020204" pitchFamily="34" charset="0"/>
              </a:rPr>
              <a:t>Telegram </a:t>
            </a:r>
            <a:r>
              <a:rPr lang="en-US" dirty="0">
                <a:solidFill>
                  <a:schemeClr val="tx1">
                    <a:lumMod val="95000"/>
                    <a:lumOff val="5000"/>
                  </a:schemeClr>
                </a:solidFill>
                <a:latin typeface="Arial" panose="020B0604020202020204" pitchFamily="34" charset="0"/>
                <a:cs typeface="Arial" panose="020B0604020202020204" pitchFamily="34" charset="0"/>
              </a:rPr>
              <a:t>is the </a:t>
            </a:r>
            <a:r>
              <a:rPr lang="en-US" dirty="0" smtClean="0">
                <a:solidFill>
                  <a:schemeClr val="tx1">
                    <a:lumMod val="95000"/>
                    <a:lumOff val="5000"/>
                  </a:schemeClr>
                </a:solidFill>
                <a:latin typeface="Arial" panose="020B0604020202020204" pitchFamily="34" charset="0"/>
                <a:cs typeface="Arial" panose="020B0604020202020204" pitchFamily="34" charset="0"/>
              </a:rPr>
              <a:t>most  popular </a:t>
            </a:r>
            <a:r>
              <a:rPr lang="en-US" dirty="0">
                <a:solidFill>
                  <a:schemeClr val="tx1">
                    <a:lumMod val="95000"/>
                    <a:lumOff val="5000"/>
                  </a:schemeClr>
                </a:solidFill>
                <a:latin typeface="Arial" panose="020B0604020202020204" pitchFamily="34" charset="0"/>
                <a:cs typeface="Arial" panose="020B0604020202020204" pitchFamily="34" charset="0"/>
              </a:rPr>
              <a:t>messenger in Iran </a:t>
            </a:r>
            <a:r>
              <a:rPr lang="en-US" dirty="0" smtClean="0">
                <a:solidFill>
                  <a:schemeClr val="tx1">
                    <a:lumMod val="95000"/>
                    <a:lumOff val="5000"/>
                  </a:schemeClr>
                </a:solidFill>
                <a:latin typeface="Arial" panose="020B0604020202020204" pitchFamily="34" charset="0"/>
                <a:cs typeface="Arial" panose="020B0604020202020204" pitchFamily="34" charset="0"/>
              </a:rPr>
              <a:t>the </a:t>
            </a:r>
            <a:r>
              <a:rPr lang="en-US" dirty="0">
                <a:solidFill>
                  <a:schemeClr val="tx1">
                    <a:lumMod val="95000"/>
                    <a:lumOff val="5000"/>
                  </a:schemeClr>
                </a:solidFill>
                <a:latin typeface="Arial" panose="020B0604020202020204" pitchFamily="34" charset="0"/>
                <a:cs typeface="Arial" panose="020B0604020202020204" pitchFamily="34" charset="0"/>
              </a:rPr>
              <a:t>bot is implemented based on the Telegram API but </a:t>
            </a:r>
            <a:r>
              <a:rPr lang="en-US" dirty="0" smtClean="0">
                <a:solidFill>
                  <a:schemeClr val="tx1">
                    <a:lumMod val="95000"/>
                    <a:lumOff val="5000"/>
                  </a:schemeClr>
                </a:solidFill>
                <a:latin typeface="Arial" panose="020B0604020202020204" pitchFamily="34" charset="0"/>
                <a:cs typeface="Arial" panose="020B0604020202020204" pitchFamily="34" charset="0"/>
              </a:rPr>
              <a:t>the  purposed </a:t>
            </a:r>
            <a:r>
              <a:rPr lang="en-US" dirty="0">
                <a:solidFill>
                  <a:schemeClr val="tx1">
                    <a:lumMod val="95000"/>
                    <a:lumOff val="5000"/>
                  </a:schemeClr>
                </a:solidFill>
                <a:latin typeface="Arial" panose="020B0604020202020204" pitchFamily="34" charset="0"/>
                <a:cs typeface="Arial" panose="020B0604020202020204" pitchFamily="34" charset="0"/>
              </a:rPr>
              <a:t>design can also be implemented in a pop up window of internet browser or Facebook</a:t>
            </a:r>
          </a:p>
          <a:p>
            <a:r>
              <a:rPr lang="en-US" dirty="0">
                <a:solidFill>
                  <a:schemeClr val="tx1">
                    <a:lumMod val="95000"/>
                    <a:lumOff val="5000"/>
                  </a:schemeClr>
                </a:solidFill>
                <a:latin typeface="Arial" panose="020B0604020202020204" pitchFamily="34" charset="0"/>
                <a:cs typeface="Arial" panose="020B0604020202020204" pitchFamily="34" charset="0"/>
              </a:rPr>
              <a:t>messenger with a few modification.</a:t>
            </a:r>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43923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4583" y="431074"/>
            <a:ext cx="10724606" cy="6001643"/>
          </a:xfrm>
          <a:prstGeom prst="rect">
            <a:avLst/>
          </a:prstGeom>
          <a:noFill/>
        </p:spPr>
        <p:txBody>
          <a:bodyPr wrap="square" rtlCol="0">
            <a:spAutoFit/>
          </a:bodyPr>
          <a:lstStyle/>
          <a:p>
            <a:r>
              <a:rPr lang="en-IN" sz="2400" b="1" dirty="0" smtClean="0"/>
              <a:t>Related Works</a:t>
            </a:r>
            <a:r>
              <a:rPr lang="en-IN" dirty="0" smtClean="0"/>
              <a:t>:</a:t>
            </a:r>
          </a:p>
          <a:p>
            <a:endParaRPr lang="en-IN" dirty="0"/>
          </a:p>
          <a:p>
            <a:r>
              <a:rPr lang="en-US" dirty="0">
                <a:latin typeface="+mj-lt"/>
              </a:rPr>
              <a:t>Chatterbots are not new programs in the computer world and ELIZA, the first chatter bot was</a:t>
            </a:r>
          </a:p>
          <a:p>
            <a:r>
              <a:rPr lang="en-US" dirty="0">
                <a:latin typeface="+mj-lt"/>
              </a:rPr>
              <a:t>released in 1966 by </a:t>
            </a:r>
            <a:r>
              <a:rPr lang="en-US" dirty="0" smtClean="0">
                <a:latin typeface="+mj-lt"/>
              </a:rPr>
              <a:t> </a:t>
            </a:r>
            <a:r>
              <a:rPr lang="en-US" dirty="0">
                <a:latin typeface="+mj-lt"/>
              </a:rPr>
              <a:t>but most of the existing </a:t>
            </a:r>
            <a:r>
              <a:rPr lang="en-US" dirty="0" err="1">
                <a:latin typeface="+mj-lt"/>
              </a:rPr>
              <a:t>chatbots</a:t>
            </a:r>
            <a:r>
              <a:rPr lang="en-US" dirty="0">
                <a:latin typeface="+mj-lt"/>
              </a:rPr>
              <a:t> are mainly for recreational and</a:t>
            </a:r>
          </a:p>
          <a:p>
            <a:r>
              <a:rPr lang="en-US" dirty="0">
                <a:latin typeface="+mj-lt"/>
              </a:rPr>
              <a:t>research purposes </a:t>
            </a:r>
            <a:r>
              <a:rPr lang="en-US" dirty="0" smtClean="0">
                <a:latin typeface="+mj-lt"/>
              </a:rPr>
              <a:t>. </a:t>
            </a:r>
          </a:p>
          <a:p>
            <a:endParaRPr lang="en-US" dirty="0">
              <a:latin typeface="+mj-lt"/>
            </a:endParaRPr>
          </a:p>
          <a:p>
            <a:r>
              <a:rPr lang="en-US" dirty="0" smtClean="0">
                <a:latin typeface="+mj-lt"/>
              </a:rPr>
              <a:t>Most </a:t>
            </a:r>
            <a:r>
              <a:rPr lang="en-US" dirty="0">
                <a:latin typeface="+mj-lt"/>
              </a:rPr>
              <a:t>notable </a:t>
            </a:r>
            <a:r>
              <a:rPr lang="en-US" dirty="0" err="1">
                <a:latin typeface="+mj-lt"/>
              </a:rPr>
              <a:t>chatbots</a:t>
            </a:r>
            <a:r>
              <a:rPr lang="en-US" dirty="0">
                <a:latin typeface="+mj-lt"/>
              </a:rPr>
              <a:t> that were designed with the purpose of</a:t>
            </a:r>
          </a:p>
          <a:p>
            <a:r>
              <a:rPr lang="en-US" dirty="0">
                <a:latin typeface="+mj-lt"/>
              </a:rPr>
              <a:t>conversational commerce were released by the banking sector, for example DBS bank of</a:t>
            </a:r>
          </a:p>
          <a:p>
            <a:r>
              <a:rPr lang="en-US" dirty="0">
                <a:latin typeface="+mj-lt"/>
              </a:rPr>
              <a:t>Singapore has created its own virtual assistant which is called </a:t>
            </a:r>
            <a:r>
              <a:rPr lang="en-US" dirty="0" err="1">
                <a:latin typeface="+mj-lt"/>
              </a:rPr>
              <a:t>DigiBank</a:t>
            </a:r>
            <a:r>
              <a:rPr lang="en-US" dirty="0" smtClean="0">
                <a:latin typeface="+mj-lt"/>
              </a:rPr>
              <a:t>.</a:t>
            </a:r>
          </a:p>
          <a:p>
            <a:endParaRPr lang="en-US" dirty="0">
              <a:latin typeface="+mj-lt"/>
            </a:endParaRPr>
          </a:p>
          <a:p>
            <a:r>
              <a:rPr lang="en-US" dirty="0">
                <a:latin typeface="+mj-lt"/>
              </a:rPr>
              <a:t>chatterbot is integrated with their website </a:t>
            </a:r>
            <a:r>
              <a:rPr lang="en-US" dirty="0" smtClean="0">
                <a:latin typeface="+mj-lt"/>
              </a:rPr>
              <a:t>which is </a:t>
            </a:r>
            <a:r>
              <a:rPr lang="en-US" dirty="0">
                <a:latin typeface="+mj-lt"/>
              </a:rPr>
              <a:t>coded in PHP and has a MYSQL database. To make the chatterbot intelligent they </a:t>
            </a:r>
            <a:r>
              <a:rPr lang="en-US" dirty="0" smtClean="0">
                <a:latin typeface="+mj-lt"/>
              </a:rPr>
              <a:t>used </a:t>
            </a:r>
            <a:r>
              <a:rPr lang="en-US" dirty="0" err="1" smtClean="0">
                <a:latin typeface="+mj-lt"/>
              </a:rPr>
              <a:t>RiverScript</a:t>
            </a:r>
            <a:r>
              <a:rPr lang="en-US" dirty="0" smtClean="0">
                <a:latin typeface="+mj-lt"/>
              </a:rPr>
              <a:t>.</a:t>
            </a:r>
          </a:p>
          <a:p>
            <a:endParaRPr lang="en-US" dirty="0"/>
          </a:p>
          <a:p>
            <a:r>
              <a:rPr lang="en-US" sz="2000" b="1" dirty="0" smtClean="0"/>
              <a:t>Architecture:</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546" y="4463697"/>
            <a:ext cx="6506483" cy="1876687"/>
          </a:xfrm>
          <a:prstGeom prst="rect">
            <a:avLst/>
          </a:prstGeom>
        </p:spPr>
      </p:pic>
    </p:spTree>
    <p:extLst>
      <p:ext uri="{BB962C8B-B14F-4D97-AF65-F5344CB8AC3E}">
        <p14:creationId xmlns:p14="http://schemas.microsoft.com/office/powerpoint/2010/main" val="1219427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561703"/>
            <a:ext cx="10006149" cy="563231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6.</a:t>
            </a:r>
          </a:p>
          <a:p>
            <a:r>
              <a:rPr lang="en-IN" b="1" dirty="0" err="1" smtClean="0">
                <a:latin typeface="Arial" panose="020B0604020202020204" pitchFamily="34" charset="0"/>
                <a:cs typeface="Arial" panose="020B0604020202020204" pitchFamily="34" charset="0"/>
              </a:rPr>
              <a:t>Author</a:t>
            </a:r>
            <a:r>
              <a:rPr lang="en-IN" dirty="0" err="1" smtClean="0">
                <a:latin typeface="Arial" panose="020B0604020202020204" pitchFamily="34" charset="0"/>
                <a:cs typeface="Arial" panose="020B0604020202020204" pitchFamily="34" charset="0"/>
              </a:rPr>
              <a:t>:Siddharth</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Gupta,Deep</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Borkar</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Title</a:t>
            </a:r>
            <a:r>
              <a:rPr lang="en-I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An Ecommerce Website </a:t>
            </a:r>
            <a:r>
              <a:rPr lang="en-US" dirty="0" err="1" smtClean="0">
                <a:latin typeface="Arial" panose="020B0604020202020204" pitchFamily="34" charset="0"/>
                <a:cs typeface="Arial" panose="020B0604020202020204" pitchFamily="34" charset="0"/>
              </a:rPr>
              <a:t>Chatbot</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Publication website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International Journal of Computer Science and Information Technologies </a:t>
            </a:r>
          </a:p>
          <a:p>
            <a:r>
              <a:rPr lang="en-US" b="1" dirty="0" smtClean="0">
                <a:solidFill>
                  <a:schemeClr val="tx1">
                    <a:lumMod val="95000"/>
                    <a:lumOff val="5000"/>
                  </a:schemeClr>
                </a:solidFill>
                <a:latin typeface="Arial" panose="020B0604020202020204" pitchFamily="34" charset="0"/>
                <a:cs typeface="Arial" panose="020B0604020202020204" pitchFamily="34" charset="0"/>
              </a:rPr>
              <a:t>Published </a:t>
            </a:r>
            <a:r>
              <a:rPr lang="en-US" b="1" dirty="0">
                <a:solidFill>
                  <a:schemeClr val="tx1">
                    <a:lumMod val="95000"/>
                    <a:lumOff val="5000"/>
                  </a:schemeClr>
                </a:solidFill>
                <a:latin typeface="Arial" panose="020B0604020202020204" pitchFamily="34" charset="0"/>
                <a:cs typeface="Arial" panose="020B0604020202020204" pitchFamily="34" charset="0"/>
              </a:rPr>
              <a:t>Date</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smtClean="0">
                <a:solidFill>
                  <a:schemeClr val="tx1">
                    <a:lumMod val="95000"/>
                    <a:lumOff val="5000"/>
                  </a:schemeClr>
                </a:solidFill>
                <a:latin typeface="Arial" panose="020B0604020202020204" pitchFamily="34" charset="0"/>
                <a:cs typeface="Arial" panose="020B0604020202020204" pitchFamily="34" charset="0"/>
              </a:rPr>
              <a:t>2015</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b="1" dirty="0" smtClean="0">
                <a:solidFill>
                  <a:schemeClr val="tx1">
                    <a:lumMod val="95000"/>
                    <a:lumOff val="5000"/>
                  </a:schemeClr>
                </a:solidFill>
                <a:latin typeface="Arial" panose="020B0604020202020204" pitchFamily="34" charset="0"/>
                <a:cs typeface="Arial" panose="020B0604020202020204" pitchFamily="34" charset="0"/>
              </a:rPr>
              <a:t>Literature Review:</a:t>
            </a:r>
          </a:p>
          <a:p>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user visiting an E-commerce may look for a specific product, or generally browse the website. The search tools use keyword matching to display multiple results to the user’s </a:t>
            </a:r>
            <a:r>
              <a:rPr lang="en-US" dirty="0" smtClean="0">
                <a:latin typeface="Arial" panose="020B0604020202020204" pitchFamily="34" charset="0"/>
                <a:cs typeface="Arial" panose="020B0604020202020204" pitchFamily="34" charset="0"/>
              </a:rPr>
              <a:t>query</a:t>
            </a:r>
          </a:p>
          <a:p>
            <a:r>
              <a:rPr lang="en-US" dirty="0">
                <a:latin typeface="Arial" panose="020B0604020202020204" pitchFamily="34" charset="0"/>
                <a:cs typeface="Arial" panose="020B0604020202020204" pitchFamily="34" charset="0"/>
              </a:rPr>
              <a:t>The search tools fail to deliver relevant results when ambiguous and imprecise words is used to describe a product. </a:t>
            </a:r>
            <a:endParaRPr lang="en-US" dirty="0" smtClean="0">
              <a:latin typeface="Arial" panose="020B0604020202020204" pitchFamily="34" charset="0"/>
              <a:cs typeface="Arial" panose="020B0604020202020204" pitchFamily="34" charset="0"/>
            </a:endParaRP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chatbot</a:t>
            </a:r>
            <a:r>
              <a:rPr lang="en-US" dirty="0">
                <a:latin typeface="Arial" panose="020B0604020202020204" pitchFamily="34" charset="0"/>
                <a:cs typeface="Arial" panose="020B0604020202020204" pitchFamily="34" charset="0"/>
              </a:rPr>
              <a:t> attempts to address the above mentioned issues by presenting a more intuitive way of interacting with the website. It interacts with you and also suggests products suitable for you</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project takes the </a:t>
            </a:r>
            <a:r>
              <a:rPr lang="en-US" dirty="0" smtClean="0">
                <a:latin typeface="Arial" panose="020B0604020202020204" pitchFamily="34" charset="0"/>
                <a:cs typeface="Arial" panose="020B0604020202020204" pitchFamily="34" charset="0"/>
              </a:rPr>
              <a:t>FAQ chat approach</a:t>
            </a:r>
            <a:r>
              <a:rPr lang="en-US" dirty="0">
                <a:latin typeface="Arial" panose="020B0604020202020204" pitchFamily="34" charset="0"/>
                <a:cs typeface="Arial" panose="020B0604020202020204" pitchFamily="34" charset="0"/>
              </a:rPr>
              <a:t>, where instead of using a complex Natural Language Processing System and logical inference, a simple but large set of pattern matching templates will suffice</a:t>
            </a:r>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9511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394" y="339635"/>
            <a:ext cx="11142617" cy="5909310"/>
          </a:xfrm>
          <a:prstGeom prst="rect">
            <a:avLst/>
          </a:prstGeom>
          <a:noFill/>
        </p:spPr>
        <p:txBody>
          <a:bodyPr wrap="square" rtlCol="0">
            <a:spAutoFit/>
          </a:bodyPr>
          <a:lstStyle/>
          <a:p>
            <a:r>
              <a:rPr lang="en-IN" dirty="0" smtClean="0"/>
              <a:t>7.</a:t>
            </a:r>
          </a:p>
          <a:p>
            <a:r>
              <a:rPr lang="en-IN" b="1" dirty="0" err="1" smtClean="0">
                <a:latin typeface="Arial" panose="020B0604020202020204" pitchFamily="34" charset="0"/>
                <a:cs typeface="Arial" panose="020B0604020202020204" pitchFamily="34" charset="0"/>
              </a:rPr>
              <a:t>Author</a:t>
            </a:r>
            <a:r>
              <a:rPr lang="en-IN" dirty="0" err="1" smtClean="0">
                <a:latin typeface="Arial" panose="020B0604020202020204" pitchFamily="34" charset="0"/>
                <a:cs typeface="Arial" panose="020B0604020202020204" pitchFamily="34" charset="0"/>
              </a:rPr>
              <a:t>:Maria</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 </a:t>
            </a:r>
            <a:r>
              <a:rPr lang="en-IN" dirty="0" err="1">
                <a:latin typeface="Arial" panose="020B0604020202020204" pitchFamily="34" charset="0"/>
                <a:cs typeface="Arial" panose="020B0604020202020204" pitchFamily="34" charset="0"/>
              </a:rPr>
              <a:t>Illescas-Manzano</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Noe</a:t>
            </a:r>
            <a:r>
              <a:rPr lang="en-IN" dirty="0" smtClean="0">
                <a:latin typeface="Arial" panose="020B0604020202020204" pitchFamily="34" charset="0"/>
                <a:cs typeface="Arial" panose="020B0604020202020204" pitchFamily="34" charset="0"/>
              </a:rPr>
              <a:t> Vicente Lopez </a:t>
            </a:r>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Title</a:t>
            </a:r>
            <a:r>
              <a:rPr lang="en-IN"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Implementation of </a:t>
            </a:r>
            <a:r>
              <a:rPr lang="en-US" dirty="0" err="1">
                <a:latin typeface="Arial" panose="020B0604020202020204" pitchFamily="34" charset="0"/>
                <a:cs typeface="Arial" panose="020B0604020202020204" pitchFamily="34" charset="0"/>
              </a:rPr>
              <a:t>Chatbot</a:t>
            </a:r>
            <a:r>
              <a:rPr lang="en-US" dirty="0">
                <a:latin typeface="Arial" panose="020B0604020202020204" pitchFamily="34" charset="0"/>
                <a:cs typeface="Arial" panose="020B0604020202020204" pitchFamily="34" charset="0"/>
              </a:rPr>
              <a:t> in Online Commerce, and Open Innovation</a:t>
            </a:r>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Publication </a:t>
            </a:r>
            <a:r>
              <a:rPr lang="en-IN" b="1" dirty="0" err="1" smtClean="0">
                <a:latin typeface="Arial" panose="020B0604020202020204" pitchFamily="34" charset="0"/>
                <a:cs typeface="Arial" panose="020B0604020202020204" pitchFamily="34" charset="0"/>
              </a:rPr>
              <a:t>Website</a:t>
            </a:r>
            <a:r>
              <a:rPr lang="en-IN" dirty="0" err="1" smtClean="0">
                <a:latin typeface="Arial" panose="020B0604020202020204" pitchFamily="34" charset="0"/>
                <a:cs typeface="Arial" panose="020B0604020202020204" pitchFamily="34" charset="0"/>
              </a:rPr>
              <a:t>:Journal</a:t>
            </a:r>
            <a:r>
              <a:rPr lang="en-IN" dirty="0" smtClean="0">
                <a:latin typeface="Arial" panose="020B0604020202020204" pitchFamily="34" charset="0"/>
                <a:cs typeface="Arial" panose="020B0604020202020204" pitchFamily="34" charset="0"/>
              </a:rPr>
              <a:t> of Open Innovation</a:t>
            </a:r>
          </a:p>
          <a:p>
            <a:r>
              <a:rPr lang="en-IN" b="1" dirty="0" smtClean="0">
                <a:latin typeface="Arial" panose="020B0604020202020204" pitchFamily="34" charset="0"/>
                <a:cs typeface="Arial" panose="020B0604020202020204" pitchFamily="34" charset="0"/>
              </a:rPr>
              <a:t>Published </a:t>
            </a:r>
            <a:r>
              <a:rPr lang="en-IN" b="1" dirty="0" err="1" smtClean="0">
                <a:latin typeface="Arial" panose="020B0604020202020204" pitchFamily="34" charset="0"/>
                <a:cs typeface="Arial" panose="020B0604020202020204" pitchFamily="34" charset="0"/>
              </a:rPr>
              <a:t>Date</a:t>
            </a:r>
            <a:r>
              <a:rPr lang="en-IN" dirty="0" err="1" smtClean="0">
                <a:latin typeface="Arial" panose="020B0604020202020204" pitchFamily="34" charset="0"/>
                <a:cs typeface="Arial" panose="020B0604020202020204" pitchFamily="34" charset="0"/>
              </a:rPr>
              <a:t>:May</a:t>
            </a:r>
            <a:r>
              <a:rPr lang="en-IN" dirty="0" smtClean="0">
                <a:latin typeface="Arial" panose="020B0604020202020204" pitchFamily="34" charset="0"/>
                <a:cs typeface="Arial" panose="020B0604020202020204" pitchFamily="34" charset="0"/>
              </a:rPr>
              <a:t> 2021</a:t>
            </a:r>
          </a:p>
          <a:p>
            <a:endParaRPr lang="en-IN" dirty="0"/>
          </a:p>
          <a:p>
            <a:r>
              <a:rPr lang="en-IN" b="1" dirty="0" smtClean="0">
                <a:latin typeface="Arial" panose="020B0604020202020204" pitchFamily="34" charset="0"/>
                <a:cs typeface="Arial" panose="020B0604020202020204" pitchFamily="34" charset="0"/>
              </a:rPr>
              <a:t>Literature Review</a:t>
            </a:r>
            <a:r>
              <a:rPr lang="en-IN" dirty="0" smtClean="0"/>
              <a:t>:</a:t>
            </a:r>
          </a:p>
          <a:p>
            <a:endParaRPr lang="en-IN" dirty="0"/>
          </a:p>
          <a:p>
            <a:r>
              <a:rPr lang="en-US" dirty="0" err="1"/>
              <a:t>Chatbots</a:t>
            </a:r>
            <a:r>
              <a:rPr lang="en-US" dirty="0"/>
              <a:t> are conversation engines that interact in real time with customers, machine operators, maintenance workers, etc. In addition, they can offer advanced dialogue and technology conversations using machine learning (ML) and artificial intelligence (AI) </a:t>
            </a:r>
            <a:r>
              <a:rPr lang="en-US" dirty="0" smtClean="0"/>
              <a:t>enhancements</a:t>
            </a:r>
          </a:p>
          <a:p>
            <a:endParaRPr lang="en-US" dirty="0"/>
          </a:p>
          <a:p>
            <a:r>
              <a:rPr lang="en-US" b="1" dirty="0" smtClean="0"/>
              <a:t>Different </a:t>
            </a:r>
            <a:r>
              <a:rPr lang="en-US" b="1" dirty="0"/>
              <a:t>types of </a:t>
            </a:r>
            <a:r>
              <a:rPr lang="en-US" b="1" dirty="0" err="1"/>
              <a:t>chatbot</a:t>
            </a:r>
            <a:r>
              <a:rPr lang="en-US" dirty="0" smtClean="0"/>
              <a:t>:</a:t>
            </a:r>
          </a:p>
          <a:p>
            <a:pPr marL="285750" indent="-285750">
              <a:buFont typeface="Arial" panose="020B0604020202020204" pitchFamily="34" charset="0"/>
              <a:buChar char="•"/>
            </a:pPr>
            <a:r>
              <a:rPr lang="en-US" dirty="0" smtClean="0"/>
              <a:t> Based </a:t>
            </a:r>
            <a:r>
              <a:rPr lang="en-US" dirty="0"/>
              <a:t>on rules</a:t>
            </a:r>
            <a:r>
              <a:rPr lang="en-US" dirty="0" smtClean="0"/>
              <a:t>.</a:t>
            </a:r>
          </a:p>
          <a:p>
            <a:pPr marL="285750" indent="-285750">
              <a:buFont typeface="Arial" panose="020B0604020202020204" pitchFamily="34" charset="0"/>
              <a:buChar char="•"/>
            </a:pPr>
            <a:r>
              <a:rPr lang="en-US" dirty="0" smtClean="0"/>
              <a:t> </a:t>
            </a:r>
            <a:r>
              <a:rPr lang="en-US" dirty="0"/>
              <a:t>Smart. This </a:t>
            </a:r>
            <a:r>
              <a:rPr lang="en-US" dirty="0" err="1"/>
              <a:t>chatbot</a:t>
            </a:r>
            <a:r>
              <a:rPr lang="en-US" dirty="0"/>
              <a:t> is based on artificial intelligence, by which it collects information through conversations with </a:t>
            </a:r>
            <a:r>
              <a:rPr lang="en-US" dirty="0" smtClean="0"/>
              <a:t>  customers</a:t>
            </a:r>
            <a:r>
              <a:rPr lang="en-US" dirty="0"/>
              <a:t>. </a:t>
            </a:r>
            <a:endParaRPr lang="en-US" dirty="0" smtClean="0"/>
          </a:p>
          <a:p>
            <a:pPr marL="285750" indent="-285750">
              <a:buFont typeface="Arial" panose="020B0604020202020204" pitchFamily="34" charset="0"/>
              <a:buChar char="•"/>
            </a:pPr>
            <a:r>
              <a:rPr lang="en-US" dirty="0" smtClean="0"/>
              <a:t> </a:t>
            </a:r>
            <a:r>
              <a:rPr lang="en-US" dirty="0"/>
              <a:t>Hybrid. This is a mixture of the two previous types, combining rules and artificial intelligence</a:t>
            </a:r>
            <a:endParaRPr lang="en-IN" dirty="0" smtClean="0"/>
          </a:p>
          <a:p>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2900461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337" y="457200"/>
            <a:ext cx="10946674" cy="7017306"/>
          </a:xfrm>
          <a:prstGeom prst="rect">
            <a:avLst/>
          </a:prstGeom>
          <a:noFill/>
        </p:spPr>
        <p:txBody>
          <a:bodyPr wrap="square" rtlCol="0">
            <a:spAutoFit/>
          </a:bodyPr>
          <a:lstStyle/>
          <a:p>
            <a:r>
              <a:rPr lang="en-IN" sz="2400" b="1" dirty="0" smtClean="0"/>
              <a:t>Objectives:</a:t>
            </a:r>
          </a:p>
          <a:p>
            <a:endParaRPr lang="en-IN" dirty="0"/>
          </a:p>
          <a:p>
            <a:pPr marL="285750" indent="-285750">
              <a:buFont typeface="Arial" panose="020B0604020202020204" pitchFamily="34" charset="0"/>
              <a:buChar char="•"/>
            </a:pPr>
            <a:r>
              <a:rPr lang="en-US" dirty="0" smtClean="0"/>
              <a:t>Analyze </a:t>
            </a:r>
            <a:r>
              <a:rPr lang="en-US" dirty="0"/>
              <a:t>the usability of the platform to generate leads (implementation, use, data processing, </a:t>
            </a:r>
            <a:r>
              <a:rPr lang="en-US" dirty="0" smtClean="0"/>
              <a:t>and   effectiveness </a:t>
            </a:r>
            <a:r>
              <a:rPr lang="en-US" dirty="0"/>
              <a:t>in established conversations</a:t>
            </a:r>
            <a:r>
              <a:rPr lang="en-US" dirty="0" smtClean="0"/>
              <a:t>).</a:t>
            </a:r>
          </a:p>
          <a:p>
            <a:pPr marL="285750" indent="-285750">
              <a:buFont typeface="Arial" panose="020B0604020202020204" pitchFamily="34" charset="0"/>
              <a:buChar char="•"/>
            </a:pPr>
            <a:r>
              <a:rPr lang="en-US" dirty="0" smtClean="0"/>
              <a:t> Design </a:t>
            </a:r>
            <a:r>
              <a:rPr lang="en-US" dirty="0"/>
              <a:t>and implement a </a:t>
            </a:r>
            <a:r>
              <a:rPr lang="en-US" dirty="0" err="1"/>
              <a:t>chatbot</a:t>
            </a:r>
            <a:r>
              <a:rPr lang="en-US" dirty="0"/>
              <a:t> for the e-commerce of a company. </a:t>
            </a:r>
            <a:endParaRPr lang="en-US" dirty="0" smtClean="0"/>
          </a:p>
          <a:p>
            <a:pPr marL="285750" indent="-285750">
              <a:buFont typeface="Arial" panose="020B0604020202020204" pitchFamily="34" charset="0"/>
              <a:buChar char="•"/>
            </a:pPr>
            <a:r>
              <a:rPr lang="en-US" dirty="0" smtClean="0"/>
              <a:t>Evaluate </a:t>
            </a:r>
            <a:r>
              <a:rPr lang="en-US" dirty="0"/>
              <a:t>the results of implementation</a:t>
            </a:r>
            <a:r>
              <a:rPr lang="en-US" dirty="0" smtClean="0"/>
              <a:t>.</a:t>
            </a:r>
          </a:p>
          <a:p>
            <a:endParaRPr lang="en-US" dirty="0" smtClean="0"/>
          </a:p>
          <a:p>
            <a:r>
              <a:rPr lang="en-US" sz="2400" b="1" dirty="0" smtClean="0"/>
              <a:t>Uses:</a:t>
            </a:r>
          </a:p>
          <a:p>
            <a:endParaRPr lang="en-US" dirty="0"/>
          </a:p>
          <a:p>
            <a:pPr marL="285750" indent="-285750">
              <a:buFont typeface="Arial" panose="020B0604020202020204" pitchFamily="34" charset="0"/>
              <a:buChar char="•"/>
            </a:pPr>
            <a:r>
              <a:rPr lang="en-US" dirty="0"/>
              <a:t>In the field of health, due to the coronavirus disease 2019 (COVID-19) situation, in Germany a </a:t>
            </a:r>
            <a:r>
              <a:rPr lang="en-US" dirty="0" err="1"/>
              <a:t>chatbot</a:t>
            </a:r>
            <a:r>
              <a:rPr lang="en-US" dirty="0"/>
              <a:t> was designed to provide information related to preventing the disease and detecting possible symptoms</a:t>
            </a:r>
            <a:r>
              <a:rPr lang="en-US" dirty="0" smtClean="0"/>
              <a:t>.</a:t>
            </a:r>
          </a:p>
          <a:p>
            <a:pPr marL="285750" indent="-285750">
              <a:buFont typeface="Arial" panose="020B0604020202020204" pitchFamily="34" charset="0"/>
              <a:buChar char="•"/>
            </a:pPr>
            <a:r>
              <a:rPr lang="en-US" dirty="0"/>
              <a:t>American Eagle Outfitters, in the field of fashion, and Domino’s Pizza [33], in the field of restaurants, have launched </a:t>
            </a:r>
            <a:r>
              <a:rPr lang="en-US" dirty="0" err="1"/>
              <a:t>chatbots</a:t>
            </a:r>
            <a:r>
              <a:rPr lang="en-US" dirty="0"/>
              <a:t> to collect orders and make product </a:t>
            </a:r>
            <a:r>
              <a:rPr lang="en-US" dirty="0" smtClean="0"/>
              <a:t>suggestions</a:t>
            </a:r>
          </a:p>
          <a:p>
            <a:pPr marL="285750" indent="-285750">
              <a:buFont typeface="Arial" panose="020B0604020202020204" pitchFamily="34" charset="0"/>
              <a:buChar char="•"/>
            </a:pPr>
            <a:r>
              <a:rPr lang="en-US" dirty="0" smtClean="0"/>
              <a:t>In </a:t>
            </a:r>
            <a:r>
              <a:rPr lang="en-US" dirty="0"/>
              <a:t>Italy, a voice </a:t>
            </a:r>
            <a:r>
              <a:rPr lang="en-US" dirty="0" err="1"/>
              <a:t>chatbot</a:t>
            </a:r>
            <a:r>
              <a:rPr lang="en-US" dirty="0"/>
              <a:t> is being designed to determine the intensity of the disease, and all of the collected information is stored until a doctor can be </a:t>
            </a:r>
            <a:r>
              <a:rPr lang="en-US" dirty="0" smtClean="0"/>
              <a:t>seen</a:t>
            </a:r>
          </a:p>
          <a:p>
            <a:endParaRPr lang="en-US" dirty="0" smtClean="0"/>
          </a:p>
          <a:p>
            <a:r>
              <a:rPr lang="en-US" sz="2400" b="1" dirty="0" smtClean="0"/>
              <a:t>Limitations:</a:t>
            </a:r>
          </a:p>
          <a:p>
            <a:endParaRPr lang="en-US" dirty="0"/>
          </a:p>
          <a:p>
            <a:r>
              <a:rPr lang="en-US" dirty="0"/>
              <a:t>During the preparation of this work, Facebook changed its restrictions on the use of its Messenger application API, which represents an important limitation to this work. </a:t>
            </a:r>
            <a:endParaRPr lang="en-US" dirty="0" smtClean="0"/>
          </a:p>
          <a:p>
            <a:r>
              <a:rPr lang="en-US" dirty="0" smtClean="0"/>
              <a:t>The </a:t>
            </a:r>
            <a:r>
              <a:rPr lang="en-US" dirty="0"/>
              <a:t>restrictions arose from the platform’s attempt to comply with the privacy laws published by the European Economic Area (EEA)</a:t>
            </a:r>
            <a:endParaRPr lang="en-US" dirty="0" smtClean="0"/>
          </a:p>
          <a:p>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3491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6502" y="483325"/>
            <a:ext cx="11325498" cy="5262979"/>
          </a:xfrm>
          <a:prstGeom prst="rect">
            <a:avLst/>
          </a:prstGeom>
          <a:noFill/>
        </p:spPr>
        <p:txBody>
          <a:bodyPr wrap="square" rtlCol="0">
            <a:spAutoFit/>
          </a:bodyPr>
          <a:lstStyle/>
          <a:p>
            <a:r>
              <a:rPr lang="en-IN" dirty="0"/>
              <a:t>8</a:t>
            </a:r>
            <a:r>
              <a:rPr lang="en-IN" dirty="0" smtClean="0"/>
              <a:t>.</a:t>
            </a:r>
          </a:p>
          <a:p>
            <a:r>
              <a:rPr lang="en-IN" b="1" dirty="0" smtClean="0"/>
              <a:t> </a:t>
            </a:r>
            <a:r>
              <a:rPr lang="en-IN" b="1" dirty="0" err="1" smtClean="0"/>
              <a:t>Author</a:t>
            </a:r>
            <a:r>
              <a:rPr lang="en-IN" dirty="0" err="1" smtClean="0"/>
              <a:t>:Anusha</a:t>
            </a:r>
            <a:r>
              <a:rPr lang="en-IN" dirty="0" smtClean="0"/>
              <a:t> </a:t>
            </a:r>
            <a:r>
              <a:rPr lang="en-IN" dirty="0" err="1" smtClean="0"/>
              <a:t>Vegesna</a:t>
            </a:r>
            <a:r>
              <a:rPr lang="en-IN" dirty="0"/>
              <a:t>, </a:t>
            </a:r>
            <a:r>
              <a:rPr lang="en-IN" dirty="0" err="1"/>
              <a:t>Pranjal</a:t>
            </a:r>
            <a:r>
              <a:rPr lang="en-IN" dirty="0"/>
              <a:t> Jain, </a:t>
            </a:r>
            <a:r>
              <a:rPr lang="en-IN" dirty="0" err="1"/>
              <a:t>Dhruv</a:t>
            </a:r>
            <a:r>
              <a:rPr lang="en-IN" dirty="0"/>
              <a:t> </a:t>
            </a:r>
            <a:r>
              <a:rPr lang="en-IN" dirty="0" err="1" smtClean="0"/>
              <a:t>Porwal</a:t>
            </a:r>
            <a:endParaRPr lang="en-IN" dirty="0" smtClean="0"/>
          </a:p>
          <a:p>
            <a:r>
              <a:rPr lang="en-IN" dirty="0"/>
              <a:t> </a:t>
            </a:r>
            <a:r>
              <a:rPr lang="en-IN" b="1" dirty="0"/>
              <a:t>Title:</a:t>
            </a:r>
            <a:r>
              <a:rPr lang="en-IN" dirty="0"/>
              <a:t> Ontology based </a:t>
            </a:r>
            <a:r>
              <a:rPr lang="en-IN" dirty="0" smtClean="0"/>
              <a:t> </a:t>
            </a:r>
            <a:r>
              <a:rPr lang="en-IN" dirty="0" err="1" smtClean="0"/>
              <a:t>Chatbot</a:t>
            </a:r>
            <a:endParaRPr lang="en-IN" dirty="0" smtClean="0"/>
          </a:p>
          <a:p>
            <a:r>
              <a:rPr lang="en-IN" b="1" dirty="0"/>
              <a:t> </a:t>
            </a:r>
            <a:r>
              <a:rPr lang="en-IN" b="1" dirty="0" smtClean="0"/>
              <a:t>Publication </a:t>
            </a:r>
            <a:r>
              <a:rPr lang="en-IN" b="1" dirty="0"/>
              <a:t>Website</a:t>
            </a:r>
            <a:r>
              <a:rPr lang="en-IN" dirty="0" smtClean="0"/>
              <a:t>: International </a:t>
            </a:r>
            <a:r>
              <a:rPr lang="en-IN" dirty="0"/>
              <a:t>Journal of Computer </a:t>
            </a:r>
            <a:r>
              <a:rPr lang="en-IN" dirty="0" smtClean="0"/>
              <a:t>Applications</a:t>
            </a:r>
          </a:p>
          <a:p>
            <a:r>
              <a:rPr lang="en-IN" b="1" dirty="0" smtClean="0"/>
              <a:t> Publication Date</a:t>
            </a:r>
            <a:r>
              <a:rPr lang="en-IN" dirty="0" smtClean="0"/>
              <a:t>: January 2018</a:t>
            </a:r>
          </a:p>
          <a:p>
            <a:endParaRPr lang="en-IN" dirty="0"/>
          </a:p>
          <a:p>
            <a:r>
              <a:rPr lang="en-IN" sz="2400" b="1" dirty="0" smtClean="0"/>
              <a:t>Proposed System:</a:t>
            </a:r>
          </a:p>
          <a:p>
            <a:endParaRPr lang="en-IN" dirty="0"/>
          </a:p>
          <a:p>
            <a:pPr marL="285750" indent="-285750">
              <a:buFont typeface="Arial" panose="020B0604020202020204" pitchFamily="34" charset="0"/>
              <a:buChar char="•"/>
            </a:pPr>
            <a:r>
              <a:rPr lang="en-US" dirty="0"/>
              <a:t>The proposed system is an Ontology based chat-bot which will be mainly based on the E-commerce domain</a:t>
            </a:r>
            <a:r>
              <a:rPr lang="en-US" dirty="0" smtClean="0"/>
              <a:t>.</a:t>
            </a:r>
          </a:p>
          <a:p>
            <a:pPr marL="285750" indent="-285750">
              <a:buFont typeface="Arial" panose="020B0604020202020204" pitchFamily="34" charset="0"/>
              <a:buChar char="•"/>
            </a:pPr>
            <a:r>
              <a:rPr lang="en-US" dirty="0" smtClean="0"/>
              <a:t> </a:t>
            </a:r>
            <a:r>
              <a:rPr lang="en-US" dirty="0"/>
              <a:t>Ecommerce website APIs (EBay website which is freely available) are used as the data source. </a:t>
            </a:r>
            <a:endParaRPr lang="en-US" dirty="0" smtClean="0"/>
          </a:p>
          <a:p>
            <a:pPr marL="285750" indent="-285750">
              <a:buFont typeface="Arial" panose="020B0604020202020204" pitchFamily="34" charset="0"/>
              <a:buChar char="•"/>
            </a:pPr>
            <a:r>
              <a:rPr lang="en-US" dirty="0" smtClean="0"/>
              <a:t>Ontology </a:t>
            </a:r>
            <a:r>
              <a:rPr lang="en-US" dirty="0"/>
              <a:t>template is built using PROTEGE platform that retrieves data from the data source (using Jape rules</a:t>
            </a:r>
            <a:r>
              <a:rPr lang="en-US" dirty="0" smtClean="0"/>
              <a:t>).</a:t>
            </a:r>
          </a:p>
          <a:p>
            <a:pPr marL="285750" indent="-285750">
              <a:buFont typeface="Arial" panose="020B0604020202020204" pitchFamily="34" charset="0"/>
              <a:buChar char="•"/>
            </a:pPr>
            <a:r>
              <a:rPr lang="en-US" dirty="0"/>
              <a:t>Ontology follows java object oriented approach, such as inheritance to avoid redundancy that prevails in the existing </a:t>
            </a:r>
            <a:r>
              <a:rPr lang="en-US" dirty="0" smtClean="0"/>
              <a:t>systems</a:t>
            </a:r>
          </a:p>
          <a:p>
            <a:r>
              <a:rPr lang="en-US" sz="2400" b="1" dirty="0" smtClean="0"/>
              <a:t>Modules Used:</a:t>
            </a:r>
          </a:p>
          <a:p>
            <a:endParaRPr lang="en-US" dirty="0"/>
          </a:p>
          <a:p>
            <a:pPr marL="285750" indent="-285750">
              <a:buFont typeface="Arial" panose="020B0604020202020204" pitchFamily="34" charset="0"/>
              <a:buChar char="•"/>
            </a:pPr>
            <a:r>
              <a:rPr lang="en-IN" dirty="0"/>
              <a:t>Knowledge base (KB</a:t>
            </a:r>
            <a:r>
              <a:rPr lang="en-IN" dirty="0" smtClean="0"/>
              <a:t>)</a:t>
            </a:r>
          </a:p>
          <a:p>
            <a:pPr marL="285750" indent="-285750">
              <a:buFont typeface="Arial" panose="020B0604020202020204" pitchFamily="34" charset="0"/>
              <a:buChar char="•"/>
            </a:pPr>
            <a:r>
              <a:rPr lang="en-IN" dirty="0"/>
              <a:t>Ontology </a:t>
            </a:r>
            <a:r>
              <a:rPr lang="en-IN" dirty="0" smtClean="0"/>
              <a:t>Template</a:t>
            </a:r>
          </a:p>
          <a:p>
            <a:pPr marL="285750" indent="-285750">
              <a:buFont typeface="Arial" panose="020B0604020202020204" pitchFamily="34" charset="0"/>
              <a:buChar char="•"/>
            </a:pPr>
            <a:r>
              <a:rPr lang="en-IN" dirty="0"/>
              <a:t>Dialog Manager</a:t>
            </a:r>
            <a:endParaRPr lang="en-IN" dirty="0" smtClean="0"/>
          </a:p>
        </p:txBody>
      </p:sp>
    </p:spTree>
    <p:extLst>
      <p:ext uri="{BB962C8B-B14F-4D97-AF65-F5344CB8AC3E}">
        <p14:creationId xmlns:p14="http://schemas.microsoft.com/office/powerpoint/2010/main" val="199466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Definition: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a:latin typeface="+mj-lt"/>
              </a:rPr>
              <a:t>We have come up with a new innovative solution through which you can directly do your online shopping based on your choice without any search. It can be done by using the </a:t>
            </a:r>
            <a:r>
              <a:rPr lang="en-US" sz="2400" dirty="0" err="1">
                <a:latin typeface="+mj-lt"/>
              </a:rPr>
              <a:t>chatbot</a:t>
            </a:r>
            <a:r>
              <a:rPr lang="en-US" sz="2400" dirty="0" smtClean="0">
                <a:latin typeface="+mj-lt"/>
              </a:rPr>
              <a:t>.</a:t>
            </a:r>
            <a:r>
              <a:rPr lang="en-US" sz="2400" dirty="0">
                <a:latin typeface="+mj-lt"/>
              </a:rPr>
              <a:t/>
            </a:r>
            <a:br>
              <a:rPr lang="en-US" sz="2400" dirty="0">
                <a:latin typeface="+mj-lt"/>
              </a:rPr>
            </a:br>
            <a:endParaRPr lang="en-US" sz="2400" dirty="0">
              <a:latin typeface="+mj-lt"/>
            </a:endParaRPr>
          </a:p>
          <a:p>
            <a:r>
              <a:rPr lang="en-US" sz="2400" dirty="0">
                <a:latin typeface="+mj-lt"/>
              </a:rPr>
              <a:t>In this project you will be working on two modules :</a:t>
            </a:r>
          </a:p>
          <a:p>
            <a:r>
              <a:rPr lang="en-US" sz="2400" dirty="0">
                <a:latin typeface="+mj-lt"/>
              </a:rPr>
              <a:t>1. Admin </a:t>
            </a:r>
          </a:p>
          <a:p>
            <a:r>
              <a:rPr lang="en-US" sz="2400" dirty="0">
                <a:latin typeface="+mj-lt"/>
              </a:rPr>
              <a:t>2. User</a:t>
            </a:r>
          </a:p>
          <a:p>
            <a:endParaRPr lang="en-US" sz="2400" dirty="0"/>
          </a:p>
        </p:txBody>
      </p:sp>
    </p:spTree>
    <p:extLst>
      <p:ext uri="{BB962C8B-B14F-4D97-AF65-F5344CB8AC3E}">
        <p14:creationId xmlns:p14="http://schemas.microsoft.com/office/powerpoint/2010/main" val="524387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9" y="391886"/>
            <a:ext cx="10907485" cy="1015663"/>
          </a:xfrm>
          <a:prstGeom prst="rect">
            <a:avLst/>
          </a:prstGeom>
          <a:noFill/>
        </p:spPr>
        <p:txBody>
          <a:bodyPr wrap="square" rtlCol="0">
            <a:spAutoFit/>
          </a:bodyPr>
          <a:lstStyle/>
          <a:p>
            <a:r>
              <a:rPr lang="en-IN" sz="2400" b="1" dirty="0" smtClean="0"/>
              <a:t>Architecture Diagram:</a:t>
            </a:r>
          </a:p>
          <a:p>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754" y="1337970"/>
            <a:ext cx="6635932" cy="4182059"/>
          </a:xfrm>
          <a:prstGeom prst="rect">
            <a:avLst/>
          </a:prstGeom>
        </p:spPr>
      </p:pic>
    </p:spTree>
    <p:extLst>
      <p:ext uri="{BB962C8B-B14F-4D97-AF65-F5344CB8AC3E}">
        <p14:creationId xmlns:p14="http://schemas.microsoft.com/office/powerpoint/2010/main" val="1433082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97" y="548640"/>
            <a:ext cx="11064240" cy="4985980"/>
          </a:xfrm>
          <a:prstGeom prst="rect">
            <a:avLst/>
          </a:prstGeom>
          <a:noFill/>
        </p:spPr>
        <p:txBody>
          <a:bodyPr wrap="square" rtlCol="0">
            <a:spAutoFit/>
          </a:bodyPr>
          <a:lstStyle/>
          <a:p>
            <a:r>
              <a:rPr lang="en-IN" sz="2400" b="1" dirty="0" smtClean="0"/>
              <a:t>Critical Findings:</a:t>
            </a:r>
          </a:p>
          <a:p>
            <a:r>
              <a:rPr lang="en-IN" sz="2400" dirty="0"/>
              <a:t>Implementation Approaches to </a:t>
            </a:r>
            <a:r>
              <a:rPr lang="en-IN" sz="2400" dirty="0" err="1" smtClean="0"/>
              <a:t>Chatbots</a:t>
            </a:r>
            <a:r>
              <a:rPr lang="en-IN" sz="2400" dirty="0" smtClean="0"/>
              <a:t>:</a:t>
            </a:r>
          </a:p>
          <a:p>
            <a:endParaRPr lang="en-IN" b="1" dirty="0" smtClean="0"/>
          </a:p>
          <a:p>
            <a:r>
              <a:rPr lang="en-US" dirty="0"/>
              <a:t>It comprises of four parts first is front-end second is knowledge-base third is back-end and corpus which are training data. </a:t>
            </a:r>
            <a:endParaRPr lang="en-US" dirty="0" smtClean="0"/>
          </a:p>
          <a:p>
            <a:r>
              <a:rPr lang="en-US" dirty="0" smtClean="0"/>
              <a:t>The </a:t>
            </a:r>
            <a:r>
              <a:rPr lang="en-US" dirty="0"/>
              <a:t>communication with the user is done on front end part. NLU (natural language understanding) is used to understand the context and intent of the user input</a:t>
            </a:r>
            <a:r>
              <a:rPr lang="en-US" dirty="0" smtClean="0"/>
              <a:t>.</a:t>
            </a:r>
          </a:p>
          <a:p>
            <a:r>
              <a:rPr lang="en-US" dirty="0" smtClean="0"/>
              <a:t>The </a:t>
            </a:r>
            <a:r>
              <a:rPr lang="en-US" dirty="0"/>
              <a:t>back-end produces the knowledge base by making use of the domains corpus. Input is given to the </a:t>
            </a:r>
            <a:r>
              <a:rPr lang="en-US" dirty="0" err="1"/>
              <a:t>chatbot</a:t>
            </a:r>
            <a:r>
              <a:rPr lang="en-US" dirty="0"/>
              <a:t> in the form of speech or text</a:t>
            </a:r>
            <a:r>
              <a:rPr lang="en-US" dirty="0" smtClean="0"/>
              <a:t>.</a:t>
            </a:r>
          </a:p>
          <a:p>
            <a:endParaRPr lang="en-US" b="1" dirty="0"/>
          </a:p>
          <a:p>
            <a:endParaRPr lang="en-US" b="1" dirty="0" smtClean="0"/>
          </a:p>
          <a:p>
            <a:endParaRPr lang="en-US" b="1" dirty="0"/>
          </a:p>
          <a:p>
            <a:endParaRPr lang="en-IN" b="1" dirty="0"/>
          </a:p>
          <a:p>
            <a:endParaRPr lang="en-IN" sz="2400" b="1" dirty="0" smtClean="0"/>
          </a:p>
          <a:p>
            <a:endParaRPr lang="en-IN" sz="2400" b="1" dirty="0"/>
          </a:p>
          <a:p>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183" y="3304904"/>
            <a:ext cx="6662057" cy="2687714"/>
          </a:xfrm>
          <a:prstGeom prst="rect">
            <a:avLst/>
          </a:prstGeom>
        </p:spPr>
      </p:pic>
    </p:spTree>
    <p:extLst>
      <p:ext uri="{BB962C8B-B14F-4D97-AF65-F5344CB8AC3E}">
        <p14:creationId xmlns:p14="http://schemas.microsoft.com/office/powerpoint/2010/main" val="123229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378823"/>
            <a:ext cx="10776857" cy="3847207"/>
          </a:xfrm>
          <a:prstGeom prst="rect">
            <a:avLst/>
          </a:prstGeom>
          <a:noFill/>
        </p:spPr>
        <p:txBody>
          <a:bodyPr wrap="square" rtlCol="0">
            <a:spAutoFit/>
          </a:bodyPr>
          <a:lstStyle/>
          <a:p>
            <a:r>
              <a:rPr lang="en-US" sz="2000" b="1" dirty="0" smtClean="0"/>
              <a:t>Intelligent </a:t>
            </a:r>
            <a:r>
              <a:rPr lang="en-US" sz="2000" b="1" dirty="0" err="1"/>
              <a:t>Chatbot</a:t>
            </a:r>
            <a:r>
              <a:rPr lang="en-US" sz="2000" b="1" dirty="0"/>
              <a:t> for Easy Web-Analytics </a:t>
            </a:r>
            <a:r>
              <a:rPr lang="en-US" sz="2000" b="1" dirty="0" smtClean="0"/>
              <a:t>Insights:</a:t>
            </a:r>
          </a:p>
          <a:p>
            <a:endParaRPr lang="en-US" sz="2000" b="1" dirty="0"/>
          </a:p>
          <a:p>
            <a:r>
              <a:rPr lang="en-US" sz="2000" dirty="0"/>
              <a:t>The </a:t>
            </a:r>
            <a:r>
              <a:rPr lang="en-US" sz="2000" dirty="0" err="1"/>
              <a:t>chatbot</a:t>
            </a:r>
            <a:r>
              <a:rPr lang="en-US" sz="2000" dirty="0"/>
              <a:t> is built using </a:t>
            </a:r>
            <a:r>
              <a:rPr lang="en-US" sz="2000" b="1" dirty="0"/>
              <a:t>Artificial Intelligence Markup Language </a:t>
            </a:r>
            <a:r>
              <a:rPr lang="en-US" sz="2000" dirty="0"/>
              <a:t>contain analytics' raw data and the required data is fetched from the analytics tool’s raw data. </a:t>
            </a:r>
            <a:endParaRPr lang="en-US" sz="2000" dirty="0" smtClean="0"/>
          </a:p>
          <a:p>
            <a:r>
              <a:rPr lang="en-US" sz="2000" dirty="0" smtClean="0"/>
              <a:t>Every </a:t>
            </a:r>
            <a:r>
              <a:rPr lang="en-US" sz="2000" dirty="0"/>
              <a:t>website note all the details user made.  </a:t>
            </a:r>
            <a:r>
              <a:rPr lang="en-US" sz="2000" dirty="0" smtClean="0"/>
              <a:t>AIML </a:t>
            </a:r>
            <a:r>
              <a:rPr lang="en-US" sz="2000" dirty="0"/>
              <a:t>comprises of possible queries and their responses</a:t>
            </a:r>
            <a:endParaRPr lang="en-US" sz="2000" dirty="0" smtClean="0"/>
          </a:p>
          <a:p>
            <a:endParaRPr lang="en-US" dirty="0" smtClean="0"/>
          </a:p>
          <a:p>
            <a:r>
              <a:rPr lang="en-US" dirty="0"/>
              <a:t>There are 3 query scenarios that can be considered </a:t>
            </a:r>
          </a:p>
          <a:p>
            <a:r>
              <a:rPr lang="en-US" smtClean="0"/>
              <a:t>1</a:t>
            </a:r>
            <a:r>
              <a:rPr lang="en-US" dirty="0"/>
              <a:t>: Domain Related Query Scenario </a:t>
            </a:r>
            <a:endParaRPr lang="en-US" dirty="0" smtClean="0"/>
          </a:p>
          <a:p>
            <a:r>
              <a:rPr lang="en-US" dirty="0" smtClean="0"/>
              <a:t>2</a:t>
            </a:r>
            <a:r>
              <a:rPr lang="en-US" dirty="0"/>
              <a:t>: General Queries Scenario </a:t>
            </a:r>
            <a:endParaRPr lang="en-US" dirty="0" smtClean="0"/>
          </a:p>
          <a:p>
            <a:r>
              <a:rPr lang="en-US" dirty="0" smtClean="0"/>
              <a:t>3</a:t>
            </a:r>
            <a:r>
              <a:rPr lang="en-US" dirty="0"/>
              <a:t>: None of the above</a:t>
            </a:r>
          </a:p>
          <a:p>
            <a:endParaRPr lang="en-US" dirty="0" smtClean="0"/>
          </a:p>
          <a:p>
            <a:endParaRPr lang="en-US" dirty="0"/>
          </a:p>
          <a:p>
            <a:endParaRPr lang="en-IN" dirty="0"/>
          </a:p>
        </p:txBody>
      </p:sp>
    </p:spTree>
    <p:extLst>
      <p:ext uri="{BB962C8B-B14F-4D97-AF65-F5344CB8AC3E}">
        <p14:creationId xmlns:p14="http://schemas.microsoft.com/office/powerpoint/2010/main" val="412304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7094" y="1544127"/>
            <a:ext cx="9187132" cy="4955203"/>
          </a:xfrm>
          <a:prstGeom prst="rect">
            <a:avLst/>
          </a:prstGeom>
          <a:noFill/>
        </p:spPr>
        <p:txBody>
          <a:bodyPr wrap="square" rtlCol="0">
            <a:spAutoFit/>
          </a:bodyPr>
          <a:lstStyle/>
          <a:p>
            <a:r>
              <a:rPr lang="en-US" sz="2800" dirty="0" smtClean="0">
                <a:latin typeface="Arial" pitchFamily="34" charset="0"/>
                <a:cs typeface="Arial" pitchFamily="34" charset="0"/>
              </a:rPr>
              <a:t>De-Merits:</a:t>
            </a:r>
          </a:p>
          <a:p>
            <a:pPr>
              <a:buFont typeface="Arial" pitchFamily="34" charset="0"/>
              <a:buChar char="•"/>
            </a:pPr>
            <a:r>
              <a:rPr lang="en-US" sz="2800" dirty="0" smtClean="0">
                <a:latin typeface="Arial" pitchFamily="34" charset="0"/>
                <a:cs typeface="Arial" pitchFamily="34" charset="0"/>
              </a:rPr>
              <a:t> </a:t>
            </a:r>
            <a:r>
              <a:rPr lang="en-US" sz="2000" dirty="0" smtClean="0"/>
              <a:t>Certain </a:t>
            </a:r>
            <a:r>
              <a:rPr lang="en-US" sz="2000" dirty="0" err="1" smtClean="0"/>
              <a:t>chatbots</a:t>
            </a:r>
            <a:r>
              <a:rPr lang="en-US" sz="2000" dirty="0" smtClean="0"/>
              <a:t> have limited availability of data and require some time for their         self update. This process leads to slower response times and expensive solutions.</a:t>
            </a:r>
          </a:p>
          <a:p>
            <a:pPr>
              <a:buFont typeface="Arial" pitchFamily="34" charset="0"/>
              <a:buChar char="•"/>
            </a:pPr>
            <a:endParaRPr lang="en-US" dirty="0" smtClean="0">
              <a:latin typeface="Arial" pitchFamily="34" charset="0"/>
              <a:cs typeface="Arial" pitchFamily="34" charset="0"/>
            </a:endParaRPr>
          </a:p>
          <a:p>
            <a:pPr>
              <a:buFont typeface="Arial" pitchFamily="34" charset="0"/>
              <a:buChar char="•"/>
            </a:pPr>
            <a:r>
              <a:rPr lang="en-US" sz="2000" dirty="0" smtClean="0"/>
              <a:t>  </a:t>
            </a:r>
            <a:r>
              <a:rPr lang="en-US" sz="2000" dirty="0" err="1" smtClean="0"/>
              <a:t>Chatbots</a:t>
            </a:r>
            <a:r>
              <a:rPr lang="en-US" sz="2000" dirty="0" smtClean="0"/>
              <a:t> are poor in making decisions unlike human beings.</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t>  </a:t>
            </a:r>
            <a:r>
              <a:rPr lang="en-US" sz="2000" dirty="0" err="1" smtClean="0"/>
              <a:t>Chatbots</a:t>
            </a:r>
            <a:r>
              <a:rPr lang="en-US" sz="2000" dirty="0" smtClean="0"/>
              <a:t> have limited responses, so they're not often able to answer multi-part questions or questions that require decisions. This often means your customers are left without a solution, and have to go through more steps to contact your support team.</a:t>
            </a:r>
            <a:endParaRPr lang="en-US" sz="20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55940"/>
            <a:ext cx="9256143" cy="3385542"/>
          </a:xfrm>
          <a:prstGeom prst="rect">
            <a:avLst/>
          </a:prstGeom>
          <a:noFill/>
        </p:spPr>
        <p:txBody>
          <a:bodyPr wrap="square" rtlCol="0">
            <a:spAutoFit/>
          </a:bodyPr>
          <a:lstStyle/>
          <a:p>
            <a:r>
              <a:rPr lang="en-US" sz="2800" dirty="0" smtClean="0">
                <a:latin typeface="Arial" pitchFamily="34" charset="0"/>
                <a:cs typeface="Arial" pitchFamily="34" charset="0"/>
              </a:rPr>
              <a:t>Software and Hardware Requirements:</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Software Required:</a:t>
            </a:r>
          </a:p>
          <a:p>
            <a:r>
              <a:rPr lang="en-US" sz="2000" dirty="0" smtClean="0"/>
              <a:t>                    </a:t>
            </a:r>
            <a:r>
              <a:rPr lang="en-US" sz="2000" dirty="0" smtClean="0">
                <a:latin typeface="Arial" pitchFamily="34" charset="0"/>
                <a:cs typeface="Arial" pitchFamily="34" charset="0"/>
              </a:rPr>
              <a:t>Python, Flask , </a:t>
            </a:r>
            <a:r>
              <a:rPr lang="en-US" sz="2000" dirty="0" err="1" smtClean="0">
                <a:latin typeface="Arial" pitchFamily="34" charset="0"/>
                <a:cs typeface="Arial" pitchFamily="34" charset="0"/>
              </a:rPr>
              <a:t>Docker</a:t>
            </a: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System Required:</a:t>
            </a:r>
          </a:p>
          <a:p>
            <a:r>
              <a:rPr lang="en-US" sz="2000" dirty="0" smtClean="0">
                <a:latin typeface="Arial" pitchFamily="34" charset="0"/>
                <a:cs typeface="Arial" pitchFamily="34" charset="0"/>
              </a:rPr>
              <a:t>             8GB </a:t>
            </a:r>
            <a:r>
              <a:rPr lang="en-US" sz="2000" dirty="0" err="1" smtClean="0">
                <a:latin typeface="Arial" pitchFamily="34" charset="0"/>
                <a:cs typeface="Arial" pitchFamily="34" charset="0"/>
              </a:rPr>
              <a:t>RAM,Intel</a:t>
            </a:r>
            <a:r>
              <a:rPr lang="en-US" sz="2000" dirty="0" smtClean="0">
                <a:latin typeface="Arial" pitchFamily="34" charset="0"/>
                <a:cs typeface="Arial" pitchFamily="34" charset="0"/>
              </a:rPr>
              <a:t> Core i3,OS-Windows/Linux/MAC ,Laptop or Desktop</a:t>
            </a:r>
          </a:p>
          <a:p>
            <a:r>
              <a:rPr lang="en-US" sz="2000" dirty="0" smtClean="0">
                <a:latin typeface="Arial" pitchFamily="34" charset="0"/>
                <a:cs typeface="Arial" pitchFamily="34" charset="0"/>
              </a:rPr>
              <a:t> </a:t>
            </a:r>
          </a:p>
          <a:p>
            <a:endParaRPr lang="en-US" sz="28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9305" y="3036498"/>
            <a:ext cx="3510951" cy="707886"/>
          </a:xfrm>
          <a:prstGeom prst="rect">
            <a:avLst/>
          </a:prstGeom>
          <a:noFill/>
        </p:spPr>
        <p:txBody>
          <a:bodyPr wrap="square" rtlCol="0">
            <a:spAutoFit/>
          </a:bodyPr>
          <a:lstStyle/>
          <a:p>
            <a:r>
              <a:rPr lang="en-US" sz="4000" dirty="0" smtClean="0">
                <a:latin typeface="Arial" pitchFamily="34" charset="0"/>
                <a:cs typeface="Arial" pitchFamily="34" charset="0"/>
              </a:rPr>
              <a:t>THANK YOU</a:t>
            </a:r>
            <a:endParaRPr lang="en-US"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2" y="914400"/>
            <a:ext cx="10573555" cy="7355860"/>
          </a:xfrm>
          <a:prstGeom prst="rect">
            <a:avLst/>
          </a:prstGeom>
          <a:noFill/>
        </p:spPr>
        <p:txBody>
          <a:bodyPr wrap="square" rtlCol="0">
            <a:spAutoFit/>
          </a:bodyPr>
          <a:lstStyle/>
          <a:p>
            <a:r>
              <a:rPr lang="en-US" sz="2800" b="1" dirty="0" smtClean="0">
                <a:solidFill>
                  <a:srgbClr val="000000"/>
                </a:solidFill>
                <a:latin typeface="Arial" panose="020B0604020202020204" pitchFamily="34" charset="0"/>
              </a:rPr>
              <a:t>MODULES USED:</a:t>
            </a:r>
          </a:p>
          <a:p>
            <a:endParaRPr lang="en-US" sz="2800" b="1" dirty="0" smtClean="0">
              <a:solidFill>
                <a:srgbClr val="000000"/>
              </a:solidFill>
              <a:latin typeface="Arial" panose="020B0604020202020204" pitchFamily="34" charset="0"/>
            </a:endParaRPr>
          </a:p>
          <a:p>
            <a:r>
              <a:rPr lang="en-US" sz="2400" b="1" dirty="0" smtClean="0">
                <a:solidFill>
                  <a:srgbClr val="000000"/>
                </a:solidFill>
                <a:latin typeface="Arial" panose="020B0604020202020204" pitchFamily="34" charset="0"/>
              </a:rPr>
              <a:t>Admin:</a:t>
            </a:r>
            <a:endParaRPr lang="en-US" sz="2400" dirty="0" smtClean="0">
              <a:latin typeface="Montserrat"/>
            </a:endParaRPr>
          </a:p>
          <a:p>
            <a:endParaRPr lang="en-US" sz="2400" dirty="0">
              <a:latin typeface="Montserrat"/>
            </a:endParaRPr>
          </a:p>
          <a:p>
            <a:r>
              <a:rPr lang="en-US" sz="2400" dirty="0">
                <a:solidFill>
                  <a:srgbClr val="000000"/>
                </a:solidFill>
                <a:latin typeface="Arial" panose="020B0604020202020204" pitchFamily="34" charset="0"/>
              </a:rPr>
              <a:t>The role of the admin is to check out the database about the stock and have a track of all the things that the users are purchasing</a:t>
            </a:r>
            <a:r>
              <a:rPr lang="en-US" sz="2400" dirty="0" smtClean="0">
                <a:solidFill>
                  <a:srgbClr val="000000"/>
                </a:solidFill>
                <a:latin typeface="Arial" panose="020B0604020202020204" pitchFamily="34" charset="0"/>
              </a:rPr>
              <a:t>.</a:t>
            </a:r>
          </a:p>
          <a:p>
            <a:endParaRPr lang="en-US" sz="2400" dirty="0">
              <a:solidFill>
                <a:srgbClr val="000000"/>
              </a:solidFill>
              <a:latin typeface="Arial" panose="020B0604020202020204" pitchFamily="34" charset="0"/>
            </a:endParaRPr>
          </a:p>
          <a:p>
            <a:r>
              <a:rPr lang="en-US" sz="2400" b="1" dirty="0" smtClean="0">
                <a:solidFill>
                  <a:srgbClr val="000000"/>
                </a:solidFill>
                <a:latin typeface="Arial" panose="020B0604020202020204" pitchFamily="34" charset="0"/>
              </a:rPr>
              <a:t>User :</a:t>
            </a:r>
            <a:r>
              <a:rPr lang="en-US" sz="2400" dirty="0">
                <a:solidFill>
                  <a:srgbClr val="35475C"/>
                </a:solidFill>
                <a:latin typeface="Open Sans"/>
              </a:rPr>
              <a:t/>
            </a:r>
            <a:br>
              <a:rPr lang="en-US" sz="2400" dirty="0">
                <a:solidFill>
                  <a:srgbClr val="35475C"/>
                </a:solidFill>
                <a:latin typeface="Open Sans"/>
              </a:rPr>
            </a:br>
            <a:endParaRPr lang="en-US" sz="2400" dirty="0">
              <a:latin typeface="Montserrat"/>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rPr>
              <a:t>The user </a:t>
            </a:r>
            <a:r>
              <a:rPr lang="en-US" sz="2400" dirty="0">
                <a:solidFill>
                  <a:srgbClr val="000000"/>
                </a:solidFill>
                <a:latin typeface="Constantia" panose="02030602050306030303" pitchFamily="18" charset="0"/>
              </a:rPr>
              <a:t>will</a:t>
            </a:r>
            <a:r>
              <a:rPr lang="en-US" sz="2400" dirty="0">
                <a:solidFill>
                  <a:srgbClr val="000000"/>
                </a:solidFill>
                <a:latin typeface="Arial" panose="020B0604020202020204" pitchFamily="34" charset="0"/>
              </a:rPr>
              <a:t> login into the website and go through the products available on the website.  </a:t>
            </a:r>
            <a:endParaRPr lang="en-US" sz="2400" dirty="0" smtClean="0">
              <a:solidFill>
                <a:srgbClr val="000000"/>
              </a:solidFill>
              <a:latin typeface="Arial" panose="020B0604020202020204" pitchFamily="34" charset="0"/>
            </a:endParaRPr>
          </a:p>
          <a:p>
            <a:pPr marL="342900" indent="-342900">
              <a:buFont typeface="Arial" panose="020B0604020202020204" pitchFamily="34" charset="0"/>
              <a:buChar char="•"/>
            </a:pPr>
            <a:r>
              <a:rPr lang="en-US" sz="2400" dirty="0" smtClean="0">
                <a:solidFill>
                  <a:srgbClr val="000000"/>
                </a:solidFill>
                <a:latin typeface="Arial" panose="020B0604020202020204" pitchFamily="34" charset="0"/>
              </a:rPr>
              <a:t>Instead </a:t>
            </a:r>
            <a:r>
              <a:rPr lang="en-US" sz="2400" dirty="0">
                <a:solidFill>
                  <a:srgbClr val="000000"/>
                </a:solidFill>
                <a:latin typeface="Arial" panose="020B0604020202020204" pitchFamily="34" charset="0"/>
              </a:rPr>
              <a:t>of navigating to several screens for booking products online, the user can directly talk to </a:t>
            </a:r>
            <a:r>
              <a:rPr lang="en-US" sz="2400" dirty="0" err="1">
                <a:solidFill>
                  <a:srgbClr val="000000"/>
                </a:solidFill>
                <a:latin typeface="Arial" panose="020B0604020202020204" pitchFamily="34" charset="0"/>
              </a:rPr>
              <a:t>Chatbot</a:t>
            </a:r>
            <a:r>
              <a:rPr lang="en-US" sz="2400" dirty="0">
                <a:solidFill>
                  <a:srgbClr val="000000"/>
                </a:solidFill>
                <a:latin typeface="Arial" panose="020B0604020202020204" pitchFamily="34" charset="0"/>
              </a:rPr>
              <a:t> regarding the products. </a:t>
            </a:r>
            <a:endParaRPr lang="en-US" sz="2400" dirty="0" smtClean="0">
              <a:solidFill>
                <a:srgbClr val="000000"/>
              </a:solidFill>
              <a:latin typeface="Arial" panose="020B0604020202020204" pitchFamily="34" charset="0"/>
            </a:endParaRPr>
          </a:p>
          <a:p>
            <a:pPr marL="342900" indent="-342900">
              <a:buFont typeface="Arial" panose="020B0604020202020204" pitchFamily="34" charset="0"/>
              <a:buChar char="•"/>
            </a:pPr>
            <a:r>
              <a:rPr lang="en-US" sz="2400" dirty="0" smtClean="0">
                <a:solidFill>
                  <a:srgbClr val="000000"/>
                </a:solidFill>
                <a:latin typeface="Arial" panose="020B0604020202020204" pitchFamily="34" charset="0"/>
              </a:rPr>
              <a:t> </a:t>
            </a:r>
            <a:r>
              <a:rPr lang="en-US" sz="2400" dirty="0">
                <a:solidFill>
                  <a:srgbClr val="000000"/>
                </a:solidFill>
                <a:latin typeface="Arial" panose="020B0604020202020204" pitchFamily="34" charset="0"/>
              </a:rPr>
              <a:t>Get the recommendations based on information provided by the user.</a:t>
            </a:r>
            <a:endParaRPr lang="en-US" sz="2400" dirty="0">
              <a:latin typeface="Montserrat"/>
            </a:endParaRPr>
          </a:p>
          <a:p>
            <a:endParaRPr lang="en-US" sz="2400" dirty="0" smtClean="0">
              <a:latin typeface="Montserrat"/>
            </a:endParaRPr>
          </a:p>
          <a:p>
            <a:endParaRPr lang="en-US" sz="2400" dirty="0" smtClean="0">
              <a:solidFill>
                <a:schemeClr val="accent2">
                  <a:lumMod val="50000"/>
                </a:schemeClr>
              </a:solidFill>
            </a:endParaRPr>
          </a:p>
          <a:p>
            <a:endParaRPr lang="en-US" sz="2400" dirty="0">
              <a:solidFill>
                <a:schemeClr val="accent2">
                  <a:lumMod val="50000"/>
                </a:schemeClr>
              </a:solidFill>
            </a:endParaRPr>
          </a:p>
          <a:p>
            <a:endParaRPr lang="en-US" sz="2400" dirty="0" smtClean="0">
              <a:solidFill>
                <a:schemeClr val="accent2">
                  <a:lumMod val="50000"/>
                </a:schemeClr>
              </a:solidFill>
            </a:endParaRPr>
          </a:p>
          <a:p>
            <a:endParaRPr lang="en-US" sz="2400" dirty="0">
              <a:solidFill>
                <a:schemeClr val="accent2">
                  <a:lumMod val="50000"/>
                </a:schemeClr>
              </a:solidFill>
            </a:endParaRPr>
          </a:p>
        </p:txBody>
      </p:sp>
    </p:spTree>
    <p:extLst>
      <p:ext uri="{BB962C8B-B14F-4D97-AF65-F5344CB8AC3E}">
        <p14:creationId xmlns:p14="http://schemas.microsoft.com/office/powerpoint/2010/main" val="20585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023" y="404949"/>
            <a:ext cx="11025051" cy="3970318"/>
          </a:xfrm>
          <a:prstGeom prst="rect">
            <a:avLst/>
          </a:prstGeom>
          <a:noFill/>
        </p:spPr>
        <p:txBody>
          <a:bodyPr wrap="square" rtlCol="0">
            <a:spAutoFit/>
          </a:bodyPr>
          <a:lstStyle/>
          <a:p>
            <a:r>
              <a:rPr lang="en-IN" dirty="0" smtClean="0"/>
              <a:t>Technology Used:</a:t>
            </a:r>
          </a:p>
          <a:p>
            <a:endParaRPr lang="en-IN" dirty="0"/>
          </a:p>
          <a:p>
            <a:r>
              <a:rPr lang="en-US" b="1" dirty="0"/>
              <a:t>Kubernetes Components</a:t>
            </a:r>
          </a:p>
          <a:p>
            <a:r>
              <a:rPr lang="en-US" dirty="0"/>
              <a:t>When you deploy Kubernetes, you get a cluster.</a:t>
            </a:r>
          </a:p>
          <a:p>
            <a:r>
              <a:rPr lang="en-US" dirty="0"/>
              <a:t>A Kubernetes cluster consists of a set of worker machines, called </a:t>
            </a:r>
            <a:r>
              <a:rPr lang="en-US" dirty="0">
                <a:hlinkClick r:id="rId2"/>
              </a:rPr>
              <a:t>nodes</a:t>
            </a:r>
            <a:r>
              <a:rPr lang="en-US" dirty="0"/>
              <a:t>, that run containerized applications. Every cluster has at least one worker node.</a:t>
            </a:r>
          </a:p>
          <a:p>
            <a:r>
              <a:rPr lang="en-US" dirty="0"/>
              <a:t>The worker node(s) host the </a:t>
            </a:r>
            <a:r>
              <a:rPr lang="en-US" dirty="0">
                <a:hlinkClick r:id="rId3"/>
              </a:rPr>
              <a:t>Pods</a:t>
            </a:r>
            <a:r>
              <a:rPr lang="en-US" dirty="0"/>
              <a:t> that are the components of the application workload. The </a:t>
            </a:r>
            <a:r>
              <a:rPr lang="en-US" dirty="0">
                <a:hlinkClick r:id="rId4"/>
              </a:rPr>
              <a:t>control plane</a:t>
            </a:r>
            <a:r>
              <a:rPr lang="en-US" dirty="0"/>
              <a:t> manages the worker nodes and the Pods in the cluster. In production environments, the control plane usually runs across multiple computers and a cluster usually runs multiple nodes, providing fault-tolerance and high availability.</a:t>
            </a:r>
          </a:p>
          <a:p>
            <a:r>
              <a:rPr lang="en-US" dirty="0"/>
              <a:t>This document outlines the various components you need to have for a complete and working Kubernetes cluster</a:t>
            </a:r>
            <a:r>
              <a:rPr lang="en-US" dirty="0" smtClean="0"/>
              <a:t>.</a:t>
            </a:r>
          </a:p>
          <a:p>
            <a:endParaRPr lang="en-US" dirty="0"/>
          </a:p>
          <a:p>
            <a:endParaRPr lang="en-US" dirty="0" smtClean="0"/>
          </a:p>
          <a:p>
            <a:endParaRPr lang="en-US" dirty="0"/>
          </a:p>
          <a:p>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23" y="3274953"/>
            <a:ext cx="9248503" cy="4096322"/>
          </a:xfrm>
          <a:prstGeom prst="rect">
            <a:avLst/>
          </a:prstGeom>
        </p:spPr>
      </p:pic>
    </p:spTree>
    <p:extLst>
      <p:ext uri="{BB962C8B-B14F-4D97-AF65-F5344CB8AC3E}">
        <p14:creationId xmlns:p14="http://schemas.microsoft.com/office/powerpoint/2010/main" val="1438457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3143" y="418011"/>
            <a:ext cx="10750731" cy="4524315"/>
          </a:xfrm>
          <a:prstGeom prst="rect">
            <a:avLst/>
          </a:prstGeom>
          <a:noFill/>
        </p:spPr>
        <p:txBody>
          <a:bodyPr wrap="square" rtlCol="0">
            <a:spAutoFit/>
          </a:bodyPr>
          <a:lstStyle/>
          <a:p>
            <a:r>
              <a:rPr lang="en-IN" b="1" dirty="0"/>
              <a:t>Kubernetes Control Plane</a:t>
            </a:r>
          </a:p>
          <a:p>
            <a:endParaRPr lang="en-US" dirty="0"/>
          </a:p>
          <a:p>
            <a:r>
              <a:rPr lang="en-US" dirty="0" smtClean="0"/>
              <a:t>The </a:t>
            </a:r>
            <a:r>
              <a:rPr lang="en-US" dirty="0"/>
              <a:t>control plane is the nerve center that houses Kubernetes cluster architecture components that control the cluster. It also maintains a data record of the configuration and state of all of the cluster’s Kubernetes objects</a:t>
            </a:r>
            <a:r>
              <a:rPr lang="en-US" dirty="0" smtClean="0"/>
              <a:t>.</a:t>
            </a:r>
          </a:p>
          <a:p>
            <a:endParaRPr lang="en-US" dirty="0"/>
          </a:p>
          <a:p>
            <a:r>
              <a:rPr lang="en-IN" b="1" dirty="0"/>
              <a:t>Kubernetes Cluster Architecture</a:t>
            </a:r>
          </a:p>
          <a:p>
            <a:r>
              <a:rPr lang="en-US" dirty="0"/>
              <a:t>Managed by the control plane, cluster nodes are machines that run containers. Each node runs an agent for communicating with the control plane, the </a:t>
            </a:r>
            <a:r>
              <a:rPr lang="en-US" dirty="0" err="1"/>
              <a:t>kubelet</a:t>
            </a:r>
            <a:r>
              <a:rPr lang="en-US" dirty="0"/>
              <a:t>—the primary Kubernetes controller. Each node also runs a container runtime engine, such as Docker or </a:t>
            </a:r>
            <a:r>
              <a:rPr lang="en-US" dirty="0" err="1"/>
              <a:t>rkt</a:t>
            </a:r>
            <a:r>
              <a:rPr lang="en-US" dirty="0"/>
              <a:t>. </a:t>
            </a:r>
            <a:endParaRPr lang="en-US" dirty="0" smtClean="0"/>
          </a:p>
          <a:p>
            <a:endParaRPr lang="en-US" dirty="0"/>
          </a:p>
          <a:p>
            <a:r>
              <a:rPr lang="en-US" dirty="0"/>
              <a:t>A pod represents a single instance of an application, and the simplest unit within the Kubernetes object model. However, pods are central and crucial to Kubernetes. Each pod is composed of a container or tightly coupled containers in a series that logically go together, along with rules that control how the containers run.</a:t>
            </a:r>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359178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7097" y="770709"/>
            <a:ext cx="8974183" cy="5724644"/>
          </a:xfrm>
          <a:prstGeom prst="rect">
            <a:avLst/>
          </a:prstGeom>
          <a:noFill/>
        </p:spPr>
        <p:txBody>
          <a:bodyPr wrap="square" rtlCol="0">
            <a:spAutoFit/>
          </a:bodyPr>
          <a:lstStyle/>
          <a:p>
            <a:r>
              <a:rPr lang="en-IN" sz="2400" dirty="0" smtClean="0">
                <a:latin typeface="+mj-lt"/>
                <a:cs typeface="Arial" panose="020B0604020202020204" pitchFamily="34" charset="0"/>
              </a:rPr>
              <a:t>SURVEY PAPERS:</a:t>
            </a:r>
          </a:p>
          <a:p>
            <a:endParaRPr lang="en-IN" dirty="0" smtClean="0">
              <a:latin typeface="+mj-lt"/>
              <a:cs typeface="Arial" panose="020B0604020202020204" pitchFamily="34" charset="0"/>
            </a:endParaRPr>
          </a:p>
          <a:p>
            <a:r>
              <a:rPr lang="en-IN" dirty="0" smtClean="0">
                <a:latin typeface="+mj-lt"/>
                <a:cs typeface="Arial" panose="020B0604020202020204" pitchFamily="34" charset="0"/>
              </a:rPr>
              <a:t>1)</a:t>
            </a:r>
            <a:endParaRPr lang="en-IN" dirty="0">
              <a:latin typeface="+mj-lt"/>
              <a:cs typeface="Arial" panose="020B0604020202020204" pitchFamily="34" charset="0"/>
            </a:endParaRPr>
          </a:p>
          <a:p>
            <a:pPr marL="285750" indent="-285750">
              <a:buFont typeface="Arial" panose="020B0604020202020204" pitchFamily="34" charset="0"/>
              <a:buChar char="•"/>
            </a:pPr>
            <a:r>
              <a:rPr lang="en-IN" b="1" dirty="0" smtClean="0">
                <a:latin typeface="+mj-lt"/>
                <a:cs typeface="Arial" panose="020B0604020202020204" pitchFamily="34" charset="0"/>
              </a:rPr>
              <a:t>Author </a:t>
            </a:r>
            <a:r>
              <a:rPr lang="en-IN" b="1" dirty="0" err="1" smtClean="0">
                <a:latin typeface="+mj-lt"/>
                <a:cs typeface="Arial" panose="020B0604020202020204" pitchFamily="34" charset="0"/>
              </a:rPr>
              <a:t>Name</a:t>
            </a:r>
            <a:r>
              <a:rPr lang="en-IN" dirty="0" err="1" smtClean="0">
                <a:latin typeface="+mj-lt"/>
                <a:cs typeface="Arial" panose="020B0604020202020204" pitchFamily="34" charset="0"/>
              </a:rPr>
              <a:t>:B</a:t>
            </a:r>
            <a:r>
              <a:rPr lang="en-IN" dirty="0">
                <a:latin typeface="+mj-lt"/>
                <a:cs typeface="Arial" panose="020B0604020202020204" pitchFamily="34" charset="0"/>
              </a:rPr>
              <a:t>. </a:t>
            </a:r>
            <a:r>
              <a:rPr lang="en-IN" dirty="0" err="1" smtClean="0">
                <a:latin typeface="+mj-lt"/>
                <a:cs typeface="Arial" panose="020B0604020202020204" pitchFamily="34" charset="0"/>
              </a:rPr>
              <a:t>Erdebilli</a:t>
            </a:r>
            <a:endParaRPr lang="en-IN" dirty="0" smtClean="0">
              <a:latin typeface="+mj-lt"/>
              <a:cs typeface="Arial" panose="020B0604020202020204" pitchFamily="34" charset="0"/>
            </a:endParaRPr>
          </a:p>
          <a:p>
            <a:pPr marL="285750" indent="-285750">
              <a:buFont typeface="Arial" panose="020B0604020202020204" pitchFamily="34" charset="0"/>
              <a:buChar char="•"/>
            </a:pPr>
            <a:r>
              <a:rPr lang="en-IN" b="1" dirty="0" smtClean="0">
                <a:latin typeface="+mj-lt"/>
                <a:cs typeface="Arial" panose="020B0604020202020204" pitchFamily="34" charset="0"/>
              </a:rPr>
              <a:t>Title</a:t>
            </a:r>
            <a:r>
              <a:rPr lang="en-IN" dirty="0" smtClean="0">
                <a:latin typeface="+mj-lt"/>
                <a:cs typeface="Arial" panose="020B0604020202020204" pitchFamily="34" charset="0"/>
              </a:rPr>
              <a:t>:</a:t>
            </a:r>
            <a:r>
              <a:rPr lang="en-US" dirty="0">
                <a:latin typeface="+mj-lt"/>
                <a:cs typeface="Arial" panose="020B0604020202020204" pitchFamily="34" charset="0"/>
              </a:rPr>
              <a:t>Development of an E-Commerce </a:t>
            </a:r>
            <a:r>
              <a:rPr lang="en-US" dirty="0" err="1">
                <a:latin typeface="+mj-lt"/>
                <a:cs typeface="Arial" panose="020B0604020202020204" pitchFamily="34" charset="0"/>
              </a:rPr>
              <a:t>Chatbot</a:t>
            </a:r>
            <a:r>
              <a:rPr lang="en-US" dirty="0">
                <a:latin typeface="+mj-lt"/>
                <a:cs typeface="Arial" panose="020B0604020202020204" pitchFamily="34" charset="0"/>
              </a:rPr>
              <a:t> for a </a:t>
            </a:r>
            <a:r>
              <a:rPr lang="en-US" dirty="0" smtClean="0">
                <a:latin typeface="+mj-lt"/>
                <a:cs typeface="Arial" panose="020B0604020202020204" pitchFamily="34" charset="0"/>
              </a:rPr>
              <a:t>University Shopping Mall</a:t>
            </a:r>
          </a:p>
          <a:p>
            <a:pPr marL="285750" indent="-285750">
              <a:buFont typeface="Arial" panose="020B0604020202020204" pitchFamily="34" charset="0"/>
              <a:buChar char="•"/>
            </a:pPr>
            <a:r>
              <a:rPr lang="en-US" b="1" dirty="0" smtClean="0">
                <a:latin typeface="+mj-lt"/>
                <a:cs typeface="Arial" panose="020B0604020202020204" pitchFamily="34" charset="0"/>
              </a:rPr>
              <a:t>Publication website</a:t>
            </a:r>
            <a:r>
              <a:rPr lang="en-US" dirty="0" smtClean="0">
                <a:latin typeface="+mj-lt"/>
                <a:cs typeface="Arial" panose="020B0604020202020204" pitchFamily="34" charset="0"/>
              </a:rPr>
              <a:t>:</a:t>
            </a:r>
            <a:endParaRPr lang="en-US" dirty="0" smtClean="0">
              <a:solidFill>
                <a:schemeClr val="accent2">
                  <a:lumMod val="75000"/>
                </a:schemeClr>
              </a:solidFill>
              <a:latin typeface="+mj-lt"/>
              <a:cs typeface="Arial" panose="020B0604020202020204" pitchFamily="34" charset="0"/>
            </a:endParaRPr>
          </a:p>
          <a:p>
            <a:pPr marL="285750" indent="-285750">
              <a:buFont typeface="Arial" panose="020B0604020202020204" pitchFamily="34" charset="0"/>
              <a:buChar char="•"/>
            </a:pPr>
            <a:r>
              <a:rPr lang="en-US" b="1" dirty="0" smtClean="0">
                <a:solidFill>
                  <a:schemeClr val="tx1">
                    <a:lumMod val="95000"/>
                    <a:lumOff val="5000"/>
                  </a:schemeClr>
                </a:solidFill>
                <a:latin typeface="+mj-lt"/>
                <a:cs typeface="Arial" panose="020B0604020202020204" pitchFamily="34" charset="0"/>
              </a:rPr>
              <a:t>Published </a:t>
            </a:r>
            <a:r>
              <a:rPr lang="en-US" b="1" dirty="0">
                <a:solidFill>
                  <a:schemeClr val="tx1">
                    <a:lumMod val="95000"/>
                    <a:lumOff val="5000"/>
                  </a:schemeClr>
                </a:solidFill>
                <a:latin typeface="+mj-lt"/>
                <a:cs typeface="Arial" panose="020B0604020202020204" pitchFamily="34" charset="0"/>
              </a:rPr>
              <a:t>Date</a:t>
            </a:r>
            <a:r>
              <a:rPr lang="en-US" dirty="0">
                <a:solidFill>
                  <a:schemeClr val="tx1">
                    <a:lumMod val="95000"/>
                    <a:lumOff val="5000"/>
                  </a:schemeClr>
                </a:solidFill>
                <a:latin typeface="+mj-lt"/>
                <a:cs typeface="Arial" panose="020B0604020202020204" pitchFamily="34" charset="0"/>
              </a:rPr>
              <a:t>:20 March </a:t>
            </a:r>
            <a:r>
              <a:rPr lang="en-US" dirty="0" smtClean="0">
                <a:solidFill>
                  <a:schemeClr val="tx1">
                    <a:lumMod val="95000"/>
                    <a:lumOff val="5000"/>
                  </a:schemeClr>
                </a:solidFill>
                <a:latin typeface="+mj-lt"/>
                <a:cs typeface="Arial" panose="020B0604020202020204" pitchFamily="34" charset="0"/>
              </a:rPr>
              <a:t>2021</a:t>
            </a:r>
          </a:p>
          <a:p>
            <a:endParaRPr lang="en-US" dirty="0" smtClean="0">
              <a:solidFill>
                <a:schemeClr val="tx1">
                  <a:lumMod val="95000"/>
                  <a:lumOff val="5000"/>
                </a:schemeClr>
              </a:solidFill>
              <a:latin typeface="+mj-lt"/>
              <a:cs typeface="Arial" panose="020B0604020202020204" pitchFamily="34" charset="0"/>
            </a:endParaRPr>
          </a:p>
          <a:p>
            <a:r>
              <a:rPr lang="en-US" sz="2000" b="1" dirty="0" smtClean="0">
                <a:solidFill>
                  <a:schemeClr val="tx1">
                    <a:lumMod val="95000"/>
                    <a:lumOff val="5000"/>
                  </a:schemeClr>
                </a:solidFill>
                <a:latin typeface="+mj-lt"/>
                <a:cs typeface="Arial" panose="020B0604020202020204" pitchFamily="34" charset="0"/>
              </a:rPr>
              <a:t>Objective:</a:t>
            </a:r>
          </a:p>
          <a:p>
            <a:endParaRPr lang="en-US" dirty="0">
              <a:solidFill>
                <a:schemeClr val="tx1">
                  <a:lumMod val="95000"/>
                  <a:lumOff val="5000"/>
                </a:schemeClr>
              </a:solidFill>
              <a:latin typeface="+mj-lt"/>
              <a:cs typeface="Arial" panose="020B0604020202020204" pitchFamily="34" charset="0"/>
            </a:endParaRPr>
          </a:p>
          <a:p>
            <a:pPr marL="285750" indent="-285750">
              <a:buFont typeface="Arial" panose="020B0604020202020204" pitchFamily="34" charset="0"/>
              <a:buChar char="•"/>
            </a:pPr>
            <a:r>
              <a:rPr lang="en-US" dirty="0" smtClean="0">
                <a:solidFill>
                  <a:schemeClr val="tx1">
                    <a:lumMod val="95000"/>
                    <a:lumOff val="5000"/>
                  </a:schemeClr>
                </a:solidFill>
                <a:latin typeface="+mj-lt"/>
                <a:cs typeface="Arial" panose="020B0604020202020204" pitchFamily="34" charset="0"/>
              </a:rPr>
              <a:t>This  </a:t>
            </a:r>
            <a:r>
              <a:rPr lang="en-US" dirty="0">
                <a:solidFill>
                  <a:schemeClr val="tx1">
                    <a:lumMod val="95000"/>
                    <a:lumOff val="5000"/>
                  </a:schemeClr>
                </a:solidFill>
                <a:latin typeface="+mj-lt"/>
                <a:cs typeface="Arial" panose="020B0604020202020204" pitchFamily="34" charset="0"/>
              </a:rPr>
              <a:t>work attempts to overcome this ongoing </a:t>
            </a:r>
            <a:r>
              <a:rPr lang="en-US" dirty="0" smtClean="0">
                <a:solidFill>
                  <a:schemeClr val="tx1">
                    <a:lumMod val="95000"/>
                    <a:lumOff val="5000"/>
                  </a:schemeClr>
                </a:solidFill>
                <a:latin typeface="+mj-lt"/>
                <a:cs typeface="Arial" panose="020B0604020202020204" pitchFamily="34" charset="0"/>
              </a:rPr>
              <a:t>challenge by </a:t>
            </a:r>
            <a:r>
              <a:rPr lang="en-US" dirty="0">
                <a:solidFill>
                  <a:schemeClr val="tx1">
                    <a:lumMod val="95000"/>
                    <a:lumOff val="5000"/>
                  </a:schemeClr>
                </a:solidFill>
                <a:latin typeface="+mj-lt"/>
                <a:cs typeface="Arial" panose="020B0604020202020204" pitchFamily="34" charset="0"/>
              </a:rPr>
              <a:t>creating a </a:t>
            </a:r>
            <a:r>
              <a:rPr lang="en-US" dirty="0" err="1">
                <a:solidFill>
                  <a:schemeClr val="tx1">
                    <a:lumMod val="95000"/>
                    <a:lumOff val="5000"/>
                  </a:schemeClr>
                </a:solidFill>
                <a:latin typeface="+mj-lt"/>
                <a:cs typeface="Arial" panose="020B0604020202020204" pitchFamily="34" charset="0"/>
              </a:rPr>
              <a:t>chatbot</a:t>
            </a:r>
            <a:r>
              <a:rPr lang="en-US" dirty="0">
                <a:solidFill>
                  <a:schemeClr val="tx1">
                    <a:lumMod val="95000"/>
                    <a:lumOff val="5000"/>
                  </a:schemeClr>
                </a:solidFill>
                <a:latin typeface="+mj-lt"/>
                <a:cs typeface="Arial" panose="020B0604020202020204" pitchFamily="34" charset="0"/>
              </a:rPr>
              <a:t> for </a:t>
            </a:r>
            <a:r>
              <a:rPr lang="en-US" dirty="0" smtClean="0">
                <a:solidFill>
                  <a:schemeClr val="tx1">
                    <a:lumMod val="95000"/>
                    <a:lumOff val="5000"/>
                  </a:schemeClr>
                </a:solidFill>
                <a:latin typeface="+mj-lt"/>
                <a:cs typeface="Arial" panose="020B0604020202020204" pitchFamily="34" charset="0"/>
              </a:rPr>
              <a:t> Shopping Mall</a:t>
            </a:r>
            <a:r>
              <a:rPr lang="en-US" dirty="0">
                <a:solidFill>
                  <a:schemeClr val="tx1">
                    <a:lumMod val="95000"/>
                    <a:lumOff val="5000"/>
                  </a:schemeClr>
                </a:solidFill>
                <a:latin typeface="+mj-lt"/>
                <a:cs typeface="Arial" panose="020B0604020202020204" pitchFamily="34" charset="0"/>
              </a:rPr>
              <a:t>. </a:t>
            </a:r>
            <a:r>
              <a:rPr lang="en-US" dirty="0" smtClean="0">
                <a:solidFill>
                  <a:schemeClr val="tx1">
                    <a:lumMod val="95000"/>
                    <a:lumOff val="5000"/>
                  </a:schemeClr>
                </a:solidFill>
                <a:latin typeface="+mj-lt"/>
                <a:cs typeface="Arial" panose="020B0604020202020204" pitchFamily="34" charset="0"/>
              </a:rPr>
              <a:t>The </a:t>
            </a:r>
            <a:r>
              <a:rPr lang="en-US" dirty="0" err="1">
                <a:solidFill>
                  <a:schemeClr val="tx1">
                    <a:lumMod val="95000"/>
                    <a:lumOff val="5000"/>
                  </a:schemeClr>
                </a:solidFill>
                <a:latin typeface="+mj-lt"/>
                <a:cs typeface="Arial" panose="020B0604020202020204" pitchFamily="34" charset="0"/>
              </a:rPr>
              <a:t>chatbot’s</a:t>
            </a:r>
            <a:r>
              <a:rPr lang="en-US" dirty="0">
                <a:solidFill>
                  <a:schemeClr val="tx1">
                    <a:lumMod val="95000"/>
                    <a:lumOff val="5000"/>
                  </a:schemeClr>
                </a:solidFill>
                <a:latin typeface="+mj-lt"/>
                <a:cs typeface="Arial" panose="020B0604020202020204" pitchFamily="34" charset="0"/>
              </a:rPr>
              <a:t> purpose is to have a smart, accurate, </a:t>
            </a:r>
            <a:r>
              <a:rPr lang="en-US" dirty="0" smtClean="0">
                <a:solidFill>
                  <a:schemeClr val="tx1">
                    <a:lumMod val="95000"/>
                    <a:lumOff val="5000"/>
                  </a:schemeClr>
                </a:solidFill>
                <a:latin typeface="+mj-lt"/>
                <a:cs typeface="Arial" panose="020B0604020202020204" pitchFamily="34" charset="0"/>
              </a:rPr>
              <a:t>and real-time </a:t>
            </a:r>
            <a:r>
              <a:rPr lang="en-US" dirty="0">
                <a:solidFill>
                  <a:schemeClr val="tx1">
                    <a:lumMod val="95000"/>
                    <a:lumOff val="5000"/>
                  </a:schemeClr>
                </a:solidFill>
                <a:latin typeface="+mj-lt"/>
                <a:cs typeface="Arial" panose="020B0604020202020204" pitchFamily="34" charset="0"/>
              </a:rPr>
              <a:t>conversation with the students. </a:t>
            </a:r>
            <a:endParaRPr lang="en-US" dirty="0" smtClean="0">
              <a:solidFill>
                <a:schemeClr val="tx1">
                  <a:lumMod val="95000"/>
                  <a:lumOff val="5000"/>
                </a:schemeClr>
              </a:solidFill>
              <a:latin typeface="+mj-lt"/>
              <a:cs typeface="Arial" panose="020B0604020202020204" pitchFamily="34" charset="0"/>
            </a:endParaRPr>
          </a:p>
          <a:p>
            <a:pPr marL="285750" indent="-285750">
              <a:buFont typeface="Arial" panose="020B0604020202020204" pitchFamily="34" charset="0"/>
              <a:buChar char="•"/>
            </a:pPr>
            <a:r>
              <a:rPr lang="en-US" dirty="0" smtClean="0">
                <a:solidFill>
                  <a:schemeClr val="tx1">
                    <a:lumMod val="95000"/>
                    <a:lumOff val="5000"/>
                  </a:schemeClr>
                </a:solidFill>
                <a:latin typeface="+mj-lt"/>
                <a:cs typeface="Arial" panose="020B0604020202020204" pitchFamily="34" charset="0"/>
              </a:rPr>
              <a:t>In </a:t>
            </a:r>
            <a:r>
              <a:rPr lang="en-US" dirty="0">
                <a:solidFill>
                  <a:schemeClr val="tx1">
                    <a:lumMod val="95000"/>
                    <a:lumOff val="5000"/>
                  </a:schemeClr>
                </a:solidFill>
                <a:latin typeface="+mj-lt"/>
                <a:cs typeface="Arial" panose="020B0604020202020204" pitchFamily="34" charset="0"/>
              </a:rPr>
              <a:t>this way, </a:t>
            </a:r>
            <a:r>
              <a:rPr lang="en-US" dirty="0" smtClean="0">
                <a:solidFill>
                  <a:schemeClr val="tx1">
                    <a:lumMod val="95000"/>
                    <a:lumOff val="5000"/>
                  </a:schemeClr>
                </a:solidFill>
                <a:latin typeface="+mj-lt"/>
                <a:cs typeface="Arial" panose="020B0604020202020204" pitchFamily="34" charset="0"/>
              </a:rPr>
              <a:t>users </a:t>
            </a:r>
            <a:r>
              <a:rPr lang="en-US" dirty="0">
                <a:solidFill>
                  <a:schemeClr val="tx1">
                    <a:lumMod val="95000"/>
                    <a:lumOff val="5000"/>
                  </a:schemeClr>
                </a:solidFill>
                <a:latin typeface="+mj-lt"/>
                <a:cs typeface="Arial" panose="020B0604020202020204" pitchFamily="34" charset="0"/>
              </a:rPr>
              <a:t>can chat with the bot to inquire about particular </a:t>
            </a:r>
            <a:r>
              <a:rPr lang="en-US" dirty="0" smtClean="0">
                <a:solidFill>
                  <a:schemeClr val="tx1">
                    <a:lumMod val="95000"/>
                    <a:lumOff val="5000"/>
                  </a:schemeClr>
                </a:solidFill>
                <a:latin typeface="+mj-lt"/>
                <a:cs typeface="Arial" panose="020B0604020202020204" pitchFamily="34" charset="0"/>
              </a:rPr>
              <a:t>items they </a:t>
            </a:r>
            <a:r>
              <a:rPr lang="en-US" dirty="0">
                <a:solidFill>
                  <a:schemeClr val="tx1">
                    <a:lumMod val="95000"/>
                    <a:lumOff val="5000"/>
                  </a:schemeClr>
                </a:solidFill>
                <a:latin typeface="+mj-lt"/>
                <a:cs typeface="Arial" panose="020B0604020202020204" pitchFamily="34" charset="0"/>
              </a:rPr>
              <a:t>seek to purchase and pay online for the items </a:t>
            </a:r>
            <a:r>
              <a:rPr lang="en-US" dirty="0" smtClean="0">
                <a:solidFill>
                  <a:schemeClr val="tx1">
                    <a:lumMod val="95000"/>
                    <a:lumOff val="5000"/>
                  </a:schemeClr>
                </a:solidFill>
                <a:latin typeface="+mj-lt"/>
                <a:cs typeface="Arial" panose="020B0604020202020204" pitchFamily="34" charset="0"/>
              </a:rPr>
              <a:t>before </a:t>
            </a:r>
            <a:r>
              <a:rPr lang="en-US" dirty="0">
                <a:solidFill>
                  <a:schemeClr val="tx1">
                    <a:lumMod val="95000"/>
                    <a:lumOff val="5000"/>
                  </a:schemeClr>
                </a:solidFill>
                <a:latin typeface="+mj-lt"/>
                <a:cs typeface="Arial" panose="020B0604020202020204" pitchFamily="34" charset="0"/>
              </a:rPr>
              <a:t>visiting the mall. </a:t>
            </a:r>
          </a:p>
          <a:p>
            <a:pPr marL="285750" indent="-285750">
              <a:buFont typeface="Arial" panose="020B0604020202020204" pitchFamily="34" charset="0"/>
              <a:buChar char="•"/>
            </a:pPr>
            <a:r>
              <a:rPr lang="en-US" dirty="0" smtClean="0">
                <a:solidFill>
                  <a:schemeClr val="tx1">
                    <a:lumMod val="95000"/>
                    <a:lumOff val="5000"/>
                  </a:schemeClr>
                </a:solidFill>
                <a:latin typeface="+mj-lt"/>
                <a:cs typeface="Arial" panose="020B0604020202020204" pitchFamily="34" charset="0"/>
              </a:rPr>
              <a:t>The </a:t>
            </a:r>
            <a:r>
              <a:rPr lang="en-US" dirty="0" err="1" smtClean="0">
                <a:solidFill>
                  <a:schemeClr val="tx1">
                    <a:lumMod val="95000"/>
                    <a:lumOff val="5000"/>
                  </a:schemeClr>
                </a:solidFill>
                <a:latin typeface="+mj-lt"/>
                <a:cs typeface="Arial" panose="020B0604020202020204" pitchFamily="34" charset="0"/>
              </a:rPr>
              <a:t>chatbot</a:t>
            </a:r>
            <a:r>
              <a:rPr lang="en-US" dirty="0" smtClean="0">
                <a:solidFill>
                  <a:schemeClr val="tx1">
                    <a:lumMod val="95000"/>
                    <a:lumOff val="5000"/>
                  </a:schemeClr>
                </a:solidFill>
                <a:latin typeface="+mj-lt"/>
                <a:cs typeface="Arial" panose="020B0604020202020204" pitchFamily="34" charset="0"/>
              </a:rPr>
              <a:t> </a:t>
            </a:r>
            <a:r>
              <a:rPr lang="en-US" dirty="0">
                <a:solidFill>
                  <a:schemeClr val="tx1">
                    <a:lumMod val="95000"/>
                    <a:lumOff val="5000"/>
                  </a:schemeClr>
                </a:solidFill>
                <a:latin typeface="+mj-lt"/>
                <a:cs typeface="Arial" panose="020B0604020202020204" pitchFamily="34" charset="0"/>
              </a:rPr>
              <a:t>will be accessible via </a:t>
            </a:r>
            <a:r>
              <a:rPr lang="en-US" dirty="0" smtClean="0">
                <a:solidFill>
                  <a:schemeClr val="tx1">
                    <a:lumMod val="95000"/>
                    <a:lumOff val="5000"/>
                  </a:schemeClr>
                </a:solidFill>
                <a:latin typeface="+mj-lt"/>
                <a:cs typeface="Arial" panose="020B0604020202020204" pitchFamily="34" charset="0"/>
              </a:rPr>
              <a:t>portable mobile </a:t>
            </a:r>
            <a:r>
              <a:rPr lang="en-US" dirty="0">
                <a:solidFill>
                  <a:schemeClr val="tx1">
                    <a:lumMod val="95000"/>
                    <a:lumOff val="5000"/>
                  </a:schemeClr>
                </a:solidFill>
                <a:latin typeface="+mj-lt"/>
                <a:cs typeface="Arial" panose="020B0604020202020204" pitchFamily="34" charset="0"/>
              </a:rPr>
              <a:t>devices or computers, which students can log in </a:t>
            </a:r>
            <a:r>
              <a:rPr lang="en-US" dirty="0" smtClean="0">
                <a:solidFill>
                  <a:schemeClr val="tx1">
                    <a:lumMod val="95000"/>
                    <a:lumOff val="5000"/>
                  </a:schemeClr>
                </a:solidFill>
                <a:latin typeface="+mj-lt"/>
                <a:cs typeface="Arial" panose="020B0604020202020204" pitchFamily="34" charset="0"/>
              </a:rPr>
              <a:t>to anywhere </a:t>
            </a:r>
            <a:r>
              <a:rPr lang="en-US" dirty="0">
                <a:solidFill>
                  <a:schemeClr val="tx1">
                    <a:lumMod val="95000"/>
                    <a:lumOff val="5000"/>
                  </a:schemeClr>
                </a:solidFill>
                <a:latin typeface="+mj-lt"/>
                <a:cs typeface="Arial" panose="020B0604020202020204" pitchFamily="34" charset="0"/>
              </a:rPr>
              <a:t>and anytime on campus, thereby providing a </a:t>
            </a:r>
            <a:r>
              <a:rPr lang="en-US" dirty="0" smtClean="0">
                <a:solidFill>
                  <a:schemeClr val="tx1">
                    <a:lumMod val="95000"/>
                    <a:lumOff val="5000"/>
                  </a:schemeClr>
                </a:solidFill>
                <a:latin typeface="+mj-lt"/>
                <a:cs typeface="Arial" panose="020B0604020202020204" pitchFamily="34" charset="0"/>
              </a:rPr>
              <a:t>24-hour </a:t>
            </a:r>
            <a:r>
              <a:rPr lang="en-US" dirty="0">
                <a:solidFill>
                  <a:schemeClr val="tx1">
                    <a:lumMod val="95000"/>
                    <a:lumOff val="5000"/>
                  </a:schemeClr>
                </a:solidFill>
                <a:latin typeface="+mj-lt"/>
                <a:cs typeface="Arial" panose="020B0604020202020204" pitchFamily="34" charset="0"/>
              </a:rPr>
              <a:t>online service.</a:t>
            </a:r>
            <a:endParaRPr lang="en-US" dirty="0" smtClean="0">
              <a:solidFill>
                <a:schemeClr val="tx1">
                  <a:lumMod val="95000"/>
                  <a:lumOff val="5000"/>
                </a:schemeClr>
              </a:solidFill>
              <a:latin typeface="+mj-lt"/>
              <a:cs typeface="Arial" panose="020B0604020202020204" pitchFamily="34" charset="0"/>
            </a:endParaRPr>
          </a:p>
          <a:p>
            <a:endParaRPr lang="en-US" dirty="0" smtClean="0">
              <a:solidFill>
                <a:schemeClr val="tx1">
                  <a:lumMod val="95000"/>
                  <a:lumOff val="5000"/>
                </a:schemeClr>
              </a:solidFill>
              <a:latin typeface="+mj-lt"/>
              <a:cs typeface="Arial" panose="020B0604020202020204" pitchFamily="34" charset="0"/>
            </a:endParaRPr>
          </a:p>
          <a:p>
            <a:endParaRPr lang="en-IN" dirty="0" smtClean="0">
              <a:latin typeface="+mj-lt"/>
            </a:endParaRPr>
          </a:p>
        </p:txBody>
      </p:sp>
      <p:pic>
        <p:nvPicPr>
          <p:cNvPr id="2" name="Picture 1"/>
          <p:cNvPicPr>
            <a:picLocks noChangeAspect="1"/>
          </p:cNvPicPr>
          <p:nvPr/>
        </p:nvPicPr>
        <p:blipFill>
          <a:blip r:embed="rId2"/>
          <a:stretch>
            <a:fillRect/>
          </a:stretch>
        </p:blipFill>
        <p:spPr>
          <a:xfrm>
            <a:off x="3792765" y="2202376"/>
            <a:ext cx="5834378" cy="493819"/>
          </a:xfrm>
          <a:prstGeom prst="rect">
            <a:avLst/>
          </a:prstGeom>
        </p:spPr>
      </p:pic>
    </p:spTree>
    <p:extLst>
      <p:ext uri="{BB962C8B-B14F-4D97-AF65-F5344CB8AC3E}">
        <p14:creationId xmlns:p14="http://schemas.microsoft.com/office/powerpoint/2010/main" val="4251577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594" y="822960"/>
            <a:ext cx="10319657" cy="535531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WORKING:</a:t>
            </a: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chatbot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an automated AI software program that </a:t>
            </a:r>
            <a:r>
              <a:rPr lang="en-US" dirty="0" smtClean="0">
                <a:latin typeface="Arial" panose="020B0604020202020204" pitchFamily="34" charset="0"/>
                <a:cs typeface="Arial" panose="020B0604020202020204" pitchFamily="34" charset="0"/>
              </a:rPr>
              <a:t>allows for </a:t>
            </a:r>
            <a:r>
              <a:rPr lang="en-US" dirty="0">
                <a:latin typeface="Arial" panose="020B0604020202020204" pitchFamily="34" charset="0"/>
                <a:cs typeface="Arial" panose="020B0604020202020204" pitchFamily="34" charset="0"/>
              </a:rPr>
              <a:t>human-bot interaction. </a:t>
            </a:r>
            <a:r>
              <a:rPr lang="en-US" dirty="0" smtClean="0">
                <a:latin typeface="Arial" panose="020B0604020202020204" pitchFamily="34" charset="0"/>
                <a:cs typeface="Arial" panose="020B0604020202020204" pitchFamily="34" charset="0"/>
              </a:rPr>
              <a:t>These </a:t>
            </a:r>
            <a:r>
              <a:rPr lang="en-US" dirty="0">
                <a:latin typeface="Arial" panose="020B0604020202020204" pitchFamily="34" charset="0"/>
                <a:cs typeface="Arial" panose="020B0604020202020204" pitchFamily="34" charset="0"/>
              </a:rPr>
              <a:t>conversations can </a:t>
            </a:r>
            <a:r>
              <a:rPr lang="en-US" dirty="0" smtClean="0">
                <a:latin typeface="Arial" panose="020B0604020202020204" pitchFamily="34" charset="0"/>
                <a:cs typeface="Arial" panose="020B0604020202020204" pitchFamily="34" charset="0"/>
              </a:rPr>
              <a:t>be implemented </a:t>
            </a:r>
            <a:r>
              <a:rPr lang="en-US" dirty="0">
                <a:latin typeface="Arial" panose="020B0604020202020204" pitchFamily="34" charset="0"/>
                <a:cs typeface="Arial" panose="020B0604020202020204" pitchFamily="34" charset="0"/>
              </a:rPr>
              <a:t>through text interfaces and voice interfaces.</a:t>
            </a:r>
          </a:p>
          <a:p>
            <a:r>
              <a:rPr lang="en-US" dirty="0">
                <a:latin typeface="Arial" panose="020B0604020202020204" pitchFamily="34" charset="0"/>
                <a:cs typeface="Arial" panose="020B0604020202020204" pitchFamily="34" charset="0"/>
              </a:rPr>
              <a:t>Besides, </a:t>
            </a:r>
            <a:r>
              <a:rPr lang="en-US" dirty="0" err="1">
                <a:latin typeface="Arial" panose="020B0604020202020204" pitchFamily="34" charset="0"/>
                <a:cs typeface="Arial" panose="020B0604020202020204" pitchFamily="34" charset="0"/>
              </a:rPr>
              <a:t>chatbots</a:t>
            </a:r>
            <a:r>
              <a:rPr lang="en-US" dirty="0">
                <a:latin typeface="Arial" panose="020B0604020202020204" pitchFamily="34" charset="0"/>
                <a:cs typeface="Arial" panose="020B0604020202020204" pitchFamily="34" charset="0"/>
              </a:rPr>
              <a:t> are embedded AI features that </a:t>
            </a:r>
            <a:r>
              <a:rPr lang="en-US" dirty="0" smtClean="0">
                <a:latin typeface="Arial" panose="020B0604020202020204" pitchFamily="34" charset="0"/>
                <a:cs typeface="Arial" panose="020B0604020202020204" pitchFamily="34" charset="0"/>
              </a:rPr>
              <a:t>accompany websites </a:t>
            </a:r>
            <a:r>
              <a:rPr lang="en-US" dirty="0">
                <a:latin typeface="Arial" panose="020B0604020202020204" pitchFamily="34" charset="0"/>
                <a:cs typeface="Arial" panose="020B0604020202020204" pitchFamily="34" charset="0"/>
              </a:rPr>
              <a:t>and messenger applications and, in some </a:t>
            </a:r>
            <a:r>
              <a:rPr lang="en-US" dirty="0" smtClean="0">
                <a:latin typeface="Arial" panose="020B0604020202020204" pitchFamily="34" charset="0"/>
                <a:cs typeface="Arial" panose="020B0604020202020204" pitchFamily="34" charset="0"/>
              </a:rPr>
              <a:t>instances, serve </a:t>
            </a:r>
            <a:r>
              <a:rPr lang="en-US" dirty="0">
                <a:latin typeface="Arial" panose="020B0604020202020204" pitchFamily="34" charset="0"/>
                <a:cs typeface="Arial" panose="020B0604020202020204" pitchFamily="34" charset="0"/>
              </a:rPr>
              <a:t>as standalone bots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ARCHITECTURE: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7" y="3337511"/>
            <a:ext cx="9836330" cy="3117760"/>
          </a:xfrm>
          <a:prstGeom prst="rect">
            <a:avLst/>
          </a:prstGeom>
        </p:spPr>
      </p:pic>
    </p:spTree>
    <p:extLst>
      <p:ext uri="{BB962C8B-B14F-4D97-AF65-F5344CB8AC3E}">
        <p14:creationId xmlns:p14="http://schemas.microsoft.com/office/powerpoint/2010/main" val="3403312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20" y="627017"/>
            <a:ext cx="10411097" cy="6186309"/>
          </a:xfrm>
          <a:prstGeom prst="rect">
            <a:avLst/>
          </a:prstGeom>
          <a:noFill/>
        </p:spPr>
        <p:txBody>
          <a:bodyPr wrap="square" rtlCol="0">
            <a:spAutoFit/>
          </a:bodyPr>
          <a:lstStyle/>
          <a:p>
            <a:r>
              <a:rPr lang="en-IN" dirty="0" smtClean="0"/>
              <a:t>2)</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Author </a:t>
            </a:r>
            <a:r>
              <a:rPr lang="en-IN" b="1" dirty="0" err="1" smtClean="0">
                <a:latin typeface="Arial" panose="020B0604020202020204" pitchFamily="34" charset="0"/>
                <a:cs typeface="Arial" panose="020B0604020202020204" pitchFamily="34" charset="0"/>
              </a:rPr>
              <a:t>Name</a:t>
            </a:r>
            <a:r>
              <a:rPr lang="en-IN" dirty="0" err="1" smtClean="0">
                <a:latin typeface="Arial" panose="020B0604020202020204" pitchFamily="34" charset="0"/>
                <a:cs typeface="Arial" panose="020B0604020202020204" pitchFamily="34" charset="0"/>
              </a:rPr>
              <a:t>:M.Mamatha</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C.Sudha</a:t>
            </a:r>
            <a:endParaRPr lang="en-IN" dirty="0">
              <a:latin typeface="Arial" panose="020B0604020202020204" pitchFamily="34" charset="0"/>
              <a:cs typeface="Arial" panose="020B0604020202020204" pitchFamily="34" charset="0"/>
            </a:endParaRPr>
          </a:p>
          <a:p>
            <a:r>
              <a:rPr lang="en-IN" b="1" dirty="0" err="1">
                <a:latin typeface="Arial" panose="020B0604020202020204" pitchFamily="34" charset="0"/>
                <a:cs typeface="Arial" panose="020B0604020202020204" pitchFamily="34" charset="0"/>
              </a:rPr>
              <a:t>Title:</a:t>
            </a:r>
            <a:r>
              <a:rPr lang="en-IN" dirty="0" err="1">
                <a:latin typeface="Arial" panose="020B0604020202020204" pitchFamily="34" charset="0"/>
                <a:cs typeface="Arial" panose="020B0604020202020204" pitchFamily="34" charset="0"/>
              </a:rPr>
              <a:t>Chatbot</a:t>
            </a:r>
            <a:r>
              <a:rPr lang="en-IN" dirty="0">
                <a:latin typeface="Arial" panose="020B0604020202020204" pitchFamily="34" charset="0"/>
                <a:cs typeface="Arial" panose="020B0604020202020204" pitchFamily="34" charset="0"/>
              </a:rPr>
              <a:t> for E-Commerce Assistance: based on RASA</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Publication </a:t>
            </a:r>
            <a:r>
              <a:rPr lang="en-US" b="1" dirty="0" err="1" smtClean="0">
                <a:latin typeface="Arial" panose="020B0604020202020204" pitchFamily="34" charset="0"/>
                <a:cs typeface="Arial" panose="020B0604020202020204" pitchFamily="34" charset="0"/>
              </a:rPr>
              <a:t>website</a:t>
            </a:r>
            <a:r>
              <a:rPr lang="en-US" dirty="0" err="1" smtClean="0">
                <a:latin typeface="Arial" panose="020B0604020202020204" pitchFamily="34" charset="0"/>
                <a:cs typeface="Arial" panose="020B0604020202020204" pitchFamily="34" charset="0"/>
              </a:rPr>
              <a:t>:Turkish</a:t>
            </a:r>
            <a:r>
              <a:rPr lang="en-US" dirty="0">
                <a:latin typeface="Arial" panose="020B0604020202020204" pitchFamily="34" charset="0"/>
                <a:cs typeface="Arial" panose="020B0604020202020204" pitchFamily="34" charset="0"/>
              </a:rPr>
              <a:t> Journal of Computer and Mathematics Education</a:t>
            </a:r>
            <a:endParaRPr lang="en-US" dirty="0">
              <a:solidFill>
                <a:schemeClr val="accent5">
                  <a:lumMod val="50000"/>
                </a:schemeClr>
              </a:solidFill>
              <a:latin typeface="Arial" panose="020B0604020202020204" pitchFamily="34" charset="0"/>
              <a:cs typeface="Arial" panose="020B0604020202020204" pitchFamily="34" charset="0"/>
            </a:endParaRPr>
          </a:p>
          <a:p>
            <a:r>
              <a:rPr lang="en-US" b="1" dirty="0">
                <a:solidFill>
                  <a:schemeClr val="tx1">
                    <a:lumMod val="95000"/>
                    <a:lumOff val="5000"/>
                  </a:schemeClr>
                </a:solidFill>
                <a:latin typeface="Arial" panose="020B0604020202020204" pitchFamily="34" charset="0"/>
                <a:cs typeface="Arial" panose="020B0604020202020204" pitchFamily="34" charset="0"/>
              </a:rPr>
              <a:t>Published </a:t>
            </a:r>
            <a:r>
              <a:rPr lang="en-US" b="1" dirty="0" smtClean="0">
                <a:solidFill>
                  <a:schemeClr val="tx1">
                    <a:lumMod val="95000"/>
                    <a:lumOff val="5000"/>
                  </a:schemeClr>
                </a:solidFill>
                <a:latin typeface="Arial" panose="020B0604020202020204" pitchFamily="34" charset="0"/>
                <a:cs typeface="Arial" panose="020B0604020202020204" pitchFamily="34" charset="0"/>
              </a:rPr>
              <a:t>Date</a:t>
            </a:r>
            <a:r>
              <a:rPr lang="en-US" dirty="0" smtClean="0">
                <a:solidFill>
                  <a:schemeClr val="tx1">
                    <a:lumMod val="95000"/>
                    <a:lumOff val="5000"/>
                  </a:schemeClr>
                </a:solidFill>
                <a:latin typeface="Arial" panose="020B0604020202020204" pitchFamily="34" charset="0"/>
                <a:cs typeface="Arial" panose="020B0604020202020204" pitchFamily="34" charset="0"/>
              </a:rPr>
              <a:t>:10 May 2021</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r>
              <a:rPr lang="en-US" b="1" dirty="0" smtClean="0">
                <a:solidFill>
                  <a:schemeClr val="tx1">
                    <a:lumMod val="95000"/>
                    <a:lumOff val="5000"/>
                  </a:schemeClr>
                </a:solidFill>
                <a:latin typeface="Arial" panose="020B0604020202020204" pitchFamily="34" charset="0"/>
                <a:cs typeface="Arial" panose="020B0604020202020204" pitchFamily="34" charset="0"/>
              </a:rPr>
              <a:t>OBJECTIVE:</a:t>
            </a:r>
          </a:p>
          <a:p>
            <a:endParaRPr lang="en-US" dirty="0">
              <a:solidFill>
                <a:schemeClr val="tx1">
                  <a:lumMod val="95000"/>
                  <a:lumOff val="5000"/>
                </a:schemeClr>
              </a:solidFill>
              <a:latin typeface="Arial" panose="020B0604020202020204" pitchFamily="34" charset="0"/>
              <a:cs typeface="Arial" panose="020B0604020202020204" pitchFamily="34" charset="0"/>
            </a:endParaRPr>
          </a:p>
          <a:p>
            <a:r>
              <a:rPr lang="en-US" dirty="0" smtClean="0">
                <a:solidFill>
                  <a:schemeClr val="tx1">
                    <a:lumMod val="95000"/>
                    <a:lumOff val="5000"/>
                  </a:schemeClr>
                </a:solidFill>
                <a:latin typeface="Arial" panose="020B0604020202020204" pitchFamily="34" charset="0"/>
                <a:cs typeface="Arial" panose="020B0604020202020204" pitchFamily="34" charset="0"/>
              </a:rPr>
              <a:t>Whenever </a:t>
            </a:r>
            <a:r>
              <a:rPr lang="en-US" dirty="0">
                <a:solidFill>
                  <a:schemeClr val="tx1">
                    <a:lumMod val="95000"/>
                    <a:lumOff val="5000"/>
                  </a:schemeClr>
                </a:solidFill>
                <a:latin typeface="Arial" panose="020B0604020202020204" pitchFamily="34" charset="0"/>
                <a:cs typeface="Arial" panose="020B0604020202020204" pitchFamily="34" charset="0"/>
              </a:rPr>
              <a:t>a customer using an Ecommerce sites like Amazon, Flipkart </a:t>
            </a:r>
            <a:r>
              <a:rPr lang="en-US" dirty="0" err="1">
                <a:solidFill>
                  <a:schemeClr val="tx1">
                    <a:lumMod val="95000"/>
                    <a:lumOff val="5000"/>
                  </a:schemeClr>
                </a:solidFill>
                <a:latin typeface="Arial" panose="020B0604020202020204" pitchFamily="34" charset="0"/>
                <a:cs typeface="Arial" panose="020B0604020202020204" pitchFamily="34" charset="0"/>
              </a:rPr>
              <a:t>etc</a:t>
            </a:r>
            <a:r>
              <a:rPr lang="en-US" dirty="0">
                <a:solidFill>
                  <a:schemeClr val="tx1">
                    <a:lumMod val="95000"/>
                    <a:lumOff val="5000"/>
                  </a:schemeClr>
                </a:solidFill>
                <a:latin typeface="Arial" panose="020B0604020202020204" pitchFamily="34" charset="0"/>
                <a:cs typeface="Arial" panose="020B0604020202020204" pitchFamily="34" charset="0"/>
              </a:rPr>
              <a:t>, he may face issues which may </a:t>
            </a:r>
            <a:r>
              <a:rPr lang="en-US" dirty="0" smtClean="0">
                <a:solidFill>
                  <a:schemeClr val="tx1">
                    <a:lumMod val="95000"/>
                    <a:lumOff val="5000"/>
                  </a:schemeClr>
                </a:solidFill>
                <a:latin typeface="Arial" panose="020B0604020202020204" pitchFamily="34" charset="0"/>
                <a:cs typeface="Arial" panose="020B0604020202020204" pitchFamily="34" charset="0"/>
              </a:rPr>
              <a:t>trouble him</a:t>
            </a:r>
            <a:r>
              <a:rPr lang="en-US" dirty="0">
                <a:solidFill>
                  <a:schemeClr val="tx1">
                    <a:lumMod val="95000"/>
                    <a:lumOff val="5000"/>
                  </a:schemeClr>
                </a:solidFill>
                <a:latin typeface="Arial" panose="020B0604020202020204" pitchFamily="34" charset="0"/>
                <a:cs typeface="Arial" panose="020B0604020202020204" pitchFamily="34" charset="0"/>
              </a:rPr>
              <a:t>. It takes time for the customer support to resolve the customer issues since billions of people are using those platforms </a:t>
            </a:r>
            <a:r>
              <a:rPr lang="en-US" dirty="0" smtClean="0">
                <a:solidFill>
                  <a:schemeClr val="tx1">
                    <a:lumMod val="95000"/>
                    <a:lumOff val="5000"/>
                  </a:schemeClr>
                </a:solidFill>
                <a:latin typeface="Arial" panose="020B0604020202020204" pitchFamily="34" charset="0"/>
                <a:cs typeface="Arial" panose="020B0604020202020204" pitchFamily="34" charset="0"/>
              </a:rPr>
              <a:t>and reporting </a:t>
            </a:r>
            <a:r>
              <a:rPr lang="en-US" dirty="0">
                <a:solidFill>
                  <a:schemeClr val="tx1">
                    <a:lumMod val="95000"/>
                    <a:lumOff val="5000"/>
                  </a:schemeClr>
                </a:solidFill>
                <a:latin typeface="Arial" panose="020B0604020202020204" pitchFamily="34" charset="0"/>
                <a:cs typeface="Arial" panose="020B0604020202020204" pitchFamily="34" charset="0"/>
              </a:rPr>
              <a:t>issues regularly</a:t>
            </a:r>
            <a:r>
              <a:rPr lang="en-US" dirty="0" smtClean="0">
                <a:solidFill>
                  <a:schemeClr val="tx1">
                    <a:lumMod val="95000"/>
                    <a:lumOff val="5000"/>
                  </a:schemeClr>
                </a:solidFill>
                <a:latin typeface="Arial" panose="020B0604020202020204" pitchFamily="34" charset="0"/>
                <a:cs typeface="Arial" panose="020B0604020202020204" pitchFamily="34" charset="0"/>
              </a:rPr>
              <a:t>.</a:t>
            </a:r>
          </a:p>
          <a:p>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r>
              <a:rPr lang="en-US" dirty="0">
                <a:solidFill>
                  <a:schemeClr val="tx1">
                    <a:lumMod val="95000"/>
                    <a:lumOff val="5000"/>
                  </a:schemeClr>
                </a:solidFill>
                <a:latin typeface="Arial" panose="020B0604020202020204" pitchFamily="34" charset="0"/>
                <a:cs typeface="Arial" panose="020B0604020202020204" pitchFamily="34" charset="0"/>
              </a:rPr>
              <a:t>This bot will </a:t>
            </a:r>
            <a:r>
              <a:rPr lang="en-US" dirty="0" smtClean="0">
                <a:solidFill>
                  <a:schemeClr val="tx1">
                    <a:lumMod val="95000"/>
                    <a:lumOff val="5000"/>
                  </a:schemeClr>
                </a:solidFill>
                <a:latin typeface="Arial" panose="020B0604020202020204" pitchFamily="34" charset="0"/>
                <a:cs typeface="Arial" panose="020B0604020202020204" pitchFamily="34" charset="0"/>
              </a:rPr>
              <a:t>be useful </a:t>
            </a:r>
            <a:r>
              <a:rPr lang="en-US" dirty="0">
                <a:solidFill>
                  <a:schemeClr val="tx1">
                    <a:lumMod val="95000"/>
                    <a:lumOff val="5000"/>
                  </a:schemeClr>
                </a:solidFill>
                <a:latin typeface="Arial" panose="020B0604020202020204" pitchFamily="34" charset="0"/>
                <a:cs typeface="Arial" panose="020B0604020202020204" pitchFamily="34" charset="0"/>
              </a:rPr>
              <a:t>for filtering the products from whatever the ecommerce sites it has been incorporated it </a:t>
            </a:r>
            <a:r>
              <a:rPr lang="en-US" dirty="0" smtClean="0">
                <a:solidFill>
                  <a:schemeClr val="tx1">
                    <a:lumMod val="95000"/>
                    <a:lumOff val="5000"/>
                  </a:schemeClr>
                </a:solidFill>
                <a:latin typeface="Arial" panose="020B0604020202020204" pitchFamily="34" charset="0"/>
                <a:cs typeface="Arial" panose="020B0604020202020204" pitchFamily="34" charset="0"/>
              </a:rPr>
              <a:t>with here </a:t>
            </a:r>
            <a:r>
              <a:rPr lang="en-US" dirty="0">
                <a:solidFill>
                  <a:schemeClr val="tx1">
                    <a:lumMod val="95000"/>
                    <a:lumOff val="5000"/>
                  </a:schemeClr>
                </a:solidFill>
                <a:latin typeface="Arial" panose="020B0604020202020204" pitchFamily="34" charset="0"/>
                <a:cs typeface="Arial" panose="020B0604020202020204" pitchFamily="34" charset="0"/>
              </a:rPr>
              <a:t>the own site </a:t>
            </a:r>
            <a:r>
              <a:rPr lang="en-US" dirty="0" smtClean="0">
                <a:solidFill>
                  <a:schemeClr val="tx1">
                    <a:lumMod val="95000"/>
                    <a:lumOff val="5000"/>
                  </a:schemeClr>
                </a:solidFill>
                <a:latin typeface="Arial" panose="020B0604020202020204" pitchFamily="34" charset="0"/>
                <a:cs typeface="Arial" panose="020B0604020202020204" pitchFamily="34" charset="0"/>
              </a:rPr>
              <a:t>developed, which </a:t>
            </a:r>
            <a:r>
              <a:rPr lang="en-US" dirty="0">
                <a:solidFill>
                  <a:schemeClr val="tx1">
                    <a:lumMod val="95000"/>
                    <a:lumOff val="5000"/>
                  </a:schemeClr>
                </a:solidFill>
                <a:latin typeface="Arial" panose="020B0604020202020204" pitchFamily="34" charset="0"/>
                <a:cs typeface="Arial" panose="020B0604020202020204" pitchFamily="34" charset="0"/>
              </a:rPr>
              <a:t>runs in local server as other </a:t>
            </a:r>
            <a:r>
              <a:rPr lang="en-US" dirty="0" smtClean="0">
                <a:solidFill>
                  <a:schemeClr val="tx1">
                    <a:lumMod val="95000"/>
                    <a:lumOff val="5000"/>
                  </a:schemeClr>
                </a:solidFill>
                <a:latin typeface="Arial" panose="020B0604020202020204" pitchFamily="34" charset="0"/>
                <a:cs typeface="Arial" panose="020B0604020202020204" pitchFamily="34" charset="0"/>
              </a:rPr>
              <a:t>ecommerce</a:t>
            </a:r>
          </a:p>
          <a:p>
            <a:r>
              <a:rPr lang="en-US" dirty="0" err="1" smtClean="0">
                <a:solidFill>
                  <a:schemeClr val="tx1">
                    <a:lumMod val="95000"/>
                    <a:lumOff val="5000"/>
                  </a:schemeClr>
                </a:solidFill>
                <a:latin typeface="Arial" panose="020B0604020202020204" pitchFamily="34" charset="0"/>
                <a:cs typeface="Arial" panose="020B0604020202020204" pitchFamily="34" charset="0"/>
              </a:rPr>
              <a:t>api</a:t>
            </a:r>
            <a:r>
              <a:rPr lang="en-US" dirty="0" smtClean="0">
                <a:solidFill>
                  <a:schemeClr val="tx1">
                    <a:lumMod val="95000"/>
                    <a:lumOff val="5000"/>
                  </a:schemeClr>
                </a:solidFill>
                <a:latin typeface="Arial" panose="020B0604020202020204" pitchFamily="34" charset="0"/>
                <a:cs typeface="Arial" panose="020B0604020202020204" pitchFamily="34" charset="0"/>
              </a:rPr>
              <a:t> </a:t>
            </a:r>
            <a:r>
              <a:rPr lang="en-US" dirty="0">
                <a:solidFill>
                  <a:schemeClr val="tx1">
                    <a:lumMod val="95000"/>
                    <a:lumOff val="5000"/>
                  </a:schemeClr>
                </a:solidFill>
                <a:latin typeface="Arial" panose="020B0604020202020204" pitchFamily="34" charset="0"/>
                <a:cs typeface="Arial" panose="020B0604020202020204" pitchFamily="34" charset="0"/>
              </a:rPr>
              <a:t>procurement is taking much time than </a:t>
            </a:r>
            <a:r>
              <a:rPr lang="en-US" dirty="0" smtClean="0">
                <a:solidFill>
                  <a:schemeClr val="tx1">
                    <a:lumMod val="95000"/>
                    <a:lumOff val="5000"/>
                  </a:schemeClr>
                </a:solidFill>
                <a:latin typeface="Arial" panose="020B0604020202020204" pitchFamily="34" charset="0"/>
                <a:cs typeface="Arial" panose="020B0604020202020204" pitchFamily="34" charset="0"/>
              </a:rPr>
              <a:t>expected and </a:t>
            </a:r>
            <a:r>
              <a:rPr lang="en-US" dirty="0">
                <a:solidFill>
                  <a:schemeClr val="tx1">
                    <a:lumMod val="95000"/>
                    <a:lumOff val="5000"/>
                  </a:schemeClr>
                </a:solidFill>
                <a:latin typeface="Arial" panose="020B0604020202020204" pitchFamily="34" charset="0"/>
                <a:cs typeface="Arial" panose="020B0604020202020204" pitchFamily="34" charset="0"/>
              </a:rPr>
              <a:t>also replying to </a:t>
            </a:r>
            <a:r>
              <a:rPr lang="en-US" dirty="0" smtClean="0">
                <a:solidFill>
                  <a:schemeClr val="tx1">
                    <a:lumMod val="95000"/>
                    <a:lumOff val="5000"/>
                  </a:schemeClr>
                </a:solidFill>
                <a:latin typeface="Arial" panose="020B0604020202020204" pitchFamily="34" charset="0"/>
                <a:cs typeface="Arial" panose="020B0604020202020204" pitchFamily="34" charset="0"/>
              </a:rPr>
              <a:t>some of </a:t>
            </a:r>
            <a:r>
              <a:rPr lang="en-US" dirty="0">
                <a:solidFill>
                  <a:schemeClr val="tx1">
                    <a:lumMod val="95000"/>
                    <a:lumOff val="5000"/>
                  </a:schemeClr>
                </a:solidFill>
                <a:latin typeface="Arial" panose="020B0604020202020204" pitchFamily="34" charset="0"/>
                <a:cs typeface="Arial" panose="020B0604020202020204" pitchFamily="34" charset="0"/>
              </a:rPr>
              <a:t>the issues before they get to the customer call center.</a:t>
            </a:r>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IN" dirty="0" smtClean="0"/>
          </a:p>
          <a:p>
            <a:endParaRPr lang="en-IN" dirty="0"/>
          </a:p>
          <a:p>
            <a:endParaRPr lang="en-IN" dirty="0"/>
          </a:p>
        </p:txBody>
      </p:sp>
    </p:spTree>
    <p:extLst>
      <p:ext uri="{BB962C8B-B14F-4D97-AF65-F5344CB8AC3E}">
        <p14:creationId xmlns:p14="http://schemas.microsoft.com/office/powerpoint/2010/main" val="743293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7017" y="613954"/>
            <a:ext cx="11260183" cy="369331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PROPOSED MODEL</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Rasa </a:t>
            </a:r>
            <a:r>
              <a:rPr lang="en-US" b="1" dirty="0">
                <a:latin typeface="Arial" panose="020B0604020202020204" pitchFamily="34" charset="0"/>
                <a:cs typeface="Arial" panose="020B0604020202020204" pitchFamily="34" charset="0"/>
              </a:rPr>
              <a:t>Modules</a:t>
            </a:r>
          </a:p>
          <a:p>
            <a:r>
              <a:rPr lang="en-US" dirty="0">
                <a:latin typeface="Arial" panose="020B0604020202020204" pitchFamily="34" charset="0"/>
                <a:cs typeface="Arial" panose="020B0604020202020204" pitchFamily="34" charset="0"/>
              </a:rPr>
              <a:t>A raw </a:t>
            </a:r>
            <a:r>
              <a:rPr lang="en-US" dirty="0" err="1">
                <a:latin typeface="Arial" panose="020B0604020202020204" pitchFamily="34" charset="0"/>
                <a:cs typeface="Arial" panose="020B0604020202020204" pitchFamily="34" charset="0"/>
              </a:rPr>
              <a:t>chatbot</a:t>
            </a:r>
            <a:r>
              <a:rPr lang="en-US" dirty="0">
                <a:latin typeface="Arial" panose="020B0604020202020204" pitchFamily="34" charset="0"/>
                <a:cs typeface="Arial" panose="020B0604020202020204" pitchFamily="34" charset="0"/>
              </a:rPr>
              <a:t> build on top of deep learning and machine learning techniques basically uses any of the</a:t>
            </a:r>
          </a:p>
          <a:p>
            <a:r>
              <a:rPr lang="en-US" dirty="0">
                <a:latin typeface="Arial" panose="020B0604020202020204" pitchFamily="34" charset="0"/>
                <a:cs typeface="Arial" panose="020B0604020202020204" pitchFamily="34" charset="0"/>
              </a:rPr>
              <a:t>frameworks like tensor flow etc. They need to be modeled from scratch.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But </a:t>
            </a:r>
            <a:r>
              <a:rPr lang="en-US" dirty="0">
                <a:latin typeface="Arial" panose="020B0604020202020204" pitchFamily="34" charset="0"/>
                <a:cs typeface="Arial" panose="020B0604020202020204" pitchFamily="34" charset="0"/>
              </a:rPr>
              <a:t>using Rasa we simply use </a:t>
            </a:r>
            <a:r>
              <a:rPr lang="en-US" dirty="0" smtClean="0">
                <a:latin typeface="Arial" panose="020B0604020202020204" pitchFamily="34" charset="0"/>
                <a:cs typeface="Arial" panose="020B0604020202020204" pitchFamily="34" charset="0"/>
              </a:rPr>
              <a:t>the modules </a:t>
            </a:r>
            <a:r>
              <a:rPr lang="en-US" dirty="0">
                <a:latin typeface="Arial" panose="020B0604020202020204" pitchFamily="34" charset="0"/>
                <a:cs typeface="Arial" panose="020B0604020202020204" pitchFamily="34" charset="0"/>
              </a:rPr>
              <a:t>provided by rasa to train the </a:t>
            </a:r>
            <a:r>
              <a:rPr lang="en-US" dirty="0" err="1">
                <a:latin typeface="Arial" panose="020B0604020202020204" pitchFamily="34" charset="0"/>
                <a:cs typeface="Arial" panose="020B0604020202020204" pitchFamily="34" charset="0"/>
              </a:rPr>
              <a:t>inbuild</a:t>
            </a:r>
            <a:r>
              <a:rPr lang="en-US" dirty="0">
                <a:latin typeface="Arial" panose="020B0604020202020204" pitchFamily="34" charset="0"/>
                <a:cs typeface="Arial" panose="020B0604020202020204" pitchFamily="34" charset="0"/>
              </a:rPr>
              <a:t> model with the input data where the intent from the user can </a:t>
            </a:r>
            <a:r>
              <a:rPr lang="en-US" dirty="0" smtClean="0">
                <a:latin typeface="Arial" panose="020B0604020202020204" pitchFamily="34" charset="0"/>
                <a:cs typeface="Arial" panose="020B0604020202020204" pitchFamily="34" charset="0"/>
              </a:rPr>
              <a:t>be get </a:t>
            </a:r>
            <a:r>
              <a:rPr lang="en-US" dirty="0">
                <a:latin typeface="Arial" panose="020B0604020202020204" pitchFamily="34" charset="0"/>
                <a:cs typeface="Arial" panose="020B0604020202020204" pitchFamily="34" charset="0"/>
              </a:rPr>
              <a:t>and also customizing the output for the user intent</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Snapshot of rasa</a:t>
            </a: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03" y="3361837"/>
            <a:ext cx="8412480" cy="3086531"/>
          </a:xfrm>
          <a:prstGeom prst="rect">
            <a:avLst/>
          </a:prstGeom>
        </p:spPr>
      </p:pic>
    </p:spTree>
    <p:extLst>
      <p:ext uri="{BB962C8B-B14F-4D97-AF65-F5344CB8AC3E}">
        <p14:creationId xmlns:p14="http://schemas.microsoft.com/office/powerpoint/2010/main" val="32122166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401</TotalTime>
  <Words>2297</Words>
  <Application>Microsoft Office PowerPoint</Application>
  <PresentationFormat>Widescreen</PresentationFormat>
  <Paragraphs>306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Constantia</vt:lpstr>
      <vt:lpstr>Montserrat</vt:lpstr>
      <vt:lpstr>Open Sans</vt:lpstr>
      <vt:lpstr>Times New Roman</vt:lpstr>
      <vt:lpstr>Wingdings 2</vt:lpstr>
      <vt:lpstr>Flow</vt:lpstr>
      <vt:lpstr>SMART FASHION RECOMMENDER APPLICATION </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vcet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RECOMMENDER APPLICATION</dc:title>
  <dc:creator>19cse055</dc:creator>
  <cp:lastModifiedBy>Windows User</cp:lastModifiedBy>
  <cp:revision>36</cp:revision>
  <dcterms:created xsi:type="dcterms:W3CDTF">2022-09-08T09:07:54Z</dcterms:created>
  <dcterms:modified xsi:type="dcterms:W3CDTF">2022-09-10T07:51:35Z</dcterms:modified>
</cp:coreProperties>
</file>