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2edbcf07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2edbcf07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2edbcf07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2edbcf07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2edbcf07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2edbcf07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2edbcf07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52edbcf07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2edbcf07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2edbcf07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2edbcf07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2edbcf07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2edbcf07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2edbcf07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2edbcf07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2edbcf07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ieeexplore.ieee.org/document/869741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eeexplore.ieee.org/document/8769571" TargetMode="External"/><Relationship Id="rId4" Type="http://schemas.openxmlformats.org/officeDocument/2006/relationships/hyperlink" Target="https://ieeexplore.ieee.org/document/876957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eeexplore.ieee.org/document/922556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ieeexplore.ieee.org/document/965585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eexplore.ieee.org/document/935864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544600" y="820400"/>
            <a:ext cx="8141100" cy="154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WEB PHISHING DETECTION</a:t>
            </a:r>
            <a:endParaRPr/>
          </a:p>
          <a:p>
            <a:pPr indent="0" lvl="0" marL="0" rtl="0" algn="ctr">
              <a:spcBef>
                <a:spcPts val="0"/>
              </a:spcBef>
              <a:spcAft>
                <a:spcPts val="0"/>
              </a:spcAft>
              <a:buNone/>
            </a:pPr>
            <a:r>
              <a:rPr lang="en-GB" sz="3244"/>
              <a:t>DOMAIN: APPLIED DATA SCIENCE</a:t>
            </a:r>
            <a:r>
              <a:rPr lang="en-GB"/>
              <a:t> </a:t>
            </a:r>
            <a:endParaRPr/>
          </a:p>
        </p:txBody>
      </p:sp>
      <p:sp>
        <p:nvSpPr>
          <p:cNvPr id="73" name="Google Shape;73;p13"/>
          <p:cNvSpPr txBox="1"/>
          <p:nvPr>
            <p:ph idx="1" type="subTitle"/>
          </p:nvPr>
        </p:nvSpPr>
        <p:spPr>
          <a:xfrm>
            <a:off x="1449400" y="2719775"/>
            <a:ext cx="6331500" cy="17148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0"/>
              </a:spcAft>
              <a:buNone/>
            </a:pPr>
            <a:r>
              <a:rPr b="1" lang="en-GB"/>
              <a:t>TEAM MEMBERS: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BRINDHA B 				- 2019115027</a:t>
            </a:r>
            <a:endParaRPr/>
          </a:p>
          <a:p>
            <a:pPr indent="0" lvl="0" marL="0" rtl="0" algn="l">
              <a:spcBef>
                <a:spcPts val="0"/>
              </a:spcBef>
              <a:spcAft>
                <a:spcPts val="0"/>
              </a:spcAft>
              <a:buNone/>
            </a:pPr>
            <a:r>
              <a:rPr lang="en-GB"/>
              <a:t>ANSILIN VINCY 			- 2019115012</a:t>
            </a:r>
            <a:endParaRPr/>
          </a:p>
          <a:p>
            <a:pPr indent="0" lvl="0" marL="0" rtl="0" algn="l">
              <a:spcBef>
                <a:spcPts val="0"/>
              </a:spcBef>
              <a:spcAft>
                <a:spcPts val="0"/>
              </a:spcAft>
              <a:buNone/>
            </a:pPr>
            <a:r>
              <a:rPr lang="en-GB"/>
              <a:t>PREETHI SRIDHAR 		- 2019115072</a:t>
            </a:r>
            <a:endParaRPr/>
          </a:p>
          <a:p>
            <a:pPr indent="0" lvl="0" marL="0" rtl="0" algn="l">
              <a:spcBef>
                <a:spcPts val="0"/>
              </a:spcBef>
              <a:spcAft>
                <a:spcPts val="0"/>
              </a:spcAft>
              <a:buNone/>
            </a:pPr>
            <a:r>
              <a:rPr lang="en-GB"/>
              <a:t>VELLAIKUMARAPPAN P L - 2019115119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1634850" y="1987400"/>
            <a:ext cx="5924400" cy="86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SURVEY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749125" y="636450"/>
            <a:ext cx="6321600" cy="635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47826"/>
              <a:buFont typeface="Arial"/>
              <a:buNone/>
            </a:pPr>
            <a:r>
              <a:rPr lang="en-GB" sz="2300">
                <a:highlight>
                  <a:srgbClr val="FFFFFF"/>
                </a:highlight>
                <a:latin typeface="Arial"/>
                <a:ea typeface="Arial"/>
                <a:cs typeface="Arial"/>
                <a:sym typeface="Arial"/>
              </a:rPr>
              <a:t>Detection and Prevention of Phishing Websites Using Machine Learning Approach [¹]</a:t>
            </a:r>
            <a:endParaRPr sz="230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84" name="Google Shape;84;p15"/>
          <p:cNvSpPr txBox="1"/>
          <p:nvPr>
            <p:ph idx="1" type="body"/>
          </p:nvPr>
        </p:nvSpPr>
        <p:spPr>
          <a:xfrm>
            <a:off x="749125" y="1543900"/>
            <a:ext cx="78003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u="sng">
                <a:solidFill>
                  <a:schemeClr val="hlink"/>
                </a:solidFill>
                <a:latin typeface="Raleway"/>
                <a:ea typeface="Raleway"/>
                <a:cs typeface="Raleway"/>
                <a:sym typeface="Raleway"/>
                <a:hlinkClick r:id="rId3"/>
              </a:rPr>
              <a:t>https://ieeexplore.ieee.org/document/8697412</a:t>
            </a:r>
            <a:endParaRPr b="1">
              <a:latin typeface="Raleway"/>
              <a:ea typeface="Raleway"/>
              <a:cs typeface="Raleway"/>
              <a:sym typeface="Raleway"/>
            </a:endParaRPr>
          </a:p>
          <a:p>
            <a:pPr indent="0" lvl="0" marL="0" rtl="0" algn="just">
              <a:spcBef>
                <a:spcPts val="1200"/>
              </a:spcBef>
              <a:spcAft>
                <a:spcPts val="0"/>
              </a:spcAft>
              <a:buNone/>
            </a:pPr>
            <a:r>
              <a:rPr b="1" lang="en-GB" sz="1350">
                <a:highlight>
                  <a:srgbClr val="FFFFFF"/>
                </a:highlight>
                <a:latin typeface="Raleway"/>
                <a:ea typeface="Raleway"/>
                <a:cs typeface="Raleway"/>
                <a:sym typeface="Raleway"/>
              </a:rPr>
              <a:t>ABSTRACT:</a:t>
            </a:r>
            <a:endParaRPr b="1" sz="1350">
              <a:highlight>
                <a:srgbClr val="FFFFFF"/>
              </a:highlight>
              <a:latin typeface="Raleway"/>
              <a:ea typeface="Raleway"/>
              <a:cs typeface="Raleway"/>
              <a:sym typeface="Raleway"/>
            </a:endParaRPr>
          </a:p>
          <a:p>
            <a:pPr indent="0" lvl="0" marL="0" rtl="0" algn="just">
              <a:spcBef>
                <a:spcPts val="1200"/>
              </a:spcBef>
              <a:spcAft>
                <a:spcPts val="1200"/>
              </a:spcAft>
              <a:buNone/>
            </a:pPr>
            <a:r>
              <a:rPr b="1" lang="en-GB" sz="1350">
                <a:highlight>
                  <a:srgbClr val="FFFFFF"/>
                </a:highlight>
                <a:latin typeface="Raleway"/>
                <a:ea typeface="Raleway"/>
                <a:cs typeface="Raleway"/>
                <a:sym typeface="Raleway"/>
              </a:rPr>
              <a:t>Three approaches for detecting phishing websites. First is by analyzing various features of URL, second is by checking legitimacy of website by knowing where the website is being hosted and who are managing it, the third approach uses visual appearance based analysis for checking genuineness of website. </a:t>
            </a:r>
            <a:endParaRPr b="1">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749125" y="636450"/>
            <a:ext cx="6321600" cy="635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47826"/>
              <a:buFont typeface="Arial"/>
              <a:buNone/>
            </a:pPr>
            <a:r>
              <a:rPr lang="en-GB" sz="2300">
                <a:highlight>
                  <a:srgbClr val="FFFFFF"/>
                </a:highlight>
                <a:latin typeface="Arial"/>
                <a:ea typeface="Arial"/>
                <a:cs typeface="Arial"/>
                <a:sym typeface="Arial"/>
              </a:rPr>
              <a:t>Detecting Phishing Websites Using Machine Learning[²]</a:t>
            </a:r>
            <a:endParaRPr sz="2300">
              <a:highlight>
                <a:srgbClr val="FFFFFF"/>
              </a:highlight>
              <a:latin typeface="Arial"/>
              <a:ea typeface="Arial"/>
              <a:cs typeface="Arial"/>
              <a:sym typeface="Arial"/>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sz="2300">
              <a:highlight>
                <a:srgbClr val="FFFFFF"/>
              </a:highlight>
              <a:latin typeface="Arial"/>
              <a:ea typeface="Arial"/>
              <a:cs typeface="Arial"/>
              <a:sym typeface="Arial"/>
            </a:endParaRPr>
          </a:p>
        </p:txBody>
      </p:sp>
      <p:sp>
        <p:nvSpPr>
          <p:cNvPr id="90" name="Google Shape;90;p16"/>
          <p:cNvSpPr txBox="1"/>
          <p:nvPr>
            <p:ph idx="1" type="body"/>
          </p:nvPr>
        </p:nvSpPr>
        <p:spPr>
          <a:xfrm>
            <a:off x="749125" y="1543900"/>
            <a:ext cx="78003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GB" sz="1350" u="sng">
                <a:solidFill>
                  <a:schemeClr val="hlink"/>
                </a:solidFill>
                <a:latin typeface="Raleway"/>
                <a:ea typeface="Raleway"/>
                <a:cs typeface="Raleway"/>
                <a:sym typeface="Raleway"/>
                <a:hlinkClick r:id="rId3"/>
              </a:rPr>
              <a:t>https://ieeexplore.ieee.org/document/876957</a:t>
            </a:r>
            <a:r>
              <a:rPr b="1" lang="en-GB" sz="1350" u="sng">
                <a:solidFill>
                  <a:schemeClr val="hlink"/>
                </a:solidFill>
                <a:latin typeface="Raleway"/>
                <a:ea typeface="Raleway"/>
                <a:cs typeface="Raleway"/>
                <a:sym typeface="Raleway"/>
                <a:hlinkClick r:id="rId4"/>
              </a:rPr>
              <a:t>1</a:t>
            </a:r>
            <a:endParaRPr b="1" sz="1350">
              <a:latin typeface="Raleway"/>
              <a:ea typeface="Raleway"/>
              <a:cs typeface="Raleway"/>
              <a:sym typeface="Raleway"/>
            </a:endParaRPr>
          </a:p>
          <a:p>
            <a:pPr indent="0" lvl="0" marL="0" rtl="0" algn="just">
              <a:spcBef>
                <a:spcPts val="1200"/>
              </a:spcBef>
              <a:spcAft>
                <a:spcPts val="0"/>
              </a:spcAft>
              <a:buNone/>
            </a:pPr>
            <a:r>
              <a:rPr b="1" lang="en-GB" sz="1350">
                <a:latin typeface="Raleway"/>
                <a:ea typeface="Raleway"/>
                <a:cs typeface="Raleway"/>
                <a:sym typeface="Raleway"/>
              </a:rPr>
              <a:t>ABSTRACT:</a:t>
            </a:r>
            <a:endParaRPr b="1" sz="1350">
              <a:latin typeface="Raleway"/>
              <a:ea typeface="Raleway"/>
              <a:cs typeface="Raleway"/>
              <a:sym typeface="Raleway"/>
            </a:endParaRPr>
          </a:p>
          <a:p>
            <a:pPr indent="0" lvl="0" marL="0" rtl="0" algn="just">
              <a:spcBef>
                <a:spcPts val="1200"/>
              </a:spcBef>
              <a:spcAft>
                <a:spcPts val="0"/>
              </a:spcAft>
              <a:buClr>
                <a:schemeClr val="dk2"/>
              </a:buClr>
              <a:buSzPts val="1100"/>
              <a:buFont typeface="Arial"/>
              <a:buNone/>
            </a:pPr>
            <a:r>
              <a:rPr b="1" lang="en-GB" sz="1350">
                <a:latin typeface="Raleway"/>
                <a:ea typeface="Raleway"/>
                <a:cs typeface="Raleway"/>
                <a:sym typeface="Raleway"/>
              </a:rPr>
              <a:t>An intelligent system for detecting phishing websites. The system acts as an additional functionality to an internet browser as an extension that automatically notifies the user when it detects a phishing website. The system is based on a machine learning method, particularly supervised learning. We have selected the Random Forest technique due to its good performance in classification. Our focus is to pursue a higher performance classifier by studying the features of phishing website and choose the better combination of them to train the classifier. </a:t>
            </a:r>
            <a:endParaRPr b="1" sz="1350">
              <a:latin typeface="Raleway"/>
              <a:ea typeface="Raleway"/>
              <a:cs typeface="Raleway"/>
              <a:sym typeface="Raleway"/>
            </a:endParaRPr>
          </a:p>
          <a:p>
            <a:pPr indent="0" lvl="0" marL="0" rtl="0" algn="just">
              <a:spcBef>
                <a:spcPts val="1200"/>
              </a:spcBef>
              <a:spcAft>
                <a:spcPts val="1200"/>
              </a:spcAft>
              <a:buNone/>
            </a:pPr>
            <a:r>
              <a:t/>
            </a:r>
            <a:endParaRPr b="1" sz="135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749125" y="6364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300">
                <a:highlight>
                  <a:srgbClr val="FFFFFF"/>
                </a:highlight>
                <a:latin typeface="Arial"/>
                <a:ea typeface="Arial"/>
                <a:cs typeface="Arial"/>
                <a:sym typeface="Arial"/>
              </a:rPr>
              <a:t>Detection of Phishing Websites by Using Machine Learning-Based URL Analysis [³]</a:t>
            </a:r>
            <a:endParaRPr sz="2300">
              <a:highlight>
                <a:srgbClr val="FFFFFF"/>
              </a:highlight>
              <a:latin typeface="Arial"/>
              <a:ea typeface="Arial"/>
              <a:cs typeface="Arial"/>
              <a:sym typeface="Arial"/>
            </a:endParaRPr>
          </a:p>
        </p:txBody>
      </p:sp>
      <p:sp>
        <p:nvSpPr>
          <p:cNvPr id="96" name="Google Shape;96;p17"/>
          <p:cNvSpPr txBox="1"/>
          <p:nvPr>
            <p:ph idx="1" type="body"/>
          </p:nvPr>
        </p:nvSpPr>
        <p:spPr>
          <a:xfrm>
            <a:off x="749125" y="1543900"/>
            <a:ext cx="78003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350" u="sng">
                <a:solidFill>
                  <a:schemeClr val="hlink"/>
                </a:solidFill>
                <a:latin typeface="Raleway"/>
                <a:ea typeface="Raleway"/>
                <a:cs typeface="Raleway"/>
                <a:sym typeface="Raleway"/>
                <a:hlinkClick r:id="rId3"/>
              </a:rPr>
              <a:t>https://ieeexplore.ieee.org/document/9225561</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rPr b="1" lang="en-GB" sz="1350">
                <a:latin typeface="Raleway"/>
                <a:ea typeface="Raleway"/>
                <a:cs typeface="Raleway"/>
                <a:sym typeface="Raleway"/>
              </a:rPr>
              <a:t>ABSTRACT:</a:t>
            </a:r>
            <a:endParaRPr b="1" sz="1350">
              <a:latin typeface="Raleway"/>
              <a:ea typeface="Raleway"/>
              <a:cs typeface="Raleway"/>
              <a:sym typeface="Raleway"/>
            </a:endParaRPr>
          </a:p>
          <a:p>
            <a:pPr indent="0" lvl="0" marL="0" rtl="0" algn="just">
              <a:spcBef>
                <a:spcPts val="1200"/>
              </a:spcBef>
              <a:spcAft>
                <a:spcPts val="0"/>
              </a:spcAft>
              <a:buNone/>
            </a:pPr>
            <a:r>
              <a:rPr b="1" lang="en-GB" sz="1350">
                <a:latin typeface="Raleway"/>
                <a:ea typeface="Raleway"/>
                <a:cs typeface="Raleway"/>
                <a:sym typeface="Raleway"/>
              </a:rPr>
              <a:t>Proposed a machine learning-based phishing detection system by using eight different algorithms to analyze the URLs, and three different datasets to compare the results with other works. The experimental results depict that the proposed models have an outstanding performance with a success rate.</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1200"/>
              </a:spcAft>
              <a:buNone/>
            </a:pPr>
            <a:r>
              <a:t/>
            </a:r>
            <a:endParaRPr b="1" sz="135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749125" y="6364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7826"/>
              <a:buFont typeface="Arial"/>
              <a:buNone/>
            </a:pPr>
            <a:r>
              <a:rPr lang="en-GB" sz="2300">
                <a:highlight>
                  <a:srgbClr val="FFFFFF"/>
                </a:highlight>
                <a:latin typeface="Arial"/>
                <a:ea typeface="Arial"/>
                <a:cs typeface="Arial"/>
                <a:sym typeface="Arial"/>
              </a:rPr>
              <a:t>URL-based Phishing Websites Detection via Machine Learning [⁴]</a:t>
            </a:r>
            <a:endParaRPr sz="2300">
              <a:highlight>
                <a:srgbClr val="FFFFFF"/>
              </a:highlight>
              <a:latin typeface="Arial"/>
              <a:ea typeface="Arial"/>
              <a:cs typeface="Arial"/>
              <a:sym typeface="Arial"/>
            </a:endParaRPr>
          </a:p>
          <a:p>
            <a:pPr indent="0" lvl="0" marL="0" rtl="0" algn="l">
              <a:spcBef>
                <a:spcPts val="0"/>
              </a:spcBef>
              <a:spcAft>
                <a:spcPts val="0"/>
              </a:spcAft>
              <a:buClr>
                <a:schemeClr val="dk2"/>
              </a:buClr>
              <a:buSzPct val="47826"/>
              <a:buFont typeface="Arial"/>
              <a:buNone/>
            </a:pPr>
            <a:r>
              <a:t/>
            </a:r>
            <a:endParaRPr sz="2300">
              <a:highlight>
                <a:srgbClr val="FFFFFF"/>
              </a:highlight>
              <a:latin typeface="Arial"/>
              <a:ea typeface="Arial"/>
              <a:cs typeface="Arial"/>
              <a:sym typeface="Arial"/>
            </a:endParaRPr>
          </a:p>
          <a:p>
            <a:pPr indent="0" lvl="0" marL="0" rtl="0" algn="l">
              <a:spcBef>
                <a:spcPts val="0"/>
              </a:spcBef>
              <a:spcAft>
                <a:spcPts val="0"/>
              </a:spcAft>
              <a:buNone/>
            </a:pPr>
            <a:r>
              <a:t/>
            </a:r>
            <a:endParaRPr sz="2300">
              <a:highlight>
                <a:srgbClr val="FFFFFF"/>
              </a:highlight>
              <a:latin typeface="Arial"/>
              <a:ea typeface="Arial"/>
              <a:cs typeface="Arial"/>
              <a:sym typeface="Arial"/>
            </a:endParaRPr>
          </a:p>
        </p:txBody>
      </p:sp>
      <p:sp>
        <p:nvSpPr>
          <p:cNvPr id="102" name="Google Shape;102;p18"/>
          <p:cNvSpPr txBox="1"/>
          <p:nvPr>
            <p:ph idx="1" type="body"/>
          </p:nvPr>
        </p:nvSpPr>
        <p:spPr>
          <a:xfrm>
            <a:off x="749125" y="1543900"/>
            <a:ext cx="78003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350" u="sng">
                <a:solidFill>
                  <a:schemeClr val="hlink"/>
                </a:solidFill>
                <a:latin typeface="Raleway"/>
                <a:ea typeface="Raleway"/>
                <a:cs typeface="Raleway"/>
                <a:sym typeface="Raleway"/>
                <a:hlinkClick r:id="rId3"/>
              </a:rPr>
              <a:t>https://ieeexplore.ieee.org/document/9655851</a:t>
            </a:r>
            <a:endParaRPr b="1" sz="1350">
              <a:latin typeface="Raleway"/>
              <a:ea typeface="Raleway"/>
              <a:cs typeface="Raleway"/>
              <a:sym typeface="Raleway"/>
            </a:endParaRPr>
          </a:p>
          <a:p>
            <a:pPr indent="0" lvl="0" marL="0" rtl="0" algn="just">
              <a:spcBef>
                <a:spcPts val="1200"/>
              </a:spcBef>
              <a:spcAft>
                <a:spcPts val="0"/>
              </a:spcAft>
              <a:buNone/>
            </a:pPr>
            <a:r>
              <a:rPr b="1" lang="en-GB" sz="1350">
                <a:latin typeface="Raleway"/>
                <a:ea typeface="Raleway"/>
                <a:cs typeface="Raleway"/>
                <a:sym typeface="Raleway"/>
              </a:rPr>
              <a:t>ABSTRACT:</a:t>
            </a:r>
            <a:endParaRPr b="1" sz="1350">
              <a:latin typeface="Raleway"/>
              <a:ea typeface="Raleway"/>
              <a:cs typeface="Raleway"/>
              <a:sym typeface="Raleway"/>
            </a:endParaRPr>
          </a:p>
          <a:p>
            <a:pPr indent="0" lvl="0" marL="0" rtl="0" algn="just">
              <a:spcBef>
                <a:spcPts val="1200"/>
              </a:spcBef>
              <a:spcAft>
                <a:spcPts val="0"/>
              </a:spcAft>
              <a:buNone/>
            </a:pPr>
            <a:r>
              <a:rPr b="1" lang="en-GB" sz="1350">
                <a:latin typeface="Raleway"/>
                <a:ea typeface="Raleway"/>
                <a:cs typeface="Raleway"/>
                <a:sym typeface="Raleway"/>
              </a:rPr>
              <a:t>Present an efficient phishing websites detection system that analyzes the phishing websites URL addresses to learn data patterns that can identify authentic and phishing websites. The system employs machine learning techniques such as neural networks and decision trees to learn data patterns in websites URLs. They evaluate the system on a recent phishing websites dataset using classification accuracy as a performance indicator. The best result shows that decision trees models provide 97.40% classification accuracy on the almost balanced-class dataset.</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1200"/>
              </a:spcAft>
              <a:buNone/>
            </a:pPr>
            <a:r>
              <a:t/>
            </a:r>
            <a:endParaRPr b="1" sz="135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749125" y="6364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7826"/>
              <a:buFont typeface="Arial"/>
              <a:buNone/>
            </a:pPr>
            <a:r>
              <a:rPr lang="en-GB" sz="2300">
                <a:highlight>
                  <a:srgbClr val="FFFFFF"/>
                </a:highlight>
                <a:latin typeface="Arial"/>
                <a:ea typeface="Arial"/>
                <a:cs typeface="Arial"/>
                <a:sym typeface="Arial"/>
              </a:rPr>
              <a:t>Detection of Phishing Websites from URLs by using Classification Techniques on WEKA [⁵]</a:t>
            </a:r>
            <a:endParaRPr sz="2300">
              <a:highlight>
                <a:srgbClr val="FFFFFF"/>
              </a:highlight>
              <a:latin typeface="Arial"/>
              <a:ea typeface="Arial"/>
              <a:cs typeface="Arial"/>
              <a:sym typeface="Arial"/>
            </a:endParaRPr>
          </a:p>
          <a:p>
            <a:pPr indent="0" lvl="0" marL="0" rtl="0" algn="l">
              <a:spcBef>
                <a:spcPts val="0"/>
              </a:spcBef>
              <a:spcAft>
                <a:spcPts val="0"/>
              </a:spcAft>
              <a:buClr>
                <a:schemeClr val="dk2"/>
              </a:buClr>
              <a:buSzPct val="47826"/>
              <a:buFont typeface="Arial"/>
              <a:buNone/>
            </a:pPr>
            <a:r>
              <a:t/>
            </a:r>
            <a:endParaRPr sz="2300">
              <a:highlight>
                <a:srgbClr val="FFFFFF"/>
              </a:highlight>
              <a:latin typeface="Arial"/>
              <a:ea typeface="Arial"/>
              <a:cs typeface="Arial"/>
              <a:sym typeface="Arial"/>
            </a:endParaRPr>
          </a:p>
          <a:p>
            <a:pPr indent="0" lvl="0" marL="0" rtl="0" algn="l">
              <a:spcBef>
                <a:spcPts val="0"/>
              </a:spcBef>
              <a:spcAft>
                <a:spcPts val="0"/>
              </a:spcAft>
              <a:buNone/>
            </a:pPr>
            <a:r>
              <a:t/>
            </a:r>
            <a:endParaRPr sz="2300">
              <a:highlight>
                <a:srgbClr val="FFFFFF"/>
              </a:highlight>
              <a:latin typeface="Arial"/>
              <a:ea typeface="Arial"/>
              <a:cs typeface="Arial"/>
              <a:sym typeface="Arial"/>
            </a:endParaRPr>
          </a:p>
        </p:txBody>
      </p:sp>
      <p:sp>
        <p:nvSpPr>
          <p:cNvPr id="108" name="Google Shape;108;p19"/>
          <p:cNvSpPr txBox="1"/>
          <p:nvPr>
            <p:ph idx="1" type="body"/>
          </p:nvPr>
        </p:nvSpPr>
        <p:spPr>
          <a:xfrm>
            <a:off x="749125" y="1543900"/>
            <a:ext cx="78003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350" u="sng">
                <a:solidFill>
                  <a:schemeClr val="hlink"/>
                </a:solidFill>
                <a:latin typeface="Raleway"/>
                <a:ea typeface="Raleway"/>
                <a:cs typeface="Raleway"/>
                <a:sym typeface="Raleway"/>
                <a:hlinkClick r:id="rId3"/>
              </a:rPr>
              <a:t>https://ieeexplore.ieee.org/document/9358642</a:t>
            </a:r>
            <a:endParaRPr b="1" sz="1350">
              <a:latin typeface="Raleway"/>
              <a:ea typeface="Raleway"/>
              <a:cs typeface="Raleway"/>
              <a:sym typeface="Raleway"/>
            </a:endParaRPr>
          </a:p>
          <a:p>
            <a:pPr indent="0" lvl="0" marL="0" rtl="0" algn="just">
              <a:spcBef>
                <a:spcPts val="1200"/>
              </a:spcBef>
              <a:spcAft>
                <a:spcPts val="0"/>
              </a:spcAft>
              <a:buNone/>
            </a:pPr>
            <a:r>
              <a:rPr b="1" lang="en-GB" sz="1350">
                <a:latin typeface="Raleway"/>
                <a:ea typeface="Raleway"/>
                <a:cs typeface="Raleway"/>
                <a:sym typeface="Raleway"/>
              </a:rPr>
              <a:t>ABSTRACT:</a:t>
            </a:r>
            <a:endParaRPr b="1" sz="1350">
              <a:latin typeface="Raleway"/>
              <a:ea typeface="Raleway"/>
              <a:cs typeface="Raleway"/>
              <a:sym typeface="Raleway"/>
            </a:endParaRPr>
          </a:p>
          <a:p>
            <a:pPr indent="0" lvl="0" marL="0" rtl="0" algn="just">
              <a:spcBef>
                <a:spcPts val="1200"/>
              </a:spcBef>
              <a:spcAft>
                <a:spcPts val="0"/>
              </a:spcAft>
              <a:buNone/>
            </a:pPr>
            <a:r>
              <a:rPr b="1" lang="en-GB" sz="1350">
                <a:latin typeface="Raleway"/>
                <a:ea typeface="Raleway"/>
                <a:cs typeface="Raleway"/>
                <a:sym typeface="Raleway"/>
              </a:rPr>
              <a:t>Combined the websites used by phishing attacks into a dataset, then obtain some results using 4 classification algorithms with this dataset. The experimental results showed that the proposed systems give very good accuracy levels for the detection of these attacks.</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0"/>
              </a:spcAft>
              <a:buNone/>
            </a:pPr>
            <a:r>
              <a:t/>
            </a:r>
            <a:endParaRPr b="1" sz="1350">
              <a:latin typeface="Raleway"/>
              <a:ea typeface="Raleway"/>
              <a:cs typeface="Raleway"/>
              <a:sym typeface="Raleway"/>
            </a:endParaRPr>
          </a:p>
          <a:p>
            <a:pPr indent="0" lvl="0" marL="0" rtl="0" algn="just">
              <a:spcBef>
                <a:spcPts val="1200"/>
              </a:spcBef>
              <a:spcAft>
                <a:spcPts val="1200"/>
              </a:spcAft>
              <a:buNone/>
            </a:pPr>
            <a:r>
              <a:t/>
            </a:r>
            <a:endParaRPr b="1" sz="135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749125" y="6364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highlight>
                  <a:srgbClr val="FFFFFF"/>
                </a:highlight>
                <a:latin typeface="Arial"/>
                <a:ea typeface="Arial"/>
                <a:cs typeface="Arial"/>
                <a:sym typeface="Arial"/>
              </a:rPr>
              <a:t>REFERENCES:</a:t>
            </a:r>
            <a:endParaRPr sz="2300">
              <a:highlight>
                <a:srgbClr val="FFFFFF"/>
              </a:highlight>
              <a:latin typeface="Arial"/>
              <a:ea typeface="Arial"/>
              <a:cs typeface="Arial"/>
              <a:sym typeface="Arial"/>
            </a:endParaRPr>
          </a:p>
        </p:txBody>
      </p:sp>
      <p:sp>
        <p:nvSpPr>
          <p:cNvPr id="114" name="Google Shape;114;p20"/>
          <p:cNvSpPr txBox="1"/>
          <p:nvPr>
            <p:ph idx="1" type="body"/>
          </p:nvPr>
        </p:nvSpPr>
        <p:spPr>
          <a:xfrm>
            <a:off x="671850" y="1070550"/>
            <a:ext cx="7800300" cy="3002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Raleway"/>
              <a:buAutoNum type="arabicPeriod"/>
            </a:pPr>
            <a:r>
              <a:rPr b="1" lang="en-GB" sz="1200">
                <a:latin typeface="Raleway"/>
                <a:ea typeface="Raleway"/>
                <a:cs typeface="Raleway"/>
                <a:sym typeface="Raleway"/>
              </a:rPr>
              <a:t>V. Patil, P. Thakkar, C. Shah, T. Bhat and S. P. Godse, "Detection and Prevention of Phishing Websites Using Machine Learning Approach," 2018 Fourth International Conference on Computing Communication Control and Automation (ICCUBEA), 2018, pp. 1-5, doi: 10.1109/ICCUBEA.2018.8697412.</a:t>
            </a:r>
            <a:endParaRPr b="1" sz="1200">
              <a:latin typeface="Raleway"/>
              <a:ea typeface="Raleway"/>
              <a:cs typeface="Raleway"/>
              <a:sym typeface="Raleway"/>
            </a:endParaRPr>
          </a:p>
          <a:p>
            <a:pPr indent="-304800" lvl="0" marL="457200" rtl="0" algn="just">
              <a:spcBef>
                <a:spcPts val="0"/>
              </a:spcBef>
              <a:spcAft>
                <a:spcPts val="0"/>
              </a:spcAft>
              <a:buSzPts val="1200"/>
              <a:buFont typeface="Raleway"/>
              <a:buAutoNum type="arabicPeriod"/>
            </a:pPr>
            <a:r>
              <a:rPr b="1" lang="en-GB" sz="1200">
                <a:latin typeface="Raleway"/>
                <a:ea typeface="Raleway"/>
                <a:cs typeface="Raleway"/>
                <a:sym typeface="Raleway"/>
              </a:rPr>
              <a:t>A. Alswailem, B. Alabdullah, N. Alrumayh and A. Alsedrani, "Detecting Phishing Websites Using Machine Learning," 2019 2nd International Conference on Computer Applications &amp; Information Security (ICCAIS), 2019, pp. 1-6, doi: 10.1109/CAIS.2019.8769571.</a:t>
            </a:r>
            <a:endParaRPr b="1" sz="1200">
              <a:latin typeface="Raleway"/>
              <a:ea typeface="Raleway"/>
              <a:cs typeface="Raleway"/>
              <a:sym typeface="Raleway"/>
            </a:endParaRPr>
          </a:p>
          <a:p>
            <a:pPr indent="-304800" lvl="0" marL="457200" rtl="0" algn="just">
              <a:spcBef>
                <a:spcPts val="0"/>
              </a:spcBef>
              <a:spcAft>
                <a:spcPts val="0"/>
              </a:spcAft>
              <a:buSzPts val="1200"/>
              <a:buFont typeface="Raleway"/>
              <a:buAutoNum type="arabicPeriod"/>
            </a:pPr>
            <a:r>
              <a:rPr b="1" lang="en-GB" sz="1200">
                <a:latin typeface="Raleway"/>
                <a:ea typeface="Raleway"/>
                <a:cs typeface="Raleway"/>
                <a:sym typeface="Raleway"/>
              </a:rPr>
              <a:t>M. Korkmaz, O. K. Sahingoz and B. Diri, "Detection of Phishing Websites by Using Machine Learning-Based URL Analysis," 2020 11th International Conference on Computing, Communication and Networking Technologies (ICCCNT), 2020, pp. 1-7, doi: 10.1109/ICCCNT49239.2020.9225561.</a:t>
            </a:r>
            <a:endParaRPr b="1" sz="1200">
              <a:latin typeface="Raleway"/>
              <a:ea typeface="Raleway"/>
              <a:cs typeface="Raleway"/>
              <a:sym typeface="Raleway"/>
            </a:endParaRPr>
          </a:p>
          <a:p>
            <a:pPr indent="-304800" lvl="0" marL="457200" rtl="0" algn="just">
              <a:spcBef>
                <a:spcPts val="0"/>
              </a:spcBef>
              <a:spcAft>
                <a:spcPts val="0"/>
              </a:spcAft>
              <a:buSzPts val="1200"/>
              <a:buFont typeface="Raleway"/>
              <a:buAutoNum type="arabicPeriod"/>
            </a:pPr>
            <a:r>
              <a:rPr b="1" lang="en-GB" sz="1200">
                <a:latin typeface="Raleway"/>
                <a:ea typeface="Raleway"/>
                <a:cs typeface="Raleway"/>
                <a:sym typeface="Raleway"/>
              </a:rPr>
              <a:t>Q. A. Al-Haija and A. A. Badawi, "URL-based Phishing Websites Detection via Machine Learning," 2021 International Conference on Data Analytics for Business and Industry (ICDABI), 2021, pp. 644-649, doi: 10.1109/ICDABI53623.2021.9655851.</a:t>
            </a:r>
            <a:endParaRPr b="1" sz="1200">
              <a:latin typeface="Raleway"/>
              <a:ea typeface="Raleway"/>
              <a:cs typeface="Raleway"/>
              <a:sym typeface="Raleway"/>
            </a:endParaRPr>
          </a:p>
          <a:p>
            <a:pPr indent="-304800" lvl="0" marL="457200" rtl="0" algn="just">
              <a:spcBef>
                <a:spcPts val="0"/>
              </a:spcBef>
              <a:spcAft>
                <a:spcPts val="0"/>
              </a:spcAft>
              <a:buSzPts val="1200"/>
              <a:buFont typeface="Raleway"/>
              <a:buAutoNum type="arabicPeriod"/>
            </a:pPr>
            <a:r>
              <a:rPr b="1" lang="en-GB" sz="1200">
                <a:latin typeface="Raleway"/>
                <a:ea typeface="Raleway"/>
                <a:cs typeface="Raleway"/>
                <a:sym typeface="Raleway"/>
              </a:rPr>
              <a:t>B. Geyik, K. Erensoy and E. Kocyigit, "Detection of Phishing Websites from URLs by using Classification Techniques on WEKA," 2021 6th International Conference on Inventive Computation Technologies (ICICT), 2021, pp. 120-125, doi: 10.1109/ICICT50816.2021.9358642.</a:t>
            </a:r>
            <a:endParaRPr b="1" sz="1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