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C967-728E-26DA-24F5-8DDCA1298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D51848-11C5-E71E-08E7-937339CE8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998E73-FE16-F729-840F-4CCE66248053}"/>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5" name="Footer Placeholder 4">
            <a:extLst>
              <a:ext uri="{FF2B5EF4-FFF2-40B4-BE49-F238E27FC236}">
                <a16:creationId xmlns:a16="http://schemas.microsoft.com/office/drawing/2014/main" id="{7754BCB0-6D6C-3068-3CDD-03DBF5003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0463B-2026-DA25-14B8-1E4EF6A0CD82}"/>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329511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AD53-E565-997E-1DC2-6F3E014AD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D1EC8-0995-BA0D-F023-F1D24C89F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A39D3-B544-C172-536D-496E1DBA1BA7}"/>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5" name="Footer Placeholder 4">
            <a:extLst>
              <a:ext uri="{FF2B5EF4-FFF2-40B4-BE49-F238E27FC236}">
                <a16:creationId xmlns:a16="http://schemas.microsoft.com/office/drawing/2014/main" id="{DAD6F0D9-F130-8DFE-B0E1-B63738FB2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B3FC5-9A38-7571-1726-39BD750BA55B}"/>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88988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BBA0F-1745-94E9-F266-90BFDD311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161A5A-3367-C368-B7C5-36162A3D5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6AE19-73E5-F7E0-169D-74CBF90E7226}"/>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5" name="Footer Placeholder 4">
            <a:extLst>
              <a:ext uri="{FF2B5EF4-FFF2-40B4-BE49-F238E27FC236}">
                <a16:creationId xmlns:a16="http://schemas.microsoft.com/office/drawing/2014/main" id="{54D73D6B-F5F5-B802-DF49-C561BB2E1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54706-1088-D908-A7C3-5D99E01729A4}"/>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60871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499E-A67C-B422-A95A-6616F8EBAD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369F5-775B-D08F-1DFD-57643DE4B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A9BDD-95F1-3063-4A8F-93383E6B576A}"/>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5" name="Footer Placeholder 4">
            <a:extLst>
              <a:ext uri="{FF2B5EF4-FFF2-40B4-BE49-F238E27FC236}">
                <a16:creationId xmlns:a16="http://schemas.microsoft.com/office/drawing/2014/main" id="{AB2E4F1A-A604-DF90-FD6B-5D49EE8AE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02EAB-F3BE-865B-3F8C-9FF3C61BAAFA}"/>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4743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A011-D959-0CF1-6C9A-70EB32AB3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3B8664-F859-3B2F-4051-E3A02798A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1FE82-8621-5B1F-3017-25293142E87B}"/>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5" name="Footer Placeholder 4">
            <a:extLst>
              <a:ext uri="{FF2B5EF4-FFF2-40B4-BE49-F238E27FC236}">
                <a16:creationId xmlns:a16="http://schemas.microsoft.com/office/drawing/2014/main" id="{2FE94EA9-144F-806C-509B-863576745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7229D-E7B7-257A-77D0-560E2CF2E895}"/>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421916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AA9C-561C-1CB7-19A5-FEB8085B9A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C5733C-2B81-AB8F-B9BC-72B40E1C0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13296A-9236-3575-BC97-59C4997AD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81AC38-07CD-A853-98C7-9B2B9994563F}"/>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6" name="Footer Placeholder 5">
            <a:extLst>
              <a:ext uri="{FF2B5EF4-FFF2-40B4-BE49-F238E27FC236}">
                <a16:creationId xmlns:a16="http://schemas.microsoft.com/office/drawing/2014/main" id="{9A72B825-249F-4F78-11BD-3DB948A63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7BE4D-29C6-51D4-26DB-9978D5B980D7}"/>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80210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E32A-03E4-00E0-4BBE-5DE6D24F33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957B6-8090-31A3-A30E-DA427158A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25E69-5DE7-2CBB-952D-416DEC824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499F4-D424-0625-8B77-4EF11D30D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5351B-F53E-0D94-2E82-F11BAC088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7B8802-005A-70B5-4E1C-D455FCB62890}"/>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8" name="Footer Placeholder 7">
            <a:extLst>
              <a:ext uri="{FF2B5EF4-FFF2-40B4-BE49-F238E27FC236}">
                <a16:creationId xmlns:a16="http://schemas.microsoft.com/office/drawing/2014/main" id="{A27FB733-29D3-5907-F382-B76E5E0384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AC25D3-4FAE-1755-A286-EF66D5F28BF6}"/>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58297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5F5F-7F1A-30EB-D597-F5A1EC7673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7FE08-BB0F-5122-0E0A-0C58461ADED0}"/>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4" name="Footer Placeholder 3">
            <a:extLst>
              <a:ext uri="{FF2B5EF4-FFF2-40B4-BE49-F238E27FC236}">
                <a16:creationId xmlns:a16="http://schemas.microsoft.com/office/drawing/2014/main" id="{E64AEB1A-B50F-A6F9-4312-4068BEA129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38069B-3BAA-D47B-938B-745D77CBAFDF}"/>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22226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83F92-020D-E465-9EBB-577FBD6BF345}"/>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3" name="Footer Placeholder 2">
            <a:extLst>
              <a:ext uri="{FF2B5EF4-FFF2-40B4-BE49-F238E27FC236}">
                <a16:creationId xmlns:a16="http://schemas.microsoft.com/office/drawing/2014/main" id="{0B629C49-A924-E121-4481-5E9E157D88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4E8FEE-FEE3-AA9A-CB7E-AFC0FA0A8BCB}"/>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25128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CA34-05EA-901E-31F0-0280DC4BC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29FD94-6C90-E9D2-60E5-6A1D5F11A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7EB69E-2074-5C0C-C57C-24A8102CC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4EC7B-0EB0-6D8F-2D3A-210858E000CA}"/>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6" name="Footer Placeholder 5">
            <a:extLst>
              <a:ext uri="{FF2B5EF4-FFF2-40B4-BE49-F238E27FC236}">
                <a16:creationId xmlns:a16="http://schemas.microsoft.com/office/drawing/2014/main" id="{AA913AF0-C33A-254B-F5C3-94EB9D671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715E9-032C-89AD-DAF9-D905A2300241}"/>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793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DF8-A5C3-7282-3B83-A48349FC3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790F60-0971-9423-C442-7DABB7FFF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4C6323-072A-E02D-907D-3F1B321F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AF7D2-2B2B-ABFE-11C0-AB71B812BF1B}"/>
              </a:ext>
            </a:extLst>
          </p:cNvPr>
          <p:cNvSpPr>
            <a:spLocks noGrp="1"/>
          </p:cNvSpPr>
          <p:nvPr>
            <p:ph type="dt" sz="half" idx="10"/>
          </p:nvPr>
        </p:nvSpPr>
        <p:spPr/>
        <p:txBody>
          <a:bodyPr/>
          <a:lstStyle/>
          <a:p>
            <a:fld id="{BAC8A411-3708-4A10-80B7-E30B5FD4B579}" type="datetimeFigureOut">
              <a:rPr lang="en-IN" smtClean="0"/>
              <a:t>26-09-2022</a:t>
            </a:fld>
            <a:endParaRPr lang="en-IN"/>
          </a:p>
        </p:txBody>
      </p:sp>
      <p:sp>
        <p:nvSpPr>
          <p:cNvPr id="6" name="Footer Placeholder 5">
            <a:extLst>
              <a:ext uri="{FF2B5EF4-FFF2-40B4-BE49-F238E27FC236}">
                <a16:creationId xmlns:a16="http://schemas.microsoft.com/office/drawing/2014/main" id="{E96D1726-39DE-9BF4-4E1C-2AB98F562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676EC-524B-E7A7-D717-9B1E7B7C663F}"/>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31019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A17B1-8303-129B-C609-887EB48FE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58AD7-6519-DFC2-F497-4CF2EB73E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3468B-C2D9-595C-5F1F-5D57C47DC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8A411-3708-4A10-80B7-E30B5FD4B579}" type="datetimeFigureOut">
              <a:rPr lang="en-IN" smtClean="0"/>
              <a:t>26-09-2022</a:t>
            </a:fld>
            <a:endParaRPr lang="en-IN"/>
          </a:p>
        </p:txBody>
      </p:sp>
      <p:sp>
        <p:nvSpPr>
          <p:cNvPr id="5" name="Footer Placeholder 4">
            <a:extLst>
              <a:ext uri="{FF2B5EF4-FFF2-40B4-BE49-F238E27FC236}">
                <a16:creationId xmlns:a16="http://schemas.microsoft.com/office/drawing/2014/main" id="{66A5F122-FC70-6452-BE15-0F0DE968C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54DF74-E66C-37E8-8B1E-2E86D51AB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1415F-FDF4-498F-899E-8FADBB580344}" type="slidenum">
              <a:rPr lang="en-IN" smtClean="0"/>
              <a:t>‹#›</a:t>
            </a:fld>
            <a:endParaRPr lang="en-IN"/>
          </a:p>
        </p:txBody>
      </p:sp>
    </p:spTree>
    <p:extLst>
      <p:ext uri="{BB962C8B-B14F-4D97-AF65-F5344CB8AC3E}">
        <p14:creationId xmlns:p14="http://schemas.microsoft.com/office/powerpoint/2010/main" val="91135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98595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8697806/references#referenc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938847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913786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580A-91EE-63A8-03F3-AD306C9BAF64}"/>
              </a:ext>
            </a:extLst>
          </p:cNvPr>
          <p:cNvSpPr>
            <a:spLocks noGrp="1"/>
          </p:cNvSpPr>
          <p:nvPr>
            <p:ph type="ctrTitle"/>
          </p:nvPr>
        </p:nvSpPr>
        <p:spPr>
          <a:xfrm>
            <a:off x="1524000" y="712788"/>
            <a:ext cx="9144000" cy="2387600"/>
          </a:xfrm>
        </p:spPr>
        <p:txBody>
          <a:bodyPr>
            <a:normAutofit/>
          </a:bodyPr>
          <a:lstStyle/>
          <a:p>
            <a:r>
              <a:rPr lang="en-US" sz="4400" b="1" i="0" dirty="0">
                <a:solidFill>
                  <a:srgbClr val="FF0000"/>
                </a:solidFill>
                <a:effectLst/>
                <a:latin typeface="Times New Roman" panose="02020603050405020304" pitchFamily="18" charset="0"/>
                <a:cs typeface="Times New Roman" panose="02020603050405020304" pitchFamily="18" charset="0"/>
              </a:rPr>
              <a:t>Estimate The Crop Yield Using Data Analytics</a:t>
            </a:r>
            <a:br>
              <a:rPr lang="en-US" sz="4400" b="0" i="0" dirty="0">
                <a:solidFill>
                  <a:srgbClr val="FF0000"/>
                </a:solidFill>
                <a:effectLst/>
                <a:latin typeface="Times New Roman" panose="02020603050405020304" pitchFamily="18" charset="0"/>
                <a:cs typeface="Times New Roman" panose="02020603050405020304" pitchFamily="18" charset="0"/>
              </a:rPr>
            </a:br>
            <a:endParaRPr lang="en-IN" sz="4400"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3E83B7-9B26-8BAD-AC30-6C17E3E4FAE6}"/>
              </a:ext>
            </a:extLst>
          </p:cNvPr>
          <p:cNvSpPr>
            <a:spLocks noGrp="1"/>
          </p:cNvSpPr>
          <p:nvPr>
            <p:ph type="subTitle" idx="1"/>
          </p:nvPr>
        </p:nvSpPr>
        <p:spPr>
          <a:xfrm>
            <a:off x="-1860857" y="3091816"/>
            <a:ext cx="9144000" cy="2674938"/>
          </a:xfrm>
        </p:spPr>
        <p:txBody>
          <a:bodyPr/>
          <a:lstStyle/>
          <a:p>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Aravindan P – 2019115018</a:t>
            </a:r>
          </a:p>
          <a:p>
            <a:r>
              <a:rPr lang="en-US" dirty="0">
                <a:latin typeface="Times New Roman" panose="02020603050405020304" pitchFamily="18" charset="0"/>
                <a:cs typeface="Times New Roman" panose="02020603050405020304" pitchFamily="18" charset="0"/>
              </a:rPr>
              <a:t>       Santhapravinraj E– 2019115088</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Hasti</a:t>
            </a:r>
            <a:r>
              <a:rPr lang="en-US" dirty="0">
                <a:latin typeface="Times New Roman" panose="02020603050405020304" pitchFamily="18" charset="0"/>
                <a:cs typeface="Times New Roman" panose="02020603050405020304" pitchFamily="18" charset="0"/>
              </a:rPr>
              <a:t> Mohan Varma– 2019115037</a:t>
            </a:r>
          </a:p>
          <a:p>
            <a:r>
              <a:rPr lang="en-US" dirty="0">
                <a:latin typeface="Times New Roman" panose="02020603050405020304" pitchFamily="18" charset="0"/>
                <a:cs typeface="Times New Roman" panose="02020603050405020304" pitchFamily="18" charset="0"/>
              </a:rPr>
              <a:t>Gowtham R -2019115034</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2721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EA267-28B6-6554-1A82-F85B5B5059F1}"/>
              </a:ext>
            </a:extLst>
          </p:cNvPr>
          <p:cNvSpPr>
            <a:spLocks noGrp="1"/>
          </p:cNvSpPr>
          <p:nvPr>
            <p:ph idx="1"/>
          </p:nvPr>
        </p:nvSpPr>
        <p:spPr/>
        <p:txBody>
          <a:bodyPr/>
          <a:lstStyle/>
          <a:p>
            <a:pPr marL="0" indent="0" algn="ctr">
              <a:buNone/>
            </a:pPr>
            <a:endParaRPr lang="en-US" sz="6600" dirty="0">
              <a:latin typeface="Sitka Display Semibold" pitchFamily="2" charset="0"/>
              <a:cs typeface="Times New Roman" panose="02020603050405020304" pitchFamily="18" charset="0"/>
            </a:endParaRPr>
          </a:p>
          <a:p>
            <a:pPr marL="0" indent="0" algn="ctr">
              <a:buNone/>
            </a:pPr>
            <a:r>
              <a:rPr lang="en-US" sz="6600" dirty="0">
                <a:solidFill>
                  <a:schemeClr val="tx1">
                    <a:lumMod val="95000"/>
                    <a:lumOff val="5000"/>
                  </a:schemeClr>
                </a:solidFill>
                <a:latin typeface="Sitka Display Semibold" pitchFamily="2" charset="0"/>
                <a:cs typeface="Times New Roman" panose="02020603050405020304" pitchFamily="18" charset="0"/>
              </a:rPr>
              <a:t>LITERATURE SURVEY</a:t>
            </a:r>
          </a:p>
          <a:p>
            <a:endParaRPr lang="en-IN" dirty="0"/>
          </a:p>
        </p:txBody>
      </p:sp>
    </p:spTree>
    <p:extLst>
      <p:ext uri="{BB962C8B-B14F-4D97-AF65-F5344CB8AC3E}">
        <p14:creationId xmlns:p14="http://schemas.microsoft.com/office/powerpoint/2010/main" val="413289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653540" y="61279"/>
            <a:ext cx="8839200" cy="1554162"/>
          </a:xfrm>
        </p:spPr>
        <p:txBody>
          <a:bodyPr>
            <a:normAutofit fontScale="90000"/>
          </a:bodyPr>
          <a:lstStyle/>
          <a:p>
            <a:br>
              <a:rPr lang="en-US" b="1" i="0" dirty="0">
                <a:solidFill>
                  <a:srgbClr val="333333"/>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226820" y="1931352"/>
            <a:ext cx="9144000" cy="3762375"/>
          </a:xfrm>
        </p:spPr>
        <p:txBody>
          <a:bodyPr>
            <a:normAutofit/>
          </a:bodyPr>
          <a:lstStyle/>
          <a:p>
            <a:pPr marL="342900" indent="-342900" algn="l">
              <a:buFont typeface="Arial" panose="020B0604020202020204" pitchFamily="34" charset="0"/>
              <a:buChar char="•"/>
            </a:pPr>
            <a:r>
              <a:rPr lang="en-IN" dirty="0">
                <a:solidFill>
                  <a:schemeClr val="tx1">
                    <a:lumMod val="85000"/>
                    <a:lumOff val="15000"/>
                  </a:schemeClr>
                </a:solidFill>
                <a:hlinkClick r:id="rId2"/>
              </a:rPr>
              <a:t>https://ieeexplore.ieee.org/document/8985951</a:t>
            </a:r>
            <a:endParaRPr lang="en-US" dirty="0">
              <a:solidFill>
                <a:schemeClr val="tx1">
                  <a:lumMod val="85000"/>
                  <a:lumOff val="15000"/>
                </a:schemeClr>
              </a:solidFill>
            </a:endParaRPr>
          </a:p>
          <a:p>
            <a:pPr algn="just"/>
            <a:r>
              <a:rPr lang="en-US" b="0" i="0" dirty="0">
                <a:solidFill>
                  <a:srgbClr val="333333"/>
                </a:solidFill>
                <a:effectLst/>
                <a:latin typeface="Arial" panose="020B0604020202020204" pitchFamily="34" charset="0"/>
              </a:rPr>
              <a:t>	</a:t>
            </a:r>
            <a:r>
              <a:rPr lang="en-US" sz="2000" b="0" i="0" dirty="0">
                <a:solidFill>
                  <a:srgbClr val="333333"/>
                </a:solidFill>
                <a:effectLst/>
                <a:latin typeface="Arial" panose="020B0604020202020204" pitchFamily="34" charset="0"/>
                <a:cs typeface="Arial" panose="020B0604020202020204" pitchFamily="34" charset="0"/>
              </a:rPr>
              <a:t>Agriculture is the pillar of the Indian economy and more than 50% of India's population are dependent on agriculture for their survival. Variations in weather, climate, and other such environmental conditions have become a major risk for the healthy existence of agriculture. Machine learning (ML) plays a significant role as it has decision support tool for Crop Yield Prediction (CYP) including supporting decisions on what crops to grow and what to do during the growing season of the crops</a:t>
            </a:r>
            <a:endParaRPr lang="en-US" sz="2000" dirty="0">
              <a:solidFill>
                <a:srgbClr val="FF0000"/>
              </a:solidFill>
              <a:latin typeface="Arial" panose="020B0604020202020204" pitchFamily="34" charset="0"/>
              <a:cs typeface="Arial" panose="020B0604020202020204" pitchFamily="34" charset="0"/>
            </a:endParaRPr>
          </a:p>
          <a:p>
            <a:pPr algn="l"/>
            <a:endParaRPr lang="en-IN" dirty="0">
              <a:solidFill>
                <a:srgbClr val="FF0000"/>
              </a:solidFill>
            </a:endParaRPr>
          </a:p>
        </p:txBody>
      </p:sp>
      <p:sp>
        <p:nvSpPr>
          <p:cNvPr id="5" name="TextBox 4">
            <a:extLst>
              <a:ext uri="{FF2B5EF4-FFF2-40B4-BE49-F238E27FC236}">
                <a16:creationId xmlns:a16="http://schemas.microsoft.com/office/drawing/2014/main" id="{1A417C32-B213-65EC-CD2F-4403263F0BF7}"/>
              </a:ext>
            </a:extLst>
          </p:cNvPr>
          <p:cNvSpPr txBox="1"/>
          <p:nvPr/>
        </p:nvSpPr>
        <p:spPr>
          <a:xfrm>
            <a:off x="1226820" y="819289"/>
            <a:ext cx="7520940" cy="954107"/>
          </a:xfrm>
          <a:prstGeom prst="rect">
            <a:avLst/>
          </a:prstGeom>
          <a:noFill/>
        </p:spPr>
        <p:txBody>
          <a:bodyPr wrap="square">
            <a:spAutoFit/>
          </a:bodyPr>
          <a:lstStyle/>
          <a:p>
            <a:pPr algn="l"/>
            <a:r>
              <a:rPr lang="en-US" sz="2800" b="1" i="0" dirty="0">
                <a:solidFill>
                  <a:srgbClr val="333333"/>
                </a:solidFill>
                <a:effectLst/>
                <a:latin typeface="Arial" panose="020B0604020202020204" pitchFamily="34" charset="0"/>
              </a:rPr>
              <a:t>Crop Yield Prediction using Machine Learning Algorithm</a:t>
            </a:r>
          </a:p>
        </p:txBody>
      </p:sp>
    </p:spTree>
    <p:extLst>
      <p:ext uri="{BB962C8B-B14F-4D97-AF65-F5344CB8AC3E}">
        <p14:creationId xmlns:p14="http://schemas.microsoft.com/office/powerpoint/2010/main" val="157097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891540" y="678180"/>
            <a:ext cx="9144000" cy="1383030"/>
          </a:xfrm>
        </p:spPr>
        <p:txBody>
          <a:bodyPr>
            <a:noAutofit/>
          </a:bodyPr>
          <a:lstStyle/>
          <a:p>
            <a:r>
              <a:rPr lang="en-US" sz="2800" b="1" i="0" dirty="0">
                <a:solidFill>
                  <a:srgbClr val="333333"/>
                </a:solidFill>
                <a:effectLst/>
                <a:latin typeface="Arial" panose="020B0604020202020204" pitchFamily="34" charset="0"/>
              </a:rPr>
              <a:t>Crop Yield Prediction Using Data Analytics and</a:t>
            </a:r>
            <a:br>
              <a:rPr lang="en-US" sz="2800" b="1" i="0" dirty="0">
                <a:solidFill>
                  <a:srgbClr val="333333"/>
                </a:solidFill>
                <a:effectLst/>
                <a:latin typeface="Arial" panose="020B0604020202020204" pitchFamily="34" charset="0"/>
              </a:rPr>
            </a:br>
            <a:r>
              <a:rPr lang="en-US" sz="2800" b="1" i="0" dirty="0">
                <a:solidFill>
                  <a:srgbClr val="333333"/>
                </a:solidFill>
                <a:effectLst/>
                <a:latin typeface="Arial" panose="020B0604020202020204" pitchFamily="34" charset="0"/>
              </a:rPr>
              <a:t>Hybrid Approach</a:t>
            </a:r>
            <a:br>
              <a:rPr lang="en-US" sz="2800" b="1" i="0" dirty="0">
                <a:solidFill>
                  <a:srgbClr val="333333"/>
                </a:solidFill>
                <a:effectLst/>
                <a:latin typeface="Arial" panose="020B0604020202020204" pitchFamily="34" charset="0"/>
              </a:rPr>
            </a:br>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1786890"/>
            <a:ext cx="9144000" cy="4229100"/>
          </a:xfrm>
        </p:spPr>
        <p:txBody>
          <a:bodyPr>
            <a:normAutofit/>
          </a:bodyPr>
          <a:lstStyle/>
          <a:p>
            <a:pPr marL="342900" indent="-342900" algn="l">
              <a:buFont typeface="Arial" panose="020B0604020202020204" pitchFamily="34" charset="0"/>
              <a:buChar char="•"/>
            </a:pPr>
            <a:r>
              <a:rPr lang="en-US" dirty="0">
                <a:hlinkClick r:id="rId2"/>
              </a:rPr>
              <a:t>Crop Yield Prediction Using Data Analytics and Hybrid Approach | IEEE Conference Publication | IEEE Xplore</a:t>
            </a:r>
            <a:endParaRPr lang="en-IN" dirty="0"/>
          </a:p>
          <a:p>
            <a:pPr algn="l"/>
            <a:endParaRPr lang="en-IN" dirty="0"/>
          </a:p>
          <a:p>
            <a:pPr algn="just"/>
            <a:r>
              <a:rPr lang="en-US" sz="2000" b="0" i="0" dirty="0">
                <a:solidFill>
                  <a:srgbClr val="333333"/>
                </a:solidFill>
                <a:effectLst/>
                <a:latin typeface="Arial" panose="020B0604020202020204" pitchFamily="34" charset="0"/>
                <a:cs typeface="Arial" panose="020B0604020202020204" pitchFamily="34" charset="0"/>
              </a:rPr>
              <a:t>	Agricultural data is being produced constantly and </a:t>
            </a:r>
            <a:r>
              <a:rPr lang="en-US" sz="2000" b="0" i="0" dirty="0" err="1">
                <a:solidFill>
                  <a:srgbClr val="333333"/>
                </a:solidFill>
                <a:effectLst/>
                <a:latin typeface="Arial" panose="020B0604020202020204" pitchFamily="34" charset="0"/>
                <a:cs typeface="Arial" panose="020B0604020202020204" pitchFamily="34" charset="0"/>
              </a:rPr>
              <a:t>enourmosly</a:t>
            </a:r>
            <a:r>
              <a:rPr lang="en-US" sz="2000" b="0" i="0" dirty="0">
                <a:solidFill>
                  <a:srgbClr val="333333"/>
                </a:solidFill>
                <a:effectLst/>
                <a:latin typeface="Arial" panose="020B0604020202020204" pitchFamily="34" charset="0"/>
                <a:cs typeface="Arial" panose="020B0604020202020204" pitchFamily="34" charset="0"/>
              </a:rPr>
              <a:t>. As a result, agricultural data has come in the era of big data. Smart technologies contribute in data collection using electronic devices. In our project we are going to </a:t>
            </a:r>
            <a:r>
              <a:rPr lang="en-US" sz="2000" b="0" i="0" dirty="0" err="1">
                <a:solidFill>
                  <a:srgbClr val="333333"/>
                </a:solidFill>
                <a:effectLst/>
                <a:latin typeface="Arial" panose="020B0604020202020204" pitchFamily="34" charset="0"/>
                <a:cs typeface="Arial" panose="020B0604020202020204" pitchFamily="34" charset="0"/>
              </a:rPr>
              <a:t>analyse</a:t>
            </a:r>
            <a:r>
              <a:rPr lang="en-US" sz="2000" b="0" i="0" dirty="0">
                <a:solidFill>
                  <a:srgbClr val="333333"/>
                </a:solidFill>
                <a:effectLst/>
                <a:latin typeface="Arial" panose="020B0604020202020204" pitchFamily="34" charset="0"/>
                <a:cs typeface="Arial" panose="020B0604020202020204" pitchFamily="34" charset="0"/>
              </a:rPr>
              <a:t> and mine this agricultural data to get useful results using technologies like data analytics and machine learning and this result will be given to farmers for better crop yield in terms of efficiency and productivity</a:t>
            </a:r>
            <a:r>
              <a:rPr lang="en-US" b="0" i="0" dirty="0">
                <a:solidFill>
                  <a:srgbClr val="333333"/>
                </a:solidFill>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187570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135380" y="1442244"/>
            <a:ext cx="9144000" cy="982662"/>
          </a:xfrm>
        </p:spPr>
        <p:txBody>
          <a:bodyPr>
            <a:noAutofit/>
          </a:bodyPr>
          <a:lstStyle/>
          <a:p>
            <a:r>
              <a:rPr lang="en-US" sz="2800" b="1" i="0" dirty="0">
                <a:solidFill>
                  <a:srgbClr val="333333"/>
                </a:solidFill>
                <a:effectLst/>
                <a:latin typeface="Arial" panose="020B0604020202020204" pitchFamily="34" charset="0"/>
              </a:rPr>
              <a:t>An Ensemble Algorithm for Crop Yield Prediction</a:t>
            </a:r>
            <a:br>
              <a:rPr lang="en-US" sz="2800" b="1" i="0" dirty="0">
                <a:solidFill>
                  <a:srgbClr val="333333"/>
                </a:solidFill>
                <a:effectLst/>
                <a:latin typeface="Arial" panose="020B0604020202020204" pitchFamily="34" charset="0"/>
              </a:rPr>
            </a:br>
            <a:br>
              <a:rPr lang="en-US" sz="2800" b="1" i="0" dirty="0">
                <a:solidFill>
                  <a:srgbClr val="333333"/>
                </a:solidFill>
                <a:effectLst/>
                <a:latin typeface="Arial" panose="020B0604020202020204" pitchFamily="34" charset="0"/>
              </a:rPr>
            </a:b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1933575"/>
            <a:ext cx="9144000" cy="4143375"/>
          </a:xfrm>
        </p:spPr>
        <p:txBody>
          <a:bodyPr>
            <a:normAutofit/>
          </a:bodyPr>
          <a:lstStyle/>
          <a:p>
            <a:pPr algn="l"/>
            <a:r>
              <a:rPr lang="en-US" b="0" i="0" dirty="0">
                <a:solidFill>
                  <a:srgbClr val="333333"/>
                </a:solidFill>
                <a:effectLst/>
                <a:latin typeface="Times New Roman" panose="02020603050405020304" pitchFamily="18" charset="0"/>
                <a:cs typeface="Times New Roman" panose="02020603050405020304" pitchFamily="18" charset="0"/>
                <a:hlinkClick r:id="rId2"/>
              </a:rPr>
              <a:t>https://ieeexplore.ieee.org/document/9388479</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Georgia" panose="02040502050405020303" pitchFamily="18" charset="0"/>
              </a:rPr>
              <a:t>	Data mining consists of machine learning techniques which are used to view required data in desired way. Machine learning is being used in agriculture sector since many years . Machine learning algorithms are being applied at a great extent for prediction of crop yield strategies. As prediction of crop yield is one of the arduous obstacles in agricultural sector, there have been many models suggested until date . This project comprises the utilization of diverse range of datasets as the yield of the crop depends on many parameters such as country location, crop name, year, yield value, average rainfall, pesticides, and average temperature </a:t>
            </a:r>
            <a:r>
              <a:rPr lang="en-US" sz="2000" dirty="0">
                <a:solidFill>
                  <a:srgbClr val="006699"/>
                </a:solidFill>
                <a:latin typeface="Georgia" panose="02040502050405020303" pitchFamily="18" charset="0"/>
              </a:rPr>
              <a:t>.</a:t>
            </a: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92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EA39-B683-FF5C-0090-E7978E1089CC}"/>
              </a:ext>
            </a:extLst>
          </p:cNvPr>
          <p:cNvSpPr>
            <a:spLocks noGrp="1"/>
          </p:cNvSpPr>
          <p:nvPr>
            <p:ph type="title"/>
          </p:nvPr>
        </p:nvSpPr>
        <p:spPr>
          <a:xfrm>
            <a:off x="838200" y="1162843"/>
            <a:ext cx="10515600" cy="1325563"/>
          </a:xfrm>
        </p:spPr>
        <p:txBody>
          <a:bodyPr>
            <a:normAutofit fontScale="90000"/>
          </a:bodyPr>
          <a:lstStyle/>
          <a:p>
            <a:r>
              <a:rPr lang="en-US" sz="3100" b="1" i="0" dirty="0">
                <a:solidFill>
                  <a:srgbClr val="333333"/>
                </a:solidFill>
                <a:effectLst/>
                <a:latin typeface="Arial" panose="020B0604020202020204" pitchFamily="34" charset="0"/>
              </a:rPr>
              <a:t>Supervised Machine learning Approach for Crop Yield Prediction in Agriculture Sector</a:t>
            </a:r>
            <a:br>
              <a:rPr lang="en-US" b="1" i="0" dirty="0">
                <a:solidFill>
                  <a:srgbClr val="333333"/>
                </a:solidFill>
                <a:effectLst/>
                <a:latin typeface="Arial" panose="020B0604020202020204" pitchFamily="34" charset="0"/>
              </a:rPr>
            </a:br>
            <a:br>
              <a:rPr lang="en-US" b="0"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0034F5D-C815-6ECA-FCFC-B5E2DE994E8E}"/>
              </a:ext>
            </a:extLst>
          </p:cNvPr>
          <p:cNvSpPr>
            <a:spLocks noGrp="1"/>
          </p:cNvSpPr>
          <p:nvPr>
            <p:ph idx="1"/>
          </p:nvPr>
        </p:nvSpPr>
        <p:spPr>
          <a:xfrm>
            <a:off x="891540" y="1825625"/>
            <a:ext cx="10515600" cy="4351338"/>
          </a:xfrm>
        </p:spPr>
        <p:txBody>
          <a:bodyPr>
            <a:normAutofit/>
          </a:bodyPr>
          <a:lstStyle/>
          <a:p>
            <a:pPr marL="0" indent="0">
              <a:buNone/>
            </a:pPr>
            <a:r>
              <a:rPr lang="en-IN" sz="2000" dirty="0"/>
              <a:t>  </a:t>
            </a:r>
            <a:r>
              <a:rPr lang="en-IN" sz="2000" dirty="0">
                <a:hlinkClick r:id="rId2"/>
              </a:rPr>
              <a:t>https://ieeexplore.ieee.org/document/9137868</a:t>
            </a:r>
            <a:endParaRPr lang="en-IN" sz="2000" dirty="0"/>
          </a:p>
          <a:p>
            <a:pPr marL="0" indent="0" algn="just">
              <a:buNone/>
            </a:pPr>
            <a:r>
              <a:rPr lang="en-US" sz="2000" b="0" i="0" dirty="0">
                <a:solidFill>
                  <a:srgbClr val="333333"/>
                </a:solidFill>
                <a:effectLst/>
                <a:latin typeface="Arial" panose="020B0604020202020204" pitchFamily="34" charset="0"/>
              </a:rPr>
              <a:t>	Machine learning (ML) is a crucial perspective for acquiring real-world and operative solution for crop yield issue. From a given set of predictors, ML can predict a target/outcome by using Supervised Learning. To get the desired outputs need to generate a suitable function by set of some variables which will map the input variable to the aim output. Crop yield prediction incorporates forecasting the yield of the crop from past historical data which includes factors such as temperature, humidity, </a:t>
            </a:r>
            <a:r>
              <a:rPr lang="en-US" sz="2000" b="0" i="0" dirty="0" err="1">
                <a:solidFill>
                  <a:srgbClr val="333333"/>
                </a:solidFill>
                <a:effectLst/>
                <a:latin typeface="Arial" panose="020B0604020202020204" pitchFamily="34" charset="0"/>
              </a:rPr>
              <a:t>ph</a:t>
            </a:r>
            <a:r>
              <a:rPr lang="en-US" sz="2000" b="0" i="0" dirty="0">
                <a:solidFill>
                  <a:srgbClr val="333333"/>
                </a:solidFill>
                <a:effectLst/>
                <a:latin typeface="Arial" panose="020B0604020202020204" pitchFamily="34" charset="0"/>
              </a:rPr>
              <a:t>, rainfall, crop name. It gives us an idea for the finest predicted crop which will be cultivate in the field weather conditions. These predictions can be done by a machine learning algorithm called Random Forest. It will attain the crop prediction with best accurate value. The algorithm random forest is used to give the best crop yield model by considering least number of models. It is very useful to predict the yield of the crop in agriculture sector</a:t>
            </a:r>
            <a:endParaRPr lang="en-IN" sz="2000" dirty="0"/>
          </a:p>
        </p:txBody>
      </p:sp>
    </p:spTree>
    <p:extLst>
      <p:ext uri="{BB962C8B-B14F-4D97-AF65-F5344CB8AC3E}">
        <p14:creationId xmlns:p14="http://schemas.microsoft.com/office/powerpoint/2010/main" val="323586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2E78-8C32-AFDD-6E23-8D1D3640FB1E}"/>
              </a:ext>
            </a:extLst>
          </p:cNvPr>
          <p:cNvSpPr>
            <a:spLocks noGrp="1"/>
          </p:cNvSpPr>
          <p:nvPr>
            <p:ph type="title"/>
          </p:nvPr>
        </p:nvSpPr>
        <p:spPr>
          <a:xfrm>
            <a:off x="838200" y="365126"/>
            <a:ext cx="10515600" cy="787400"/>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References</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77C43-06B6-DE31-FC0F-A51AAB7B376B}"/>
              </a:ext>
            </a:extLst>
          </p:cNvPr>
          <p:cNvSpPr>
            <a:spLocks noGrp="1"/>
          </p:cNvSpPr>
          <p:nvPr>
            <p:ph idx="1"/>
          </p:nvPr>
        </p:nvSpPr>
        <p:spPr>
          <a:xfrm>
            <a:off x="838200" y="1247775"/>
            <a:ext cx="10515600" cy="4929188"/>
          </a:xfrm>
        </p:spPr>
        <p:txBody>
          <a:bodyPr>
            <a:normAutofit/>
          </a:bodyPr>
          <a:lstStyle/>
          <a:p>
            <a:r>
              <a:rPr lang="en-US" sz="2000" i="0" dirty="0">
                <a:solidFill>
                  <a:srgbClr val="333333"/>
                </a:solidFill>
                <a:effectLst/>
                <a:latin typeface="Arial" panose="020B0604020202020204" pitchFamily="34" charset="0"/>
                <a:cs typeface="Arial" panose="020B0604020202020204" pitchFamily="34" charset="0"/>
              </a:rPr>
              <a:t>D. J. Reddy and M. R. Kumar, "Crop Yield Prediction using Machine Learning Algorithm," </a:t>
            </a:r>
            <a:r>
              <a:rPr lang="en-US" sz="2000" i="1" dirty="0">
                <a:solidFill>
                  <a:srgbClr val="333333"/>
                </a:solidFill>
                <a:effectLst/>
                <a:latin typeface="Arial" panose="020B0604020202020204" pitchFamily="34" charset="0"/>
                <a:cs typeface="Arial" panose="020B0604020202020204" pitchFamily="34" charset="0"/>
              </a:rPr>
              <a:t>2021 5th International Conference on Intelligent Computing and Control Systems (ICICCS)</a:t>
            </a:r>
            <a:r>
              <a:rPr lang="en-US" sz="2000" i="0" dirty="0">
                <a:solidFill>
                  <a:srgbClr val="333333"/>
                </a:solidFill>
                <a:effectLst/>
                <a:latin typeface="Arial" panose="020B0604020202020204" pitchFamily="34" charset="0"/>
                <a:cs typeface="Arial" panose="020B0604020202020204" pitchFamily="34" charset="0"/>
              </a:rPr>
              <a:t>, 2021, pp. 1466-1470, </a:t>
            </a:r>
            <a:r>
              <a:rPr lang="en-US" sz="2000" i="0" dirty="0" err="1">
                <a:solidFill>
                  <a:srgbClr val="333333"/>
                </a:solidFill>
                <a:effectLst/>
                <a:latin typeface="Arial" panose="020B0604020202020204" pitchFamily="34" charset="0"/>
                <a:cs typeface="Arial" panose="020B0604020202020204" pitchFamily="34" charset="0"/>
              </a:rPr>
              <a:t>doi</a:t>
            </a:r>
            <a:r>
              <a:rPr lang="en-US" sz="2000" i="0" dirty="0">
                <a:solidFill>
                  <a:srgbClr val="333333"/>
                </a:solidFill>
                <a:effectLst/>
                <a:latin typeface="Arial" panose="020B0604020202020204" pitchFamily="34" charset="0"/>
                <a:cs typeface="Arial" panose="020B0604020202020204" pitchFamily="34" charset="0"/>
              </a:rPr>
              <a:t>: 10.1109/ICICCS51141.2021.9432236</a:t>
            </a:r>
            <a:r>
              <a:rPr lang="en-US" sz="2000" b="0" i="0" dirty="0">
                <a:solidFill>
                  <a:srgbClr val="333333"/>
                </a:solidFill>
                <a:effectLst/>
                <a:latin typeface="Arial" panose="020B0604020202020204" pitchFamily="34" charset="0"/>
                <a:cs typeface="Arial" panose="020B0604020202020204" pitchFamily="34" charset="0"/>
              </a:rPr>
              <a:t>.</a:t>
            </a:r>
            <a:endParaRPr lang="en-US" sz="2000" dirty="0">
              <a:solidFill>
                <a:srgbClr val="222222"/>
              </a:solidFill>
              <a:latin typeface="Arial" panose="020B0604020202020204" pitchFamily="34" charset="0"/>
              <a:cs typeface="Arial" panose="020B0604020202020204" pitchFamily="34" charset="0"/>
            </a:endParaRPr>
          </a:p>
          <a:p>
            <a:r>
              <a:rPr lang="en-US" sz="2000" b="0" i="0" dirty="0">
                <a:solidFill>
                  <a:srgbClr val="222222"/>
                </a:solidFill>
                <a:effectLst/>
                <a:latin typeface="Arial" panose="020B0604020202020204" pitchFamily="34" charset="0"/>
                <a:cs typeface="Arial" panose="020B0604020202020204" pitchFamily="34" charset="0"/>
              </a:rPr>
              <a:t>S. V. Bhosale, R. A. </a:t>
            </a:r>
            <a:r>
              <a:rPr lang="en-US" sz="2000" b="0" i="0" dirty="0" err="1">
                <a:solidFill>
                  <a:srgbClr val="222222"/>
                </a:solidFill>
                <a:effectLst/>
                <a:latin typeface="Arial" panose="020B0604020202020204" pitchFamily="34" charset="0"/>
                <a:cs typeface="Arial" panose="020B0604020202020204" pitchFamily="34" charset="0"/>
              </a:rPr>
              <a:t>Thombare</a:t>
            </a:r>
            <a:r>
              <a:rPr lang="en-US" sz="2000" b="0" i="0" dirty="0">
                <a:solidFill>
                  <a:srgbClr val="222222"/>
                </a:solidFill>
                <a:effectLst/>
                <a:latin typeface="Arial" panose="020B0604020202020204" pitchFamily="34" charset="0"/>
                <a:cs typeface="Arial" panose="020B0604020202020204" pitchFamily="34" charset="0"/>
              </a:rPr>
              <a:t>, P. G. </a:t>
            </a:r>
            <a:r>
              <a:rPr lang="en-US" sz="2000" b="0" i="0" dirty="0" err="1">
                <a:solidFill>
                  <a:srgbClr val="222222"/>
                </a:solidFill>
                <a:effectLst/>
                <a:latin typeface="Arial" panose="020B0604020202020204" pitchFamily="34" charset="0"/>
                <a:cs typeface="Arial" panose="020B0604020202020204" pitchFamily="34" charset="0"/>
              </a:rPr>
              <a:t>Dhemey</a:t>
            </a:r>
            <a:r>
              <a:rPr lang="en-US" sz="2000" b="0" i="0" dirty="0">
                <a:solidFill>
                  <a:srgbClr val="222222"/>
                </a:solidFill>
                <a:effectLst/>
                <a:latin typeface="Arial" panose="020B0604020202020204" pitchFamily="34" charset="0"/>
                <a:cs typeface="Arial" panose="020B0604020202020204" pitchFamily="34" charset="0"/>
              </a:rPr>
              <a:t> and A. N. Chaudhari, "Crop Yield Prediction Using Data Analytics and Hybrid Approach," 2018 Fourth International Conference on Computing Communication Control and Automation (ICCUBEA), 2018, pp. 1-5, </a:t>
            </a:r>
            <a:r>
              <a:rPr lang="en-US" sz="2000" b="0" i="0" dirty="0" err="1">
                <a:solidFill>
                  <a:srgbClr val="222222"/>
                </a:solidFill>
                <a:effectLst/>
                <a:latin typeface="Arial" panose="020B0604020202020204" pitchFamily="34" charset="0"/>
                <a:cs typeface="Arial" panose="020B0604020202020204" pitchFamily="34" charset="0"/>
              </a:rPr>
              <a:t>doi</a:t>
            </a:r>
            <a:r>
              <a:rPr lang="en-US" sz="2000" b="0" i="0" dirty="0">
                <a:solidFill>
                  <a:srgbClr val="222222"/>
                </a:solidFill>
                <a:effectLst/>
                <a:latin typeface="Arial" panose="020B0604020202020204" pitchFamily="34" charset="0"/>
                <a:cs typeface="Arial" panose="020B0604020202020204" pitchFamily="34" charset="0"/>
              </a:rPr>
              <a:t>: 10.1109/ICCUBEA.2018.8697806.</a:t>
            </a:r>
          </a:p>
          <a:p>
            <a:r>
              <a:rPr lang="en-IN" sz="2000" dirty="0">
                <a:solidFill>
                  <a:srgbClr val="222222"/>
                </a:solidFill>
                <a:latin typeface="Arial" panose="020B0604020202020204" pitchFamily="34" charset="0"/>
                <a:cs typeface="Arial" panose="020B0604020202020204" pitchFamily="34" charset="0"/>
              </a:rPr>
              <a:t>M. </a:t>
            </a:r>
            <a:r>
              <a:rPr lang="en-IN" sz="2000" dirty="0" err="1">
                <a:solidFill>
                  <a:srgbClr val="222222"/>
                </a:solidFill>
                <a:latin typeface="Arial" panose="020B0604020202020204" pitchFamily="34" charset="0"/>
                <a:cs typeface="Arial" panose="020B0604020202020204" pitchFamily="34" charset="0"/>
              </a:rPr>
              <a:t>Keerthana</a:t>
            </a:r>
            <a:r>
              <a:rPr lang="en-IN" sz="2000" dirty="0">
                <a:solidFill>
                  <a:srgbClr val="222222"/>
                </a:solidFill>
                <a:latin typeface="Arial" panose="020B0604020202020204" pitchFamily="34" charset="0"/>
                <a:cs typeface="Arial" panose="020B0604020202020204" pitchFamily="34" charset="0"/>
              </a:rPr>
              <a:t>, K. J. M. Meghana, S. </a:t>
            </a:r>
            <a:r>
              <a:rPr lang="en-IN" sz="2000" dirty="0" err="1">
                <a:solidFill>
                  <a:srgbClr val="222222"/>
                </a:solidFill>
                <a:latin typeface="Arial" panose="020B0604020202020204" pitchFamily="34" charset="0"/>
                <a:cs typeface="Arial" panose="020B0604020202020204" pitchFamily="34" charset="0"/>
              </a:rPr>
              <a:t>Pravallika</a:t>
            </a:r>
            <a:r>
              <a:rPr lang="en-IN" sz="2000" dirty="0">
                <a:solidFill>
                  <a:srgbClr val="222222"/>
                </a:solidFill>
                <a:latin typeface="Arial" panose="020B0604020202020204" pitchFamily="34" charset="0"/>
                <a:cs typeface="Arial" panose="020B0604020202020204" pitchFamily="34" charset="0"/>
              </a:rPr>
              <a:t> and M. Kavitha, "An Ensemble Algorithm for Crop Yield Prediction," 2021 Third International Conference on Intelligent Communication Technologies and Virtual Mobile Networks (ICICV), 2021, pp. 963-970, </a:t>
            </a:r>
            <a:r>
              <a:rPr lang="en-IN" sz="2000" dirty="0" err="1">
                <a:solidFill>
                  <a:srgbClr val="222222"/>
                </a:solidFill>
                <a:latin typeface="Arial" panose="020B0604020202020204" pitchFamily="34" charset="0"/>
                <a:cs typeface="Arial" panose="020B0604020202020204" pitchFamily="34" charset="0"/>
              </a:rPr>
              <a:t>doi</a:t>
            </a:r>
            <a:r>
              <a:rPr lang="en-IN" sz="2000" dirty="0">
                <a:solidFill>
                  <a:srgbClr val="222222"/>
                </a:solidFill>
                <a:latin typeface="Arial" panose="020B0604020202020204" pitchFamily="34" charset="0"/>
                <a:cs typeface="Arial" panose="020B0604020202020204" pitchFamily="34" charset="0"/>
              </a:rPr>
              <a:t>: 10.1109/ICICV50876.2021.9388479.</a:t>
            </a:r>
          </a:p>
          <a:p>
            <a:r>
              <a:rPr lang="en-US" sz="2000" b="0" i="0" dirty="0">
                <a:solidFill>
                  <a:srgbClr val="222222"/>
                </a:solidFill>
                <a:effectLst/>
                <a:latin typeface="Arial" panose="020B0604020202020204" pitchFamily="34" charset="0"/>
                <a:cs typeface="Arial" panose="020B0604020202020204" pitchFamily="34" charset="0"/>
              </a:rPr>
              <a:t>Y. J. N. Kumar, V. </a:t>
            </a:r>
            <a:r>
              <a:rPr lang="en-US" sz="2000" b="0" i="0" dirty="0" err="1">
                <a:solidFill>
                  <a:srgbClr val="222222"/>
                </a:solidFill>
                <a:effectLst/>
                <a:latin typeface="Arial" panose="020B0604020202020204" pitchFamily="34" charset="0"/>
                <a:cs typeface="Arial" panose="020B0604020202020204" pitchFamily="34" charset="0"/>
              </a:rPr>
              <a:t>Spandana</a:t>
            </a:r>
            <a:r>
              <a:rPr lang="en-US" sz="2000" b="0" i="0" dirty="0">
                <a:solidFill>
                  <a:srgbClr val="222222"/>
                </a:solidFill>
                <a:effectLst/>
                <a:latin typeface="Arial" panose="020B0604020202020204" pitchFamily="34" charset="0"/>
                <a:cs typeface="Arial" panose="020B0604020202020204" pitchFamily="34" charset="0"/>
              </a:rPr>
              <a:t>, V. S. Vaishnavi, K. Neha and V. G. R. R. Devi, "Supervised Machine learning Approach for Crop Yield Prediction in Agriculture Sector," 2020 5th International Conference on Communication and Electronics Systems (ICCES), 2020, pp. 736-741, </a:t>
            </a:r>
            <a:r>
              <a:rPr lang="en-US" sz="2000" b="0" i="0" dirty="0" err="1">
                <a:solidFill>
                  <a:srgbClr val="222222"/>
                </a:solidFill>
                <a:effectLst/>
                <a:latin typeface="Arial" panose="020B0604020202020204" pitchFamily="34" charset="0"/>
                <a:cs typeface="Arial" panose="020B0604020202020204" pitchFamily="34" charset="0"/>
              </a:rPr>
              <a:t>doi</a:t>
            </a:r>
            <a:r>
              <a:rPr lang="en-US" sz="2000" b="0" i="0" dirty="0">
                <a:solidFill>
                  <a:srgbClr val="222222"/>
                </a:solidFill>
                <a:effectLst/>
                <a:latin typeface="Arial" panose="020B0604020202020204" pitchFamily="34" charset="0"/>
                <a:cs typeface="Arial" panose="020B0604020202020204" pitchFamily="34" charset="0"/>
              </a:rPr>
              <a:t>: 10.1109/ICCES48766.2020.9137868.</a:t>
            </a: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50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815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Georgia</vt:lpstr>
      <vt:lpstr>Roboto</vt:lpstr>
      <vt:lpstr>Sitka Display Semibold</vt:lpstr>
      <vt:lpstr>Times New Roman</vt:lpstr>
      <vt:lpstr>Office Theme</vt:lpstr>
      <vt:lpstr>Estimate The Crop Yield Using Data Analytics </vt:lpstr>
      <vt:lpstr>PowerPoint Presentation</vt:lpstr>
      <vt:lpstr> </vt:lpstr>
      <vt:lpstr>Crop Yield Prediction Using Data Analytics and Hybrid Approach </vt:lpstr>
      <vt:lpstr>An Ensemble Algorithm for Crop Yield Prediction  </vt:lpstr>
      <vt:lpstr>Supervised Machine learning Approach for Crop Yield Prediction in Agriculture Sector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 The Crop Yield Using Data Analytics  DOMAIN: DATA ANALYTICS</dc:title>
  <dc:creator>VARSHINE P S</dc:creator>
  <cp:lastModifiedBy>santhapravinraj e</cp:lastModifiedBy>
  <cp:revision>7</cp:revision>
  <dcterms:created xsi:type="dcterms:W3CDTF">2022-09-10T18:44:31Z</dcterms:created>
  <dcterms:modified xsi:type="dcterms:W3CDTF">2022-09-26T09:21:43Z</dcterms:modified>
</cp:coreProperties>
</file>