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96D87A-2B4F-48A0-A846-93A48540733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FB7B7EC-55E4-4B1C-B669-C20CC9AA0FD2}">
      <dgm:prSet/>
      <dgm:spPr/>
      <dgm:t>
        <a:bodyPr/>
        <a:lstStyle/>
        <a:p>
          <a:r>
            <a:rPr lang="en-US"/>
            <a:t>With the advent of digitalization, more enterprises are adopting big data and business analytics to analyze available data in order to improve their products, services and sustain smart decision-making.</a:t>
          </a:r>
        </a:p>
      </dgm:t>
    </dgm:pt>
    <dgm:pt modelId="{297FA846-26B7-40F3-973C-A276F2FCF1CD}" type="parTrans" cxnId="{D6A288F1-6C8C-468B-ADE3-05B3613C3376}">
      <dgm:prSet/>
      <dgm:spPr/>
      <dgm:t>
        <a:bodyPr/>
        <a:lstStyle/>
        <a:p>
          <a:endParaRPr lang="en-US"/>
        </a:p>
      </dgm:t>
    </dgm:pt>
    <dgm:pt modelId="{3ECD7D57-0059-4C48-AE57-58C54C239C45}" type="sibTrans" cxnId="{D6A288F1-6C8C-468B-ADE3-05B3613C3376}">
      <dgm:prSet/>
      <dgm:spPr/>
      <dgm:t>
        <a:bodyPr/>
        <a:lstStyle/>
        <a:p>
          <a:endParaRPr lang="en-US"/>
        </a:p>
      </dgm:t>
    </dgm:pt>
    <dgm:pt modelId="{F6ED550A-1FCF-4D43-A845-CEBFD65C07E2}">
      <dgm:prSet/>
      <dgm:spPr/>
      <dgm:t>
        <a:bodyPr/>
        <a:lstStyle/>
        <a:p>
          <a:r>
            <a:rPr lang="en-US"/>
            <a:t>Airlines described big data as the “third wave “, after traditional databases and web-based content. The airline industry is characterized by low profit margins, frequent entry of new players, disruptive competition, fierce airfare wars, severe legal and safety requirements.</a:t>
          </a:r>
        </a:p>
      </dgm:t>
    </dgm:pt>
    <dgm:pt modelId="{698FC597-76B6-4CDB-A2E3-46EA259BCC05}" type="parTrans" cxnId="{006DCE11-C42B-4BB7-9054-45AEDA5F737A}">
      <dgm:prSet/>
      <dgm:spPr/>
      <dgm:t>
        <a:bodyPr/>
        <a:lstStyle/>
        <a:p>
          <a:endParaRPr lang="en-US"/>
        </a:p>
      </dgm:t>
    </dgm:pt>
    <dgm:pt modelId="{C0C5F558-4EAD-47EF-8CC9-517FB0105D69}" type="sibTrans" cxnId="{006DCE11-C42B-4BB7-9054-45AEDA5F737A}">
      <dgm:prSet/>
      <dgm:spPr/>
      <dgm:t>
        <a:bodyPr/>
        <a:lstStyle/>
        <a:p>
          <a:endParaRPr lang="en-US"/>
        </a:p>
      </dgm:t>
    </dgm:pt>
    <dgm:pt modelId="{E33224B1-8516-413A-8992-D0A1944EE743}">
      <dgm:prSet/>
      <dgm:spPr/>
      <dgm:t>
        <a:bodyPr/>
        <a:lstStyle/>
        <a:p>
          <a:r>
            <a:rPr lang="en-US"/>
            <a:t>The objectives of this study are to discover the airlines’ concept of big data, and to determine the different opportunities and challenges while managing the aviation industry.</a:t>
          </a:r>
        </a:p>
      </dgm:t>
    </dgm:pt>
    <dgm:pt modelId="{9CED4F77-6548-497D-BAAD-96BD4F3FCE37}" type="parTrans" cxnId="{434F8746-2289-45B1-9F71-CDBD297F9EC3}">
      <dgm:prSet/>
      <dgm:spPr/>
      <dgm:t>
        <a:bodyPr/>
        <a:lstStyle/>
        <a:p>
          <a:endParaRPr lang="en-US"/>
        </a:p>
      </dgm:t>
    </dgm:pt>
    <dgm:pt modelId="{13674F0D-4EA8-40B5-816B-625BE87757B4}" type="sibTrans" cxnId="{434F8746-2289-45B1-9F71-CDBD297F9EC3}">
      <dgm:prSet/>
      <dgm:spPr/>
      <dgm:t>
        <a:bodyPr/>
        <a:lstStyle/>
        <a:p>
          <a:endParaRPr lang="en-US"/>
        </a:p>
      </dgm:t>
    </dgm:pt>
    <dgm:pt modelId="{C05845FF-6119-4B3B-9A32-6815803E8FF5}" type="pres">
      <dgm:prSet presAssocID="{1A96D87A-2B4F-48A0-A846-93A48540733F}" presName="vert0" presStyleCnt="0">
        <dgm:presLayoutVars>
          <dgm:dir/>
          <dgm:animOne val="branch"/>
          <dgm:animLvl val="lvl"/>
        </dgm:presLayoutVars>
      </dgm:prSet>
      <dgm:spPr/>
    </dgm:pt>
    <dgm:pt modelId="{8F0249F5-167D-4331-8949-3322F529FD29}" type="pres">
      <dgm:prSet presAssocID="{AFB7B7EC-55E4-4B1C-B669-C20CC9AA0FD2}" presName="thickLine" presStyleLbl="alignNode1" presStyleIdx="0" presStyleCnt="3"/>
      <dgm:spPr/>
    </dgm:pt>
    <dgm:pt modelId="{61DD7EF7-603B-429D-934E-B863F1625F4E}" type="pres">
      <dgm:prSet presAssocID="{AFB7B7EC-55E4-4B1C-B669-C20CC9AA0FD2}" presName="horz1" presStyleCnt="0"/>
      <dgm:spPr/>
    </dgm:pt>
    <dgm:pt modelId="{ABBD4C64-B4E2-494A-9AA8-2220303EF06E}" type="pres">
      <dgm:prSet presAssocID="{AFB7B7EC-55E4-4B1C-B669-C20CC9AA0FD2}" presName="tx1" presStyleLbl="revTx" presStyleIdx="0" presStyleCnt="3"/>
      <dgm:spPr/>
    </dgm:pt>
    <dgm:pt modelId="{6215309D-A185-4EE3-BAD2-B3A02BCD2F92}" type="pres">
      <dgm:prSet presAssocID="{AFB7B7EC-55E4-4B1C-B669-C20CC9AA0FD2}" presName="vert1" presStyleCnt="0"/>
      <dgm:spPr/>
    </dgm:pt>
    <dgm:pt modelId="{9A8426AC-7DED-4B8A-9016-5323606B3753}" type="pres">
      <dgm:prSet presAssocID="{F6ED550A-1FCF-4D43-A845-CEBFD65C07E2}" presName="thickLine" presStyleLbl="alignNode1" presStyleIdx="1" presStyleCnt="3"/>
      <dgm:spPr/>
    </dgm:pt>
    <dgm:pt modelId="{5E462A2B-83F9-4523-A8A4-E86CF5F3B326}" type="pres">
      <dgm:prSet presAssocID="{F6ED550A-1FCF-4D43-A845-CEBFD65C07E2}" presName="horz1" presStyleCnt="0"/>
      <dgm:spPr/>
    </dgm:pt>
    <dgm:pt modelId="{58ECD958-6BCF-48F2-AF9E-1D37E171BF76}" type="pres">
      <dgm:prSet presAssocID="{F6ED550A-1FCF-4D43-A845-CEBFD65C07E2}" presName="tx1" presStyleLbl="revTx" presStyleIdx="1" presStyleCnt="3"/>
      <dgm:spPr/>
    </dgm:pt>
    <dgm:pt modelId="{1D070C7A-FA85-403A-B9F3-F223A71D4338}" type="pres">
      <dgm:prSet presAssocID="{F6ED550A-1FCF-4D43-A845-CEBFD65C07E2}" presName="vert1" presStyleCnt="0"/>
      <dgm:spPr/>
    </dgm:pt>
    <dgm:pt modelId="{E4C965AF-6BEE-4D16-8079-01CD15A34A4A}" type="pres">
      <dgm:prSet presAssocID="{E33224B1-8516-413A-8992-D0A1944EE743}" presName="thickLine" presStyleLbl="alignNode1" presStyleIdx="2" presStyleCnt="3"/>
      <dgm:spPr/>
    </dgm:pt>
    <dgm:pt modelId="{DFA0AD36-9BE5-4397-A523-B9B5C51C4EF8}" type="pres">
      <dgm:prSet presAssocID="{E33224B1-8516-413A-8992-D0A1944EE743}" presName="horz1" presStyleCnt="0"/>
      <dgm:spPr/>
    </dgm:pt>
    <dgm:pt modelId="{08DD5F8D-1339-4EC0-B9FA-07B7A122C407}" type="pres">
      <dgm:prSet presAssocID="{E33224B1-8516-413A-8992-D0A1944EE743}" presName="tx1" presStyleLbl="revTx" presStyleIdx="2" presStyleCnt="3"/>
      <dgm:spPr/>
    </dgm:pt>
    <dgm:pt modelId="{FE3C00EA-060D-4922-9788-6278CBFCB79D}" type="pres">
      <dgm:prSet presAssocID="{E33224B1-8516-413A-8992-D0A1944EE743}" presName="vert1" presStyleCnt="0"/>
      <dgm:spPr/>
    </dgm:pt>
  </dgm:ptLst>
  <dgm:cxnLst>
    <dgm:cxn modelId="{2B82C88E-9FB0-4C99-968F-00AA5CE7F97C}" type="presOf" srcId="{AFB7B7EC-55E4-4B1C-B669-C20CC9AA0FD2}" destId="{ABBD4C64-B4E2-494A-9AA8-2220303EF06E}" srcOrd="0" destOrd="0" presId="urn:microsoft.com/office/officeart/2008/layout/LinedList"/>
    <dgm:cxn modelId="{434F8746-2289-45B1-9F71-CDBD297F9EC3}" srcId="{1A96D87A-2B4F-48A0-A846-93A48540733F}" destId="{E33224B1-8516-413A-8992-D0A1944EE743}" srcOrd="2" destOrd="0" parTransId="{9CED4F77-6548-497D-BAAD-96BD4F3FCE37}" sibTransId="{13674F0D-4EA8-40B5-816B-625BE87757B4}"/>
    <dgm:cxn modelId="{26C780AB-85CE-4CB4-A124-A2425D9EC961}" type="presOf" srcId="{F6ED550A-1FCF-4D43-A845-CEBFD65C07E2}" destId="{58ECD958-6BCF-48F2-AF9E-1D37E171BF76}" srcOrd="0" destOrd="0" presId="urn:microsoft.com/office/officeart/2008/layout/LinedList"/>
    <dgm:cxn modelId="{D6A288F1-6C8C-468B-ADE3-05B3613C3376}" srcId="{1A96D87A-2B4F-48A0-A846-93A48540733F}" destId="{AFB7B7EC-55E4-4B1C-B669-C20CC9AA0FD2}" srcOrd="0" destOrd="0" parTransId="{297FA846-26B7-40F3-973C-A276F2FCF1CD}" sibTransId="{3ECD7D57-0059-4C48-AE57-58C54C239C45}"/>
    <dgm:cxn modelId="{CE709593-FAB9-43B1-A04D-6ECF3F9481F6}" type="presOf" srcId="{1A96D87A-2B4F-48A0-A846-93A48540733F}" destId="{C05845FF-6119-4B3B-9A32-6815803E8FF5}" srcOrd="0" destOrd="0" presId="urn:microsoft.com/office/officeart/2008/layout/LinedList"/>
    <dgm:cxn modelId="{9F122BEF-9468-4532-BE2C-2C5FE1BA3544}" type="presOf" srcId="{E33224B1-8516-413A-8992-D0A1944EE743}" destId="{08DD5F8D-1339-4EC0-B9FA-07B7A122C407}" srcOrd="0" destOrd="0" presId="urn:microsoft.com/office/officeart/2008/layout/LinedList"/>
    <dgm:cxn modelId="{006DCE11-C42B-4BB7-9054-45AEDA5F737A}" srcId="{1A96D87A-2B4F-48A0-A846-93A48540733F}" destId="{F6ED550A-1FCF-4D43-A845-CEBFD65C07E2}" srcOrd="1" destOrd="0" parTransId="{698FC597-76B6-4CDB-A2E3-46EA259BCC05}" sibTransId="{C0C5F558-4EAD-47EF-8CC9-517FB0105D69}"/>
    <dgm:cxn modelId="{21C2A703-49F4-4A2D-A1D4-1545F4B1AC54}" type="presParOf" srcId="{C05845FF-6119-4B3B-9A32-6815803E8FF5}" destId="{8F0249F5-167D-4331-8949-3322F529FD29}" srcOrd="0" destOrd="0" presId="urn:microsoft.com/office/officeart/2008/layout/LinedList"/>
    <dgm:cxn modelId="{E1B92BD3-A456-457B-8FD9-97BEF443F16F}" type="presParOf" srcId="{C05845FF-6119-4B3B-9A32-6815803E8FF5}" destId="{61DD7EF7-603B-429D-934E-B863F1625F4E}" srcOrd="1" destOrd="0" presId="urn:microsoft.com/office/officeart/2008/layout/LinedList"/>
    <dgm:cxn modelId="{452C3C6E-B66E-4F61-99D3-87BEA315F0D0}" type="presParOf" srcId="{61DD7EF7-603B-429D-934E-B863F1625F4E}" destId="{ABBD4C64-B4E2-494A-9AA8-2220303EF06E}" srcOrd="0" destOrd="0" presId="urn:microsoft.com/office/officeart/2008/layout/LinedList"/>
    <dgm:cxn modelId="{9B7E30BB-FCB3-460E-9C6F-A405B32C849B}" type="presParOf" srcId="{61DD7EF7-603B-429D-934E-B863F1625F4E}" destId="{6215309D-A185-4EE3-BAD2-B3A02BCD2F92}" srcOrd="1" destOrd="0" presId="urn:microsoft.com/office/officeart/2008/layout/LinedList"/>
    <dgm:cxn modelId="{77D52500-8DCE-4222-A558-4BBC2979EAB7}" type="presParOf" srcId="{C05845FF-6119-4B3B-9A32-6815803E8FF5}" destId="{9A8426AC-7DED-4B8A-9016-5323606B3753}" srcOrd="2" destOrd="0" presId="urn:microsoft.com/office/officeart/2008/layout/LinedList"/>
    <dgm:cxn modelId="{2A447026-5E0C-4FD7-9CBF-5FEF14180EBD}" type="presParOf" srcId="{C05845FF-6119-4B3B-9A32-6815803E8FF5}" destId="{5E462A2B-83F9-4523-A8A4-E86CF5F3B326}" srcOrd="3" destOrd="0" presId="urn:microsoft.com/office/officeart/2008/layout/LinedList"/>
    <dgm:cxn modelId="{B5771875-2957-4FC0-95CC-880610614836}" type="presParOf" srcId="{5E462A2B-83F9-4523-A8A4-E86CF5F3B326}" destId="{58ECD958-6BCF-48F2-AF9E-1D37E171BF76}" srcOrd="0" destOrd="0" presId="urn:microsoft.com/office/officeart/2008/layout/LinedList"/>
    <dgm:cxn modelId="{E0E4205B-C6E0-4D24-87A4-EC10E5D55D26}" type="presParOf" srcId="{5E462A2B-83F9-4523-A8A4-E86CF5F3B326}" destId="{1D070C7A-FA85-403A-B9F3-F223A71D4338}" srcOrd="1" destOrd="0" presId="urn:microsoft.com/office/officeart/2008/layout/LinedList"/>
    <dgm:cxn modelId="{64BAA5E6-21A0-419B-BA40-55BE59CD37D2}" type="presParOf" srcId="{C05845FF-6119-4B3B-9A32-6815803E8FF5}" destId="{E4C965AF-6BEE-4D16-8079-01CD15A34A4A}" srcOrd="4" destOrd="0" presId="urn:microsoft.com/office/officeart/2008/layout/LinedList"/>
    <dgm:cxn modelId="{2EEFD0D5-CA50-46FF-8A2F-384EAA4B6F23}" type="presParOf" srcId="{C05845FF-6119-4B3B-9A32-6815803E8FF5}" destId="{DFA0AD36-9BE5-4397-A523-B9B5C51C4EF8}" srcOrd="5" destOrd="0" presId="urn:microsoft.com/office/officeart/2008/layout/LinedList"/>
    <dgm:cxn modelId="{DC53302B-1814-4757-B782-F8793D113409}" type="presParOf" srcId="{DFA0AD36-9BE5-4397-A523-B9B5C51C4EF8}" destId="{08DD5F8D-1339-4EC0-B9FA-07B7A122C407}" srcOrd="0" destOrd="0" presId="urn:microsoft.com/office/officeart/2008/layout/LinedList"/>
    <dgm:cxn modelId="{4C20C9CB-A98C-42E9-A8B5-9EFBFAFF4737}" type="presParOf" srcId="{DFA0AD36-9BE5-4397-A523-B9B5C51C4EF8}" destId="{FE3C00EA-060D-4922-9788-6278CBFCB7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249F5-167D-4331-8949-3322F529FD29}">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BD4C64-B4E2-494A-9AA8-2220303EF06E}">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With the advent of digitalization, more enterprises are adopting big data and business analytics to analyze available data in order to improve their products, services and sustain smart decision-making.</a:t>
          </a:r>
        </a:p>
      </dsp:txBody>
      <dsp:txXfrm>
        <a:off x="0" y="2703"/>
        <a:ext cx="6900512" cy="1843578"/>
      </dsp:txXfrm>
    </dsp:sp>
    <dsp:sp modelId="{9A8426AC-7DED-4B8A-9016-5323606B3753}">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CD958-6BCF-48F2-AF9E-1D37E171BF76}">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Airlines described big data as the “third wave “, after traditional databases and web-based content. The airline industry is characterized by low profit margins, frequent entry of new players, disruptive competition, fierce airfare wars, severe legal and safety requirements.</a:t>
          </a:r>
        </a:p>
      </dsp:txBody>
      <dsp:txXfrm>
        <a:off x="0" y="1846281"/>
        <a:ext cx="6900512" cy="1843578"/>
      </dsp:txXfrm>
    </dsp:sp>
    <dsp:sp modelId="{E4C965AF-6BEE-4D16-8079-01CD15A34A4A}">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D5F8D-1339-4EC0-B9FA-07B7A122C40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The objectives of this study are to discover the airlines’ concept of big data, and to determine the different opportunities and challenges while managing the aviation industry.</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6C48760-62C6-4BBE-9EF7-B7D89E61467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231974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6C48760-62C6-4BBE-9EF7-B7D89E61467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300564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6C48760-62C6-4BBE-9EF7-B7D89E61467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86897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6C48760-62C6-4BBE-9EF7-B7D89E61467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1676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C48760-62C6-4BBE-9EF7-B7D89E61467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115053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06C48760-62C6-4BBE-9EF7-B7D89E61467F}"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229027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06C48760-62C6-4BBE-9EF7-B7D89E61467F}"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286361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6C48760-62C6-4BBE-9EF7-B7D89E61467F}"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39405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48760-62C6-4BBE-9EF7-B7D89E61467F}"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361187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C48760-62C6-4BBE-9EF7-B7D89E61467F}"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395071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C48760-62C6-4BBE-9EF7-B7D89E61467F}"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418CD-7F70-4E7D-A035-D6CC77ED1255}" type="slidenum">
              <a:rPr lang="en-US" smtClean="0"/>
              <a:t>‹#›</a:t>
            </a:fld>
            <a:endParaRPr lang="en-US"/>
          </a:p>
        </p:txBody>
      </p:sp>
    </p:spTree>
    <p:extLst>
      <p:ext uri="{BB962C8B-B14F-4D97-AF65-F5344CB8AC3E}">
        <p14:creationId xmlns:p14="http://schemas.microsoft.com/office/powerpoint/2010/main" val="249857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48760-62C6-4BBE-9EF7-B7D89E61467F}" type="datetimeFigureOut">
              <a:rPr lang="en-US" smtClean="0"/>
              <a:t>9/11/2022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418CD-7F70-4E7D-A035-D6CC77ED1255}" type="slidenum">
              <a:rPr lang="en-US" smtClean="0"/>
              <a:t>‹#›</a:t>
            </a:fld>
            <a:endParaRPr lang="en-US"/>
          </a:p>
        </p:txBody>
      </p:sp>
    </p:spTree>
    <p:extLst>
      <p:ext uri="{BB962C8B-B14F-4D97-AF65-F5344CB8AC3E}">
        <p14:creationId xmlns:p14="http://schemas.microsoft.com/office/powerpoint/2010/main" val="415201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_D5D6470E.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_8849BEB8.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5687" y="1410412"/>
            <a:ext cx="5448345" cy="1822981"/>
          </a:xfrm>
        </p:spPr>
        <p:txBody>
          <a:bodyPr anchor="t">
            <a:normAutofit/>
          </a:bodyPr>
          <a:lstStyle/>
          <a:p>
            <a:pPr algn="l"/>
            <a:r>
              <a:rPr lang="en-US" sz="5000" dirty="0">
                <a:solidFill>
                  <a:schemeClr val="tx2"/>
                </a:solidFill>
              </a:rPr>
              <a:t>DATA ANALYTICS IN AVIATION</a:t>
            </a:r>
          </a:p>
        </p:txBody>
      </p:sp>
      <p:sp>
        <p:nvSpPr>
          <p:cNvPr id="3" name="Subtitle 2"/>
          <p:cNvSpPr>
            <a:spLocks noGrp="1"/>
          </p:cNvSpPr>
          <p:nvPr>
            <p:ph type="subTitle" idx="1"/>
          </p:nvPr>
        </p:nvSpPr>
        <p:spPr>
          <a:xfrm>
            <a:off x="7156574" y="3626963"/>
            <a:ext cx="4805691" cy="1831158"/>
          </a:xfrm>
        </p:spPr>
        <p:txBody>
          <a:bodyPr anchor="b">
            <a:normAutofit/>
          </a:bodyPr>
          <a:lstStyle/>
          <a:p>
            <a:pPr algn="l"/>
            <a:r>
              <a:rPr lang="en-IN" sz="2000" dirty="0">
                <a:solidFill>
                  <a:schemeClr val="tx2"/>
                </a:solidFill>
              </a:rPr>
              <a:t>INDRAJEET S- 2019105015 </a:t>
            </a:r>
          </a:p>
          <a:p>
            <a:pPr algn="l"/>
            <a:r>
              <a:rPr lang="en-IN" sz="2000" dirty="0">
                <a:solidFill>
                  <a:schemeClr val="tx2"/>
                </a:solidFill>
              </a:rPr>
              <a:t>PRASHANNAA VINAYAK RAJAN- 2019105039 </a:t>
            </a:r>
          </a:p>
          <a:p>
            <a:pPr algn="l"/>
            <a:r>
              <a:rPr lang="en-IN" sz="2000" dirty="0">
                <a:solidFill>
                  <a:schemeClr val="tx2"/>
                </a:solidFill>
              </a:rPr>
              <a:t>SRUTHI RAJESH - 2019105059 </a:t>
            </a:r>
          </a:p>
          <a:p>
            <a:pPr algn="l"/>
            <a:r>
              <a:rPr lang="en-IN" sz="2000" dirty="0">
                <a:solidFill>
                  <a:schemeClr val="tx2"/>
                </a:solidFill>
              </a:rPr>
              <a:t>RAHIL JAMAL - 2019105070</a:t>
            </a:r>
            <a:endParaRPr lang="en-US" sz="2000" dirty="0">
              <a:solidFill>
                <a:schemeClr val="tx2"/>
              </a:solidFill>
            </a:endParaRPr>
          </a:p>
        </p:txBody>
      </p:sp>
      <p:pic>
        <p:nvPicPr>
          <p:cNvPr id="7" name="Graphic 6" descr="Airplane">
            <a:extLst>
              <a:ext uri="{FF2B5EF4-FFF2-40B4-BE49-F238E27FC236}">
                <a16:creationId xmlns:a16="http://schemas.microsoft.com/office/drawing/2014/main" id="{F13E1EB9-E08C-1A44-CFBF-263C7F6624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6730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dirty="0">
                <a:solidFill>
                  <a:srgbClr val="FFFFFF"/>
                </a:solidFill>
              </a:rPr>
              <a:t>DOMAIN : </a:t>
            </a:r>
            <a:br>
              <a:rPr lang="en-US" sz="4000" dirty="0">
                <a:solidFill>
                  <a:srgbClr val="FFFFFF"/>
                </a:solidFill>
              </a:rPr>
            </a:br>
            <a:r>
              <a:rPr lang="en-US" sz="4000" dirty="0">
                <a:solidFill>
                  <a:srgbClr val="FFFFFF"/>
                </a:solidFill>
              </a:rPr>
              <a:t>DATA ANALYTICS</a:t>
            </a:r>
          </a:p>
        </p:txBody>
      </p:sp>
      <p:sp>
        <p:nvSpPr>
          <p:cNvPr id="16" name="Rectangle 8">
            <a:extLst>
              <a:ext uri="{FF2B5EF4-FFF2-40B4-BE49-F238E27FC236}">
                <a16:creationId xmlns:a16="http://schemas.microsoft.com/office/drawing/2014/main" id="{82211336-CFF3-412D-868A-6679C1004C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1900" b="1" u="sng" dirty="0">
                <a:solidFill>
                  <a:schemeClr val="accent2">
                    <a:lumMod val="75000"/>
                  </a:schemeClr>
                </a:solidFill>
              </a:rPr>
              <a:t>PROBLEM STATEMENT</a:t>
            </a:r>
          </a:p>
          <a:p>
            <a:r>
              <a:rPr lang="en-US" sz="1900" dirty="0">
                <a:solidFill>
                  <a:schemeClr val="tx1">
                    <a:lumMod val="95000"/>
                    <a:lumOff val="5000"/>
                  </a:schemeClr>
                </a:solidFill>
                <a:latin typeface="+mj-lt"/>
              </a:rPr>
              <a:t>Infrastructure deficit: unavailability of land to expand airports at their current sites, particularly in major cities</a:t>
            </a:r>
          </a:p>
          <a:p>
            <a:r>
              <a:rPr lang="en-US" sz="1900" dirty="0">
                <a:solidFill>
                  <a:schemeClr val="tx1">
                    <a:lumMod val="95000"/>
                    <a:lumOff val="5000"/>
                  </a:schemeClr>
                </a:solidFill>
                <a:latin typeface="+mj-lt"/>
              </a:rPr>
              <a:t>High Fuel Costs: Fuel cost as a percentage of operating charges amounts to 45% in India as compared to the global average of 30 per cent.</a:t>
            </a:r>
          </a:p>
          <a:p>
            <a:r>
              <a:rPr lang="en-US" sz="1900" dirty="0">
                <a:solidFill>
                  <a:schemeClr val="tx1">
                    <a:lumMod val="95000"/>
                    <a:lumOff val="5000"/>
                  </a:schemeClr>
                </a:solidFill>
                <a:latin typeface="+mj-lt"/>
              </a:rPr>
              <a:t>Procedural Complexities: Taxes and approvals by both Central and States governments increases the transaction costs of the aviation sector</a:t>
            </a:r>
          </a:p>
          <a:p>
            <a:r>
              <a:rPr lang="en-US" sz="1900" dirty="0">
                <a:solidFill>
                  <a:schemeClr val="tx1">
                    <a:lumMod val="95000"/>
                    <a:lumOff val="5000"/>
                  </a:schemeClr>
                </a:solidFill>
                <a:latin typeface="+mj-lt"/>
              </a:rPr>
              <a:t>Inadequate Human Resource Capabilities: Shortage and gaps in the availability of industry-</a:t>
            </a:r>
            <a:r>
              <a:rPr lang="en-US" sz="1900" dirty="0" err="1">
                <a:solidFill>
                  <a:schemeClr val="tx1">
                    <a:lumMod val="95000"/>
                    <a:lumOff val="5000"/>
                  </a:schemeClr>
                </a:solidFill>
                <a:latin typeface="+mj-lt"/>
              </a:rPr>
              <a:t>recognised</a:t>
            </a:r>
            <a:r>
              <a:rPr lang="en-US" sz="1900" dirty="0">
                <a:solidFill>
                  <a:schemeClr val="tx1">
                    <a:lumMod val="95000"/>
                    <a:lumOff val="5000"/>
                  </a:schemeClr>
                </a:solidFill>
                <a:latin typeface="+mj-lt"/>
              </a:rPr>
              <a:t> skills – from airline pilots and crew to maintenance and ground handling personnel – constrains the growth of different segments of the sector.</a:t>
            </a:r>
          </a:p>
        </p:txBody>
      </p:sp>
    </p:spTree>
    <p:extLst>
      <p:ext uri="{BB962C8B-B14F-4D97-AF65-F5344CB8AC3E}">
        <p14:creationId xmlns:p14="http://schemas.microsoft.com/office/powerpoint/2010/main" val="206962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THE CHALLENGES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461" y="2426818"/>
            <a:ext cx="4528129"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5073" y="2897980"/>
            <a:ext cx="5455917" cy="3055313"/>
          </a:xfrm>
          <a:prstGeom prst="rect">
            <a:avLst/>
          </a:prstGeom>
        </p:spPr>
      </p:pic>
    </p:spTree>
    <p:extLst>
      <p:ext uri="{BB962C8B-B14F-4D97-AF65-F5344CB8AC3E}">
        <p14:creationId xmlns:p14="http://schemas.microsoft.com/office/powerpoint/2010/main" val="40925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US" sz="3800" dirty="0">
                <a:latin typeface="Algerian" panose="04020705040A02060702" pitchFamily="82" charset="0"/>
              </a:rPr>
              <a:t>INTRODUCTION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AD0D05-3291-5986-CB30-3573F9285FEC}"/>
              </a:ext>
            </a:extLst>
          </p:cNvPr>
          <p:cNvGraphicFramePr>
            <a:graphicFrameLocks noGrp="1"/>
          </p:cNvGraphicFramePr>
          <p:nvPr>
            <p:ph idx="1"/>
            <p:extLst>
              <p:ext uri="{D42A27DB-BD31-4B8C-83A1-F6EECF244321}">
                <p14:modId xmlns:p14="http://schemas.microsoft.com/office/powerpoint/2010/main" val="256958400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58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r>
              <a:rPr lang="en-US" sz="2800" b="1" u="sng" dirty="0">
                <a:latin typeface="Algerian" panose="04020705040A02060702" pitchFamily="82" charset="0"/>
              </a:rPr>
              <a:t>Importance of data analytics in Aviation Dennis Kira, </a:t>
            </a:r>
            <a:r>
              <a:rPr lang="en-US" sz="2800" b="1" u="sng" dirty="0" err="1">
                <a:latin typeface="Algerian" panose="04020705040A02060702" pitchFamily="82" charset="0"/>
              </a:rPr>
              <a:t>Golnaz</a:t>
            </a:r>
            <a:r>
              <a:rPr lang="en-US" sz="2800" b="1" u="sng" dirty="0">
                <a:latin typeface="Algerian" panose="04020705040A02060702" pitchFamily="82" charset="0"/>
              </a:rPr>
              <a:t> </a:t>
            </a:r>
            <a:r>
              <a:rPr lang="en-US" sz="2800" b="1" u="sng" dirty="0" err="1">
                <a:latin typeface="Algerian" panose="04020705040A02060702" pitchFamily="82" charset="0"/>
              </a:rPr>
              <a:t>Rezai</a:t>
            </a:r>
            <a:r>
              <a:rPr lang="en-US" sz="2800" b="1" u="sng" dirty="0">
                <a:latin typeface="Algerian" panose="04020705040A02060702" pitchFamily="82" charset="0"/>
              </a:rPr>
              <a:t>, </a:t>
            </a:r>
            <a:r>
              <a:rPr lang="en-US" sz="2800" b="1" u="sng" dirty="0" err="1">
                <a:latin typeface="Algerian" panose="04020705040A02060702" pitchFamily="82" charset="0"/>
              </a:rPr>
              <a:t>Raafat</a:t>
            </a:r>
            <a:r>
              <a:rPr lang="en-US" sz="2800" b="1" u="sng" dirty="0">
                <a:latin typeface="Algerian" panose="04020705040A02060702" pitchFamily="82" charset="0"/>
              </a:rPr>
              <a:t> George </a:t>
            </a:r>
            <a:r>
              <a:rPr lang="en-US" sz="2800" b="1" u="sng" dirty="0" err="1">
                <a:latin typeface="Algerian" panose="04020705040A02060702" pitchFamily="82" charset="0"/>
              </a:rPr>
              <a:t>Saadé</a:t>
            </a:r>
            <a:endParaRPr lang="en-US" sz="2800" b="1" u="sng" dirty="0">
              <a:latin typeface="Algerian" panose="04020705040A02060702" pitchFamily="82" charset="0"/>
            </a:endParaRPr>
          </a:p>
        </p:txBody>
      </p:sp>
      <p:sp>
        <p:nvSpPr>
          <p:cNvPr id="3" name="Content Placeholder 2"/>
          <p:cNvSpPr>
            <a:spLocks noGrp="1"/>
          </p:cNvSpPr>
          <p:nvPr>
            <p:ph idx="1"/>
          </p:nvPr>
        </p:nvSpPr>
        <p:spPr>
          <a:xfrm>
            <a:off x="1065229" y="1866507"/>
            <a:ext cx="7545371" cy="4026293"/>
          </a:xfrm>
        </p:spPr>
        <p:txBody>
          <a:bodyPr anchor="ctr">
            <a:normAutofit/>
          </a:bodyPr>
          <a:lstStyle/>
          <a:p>
            <a:pPr marL="0" indent="0">
              <a:buNone/>
            </a:pPr>
            <a:endParaRPr lang="en-US" sz="1700" dirty="0">
              <a:latin typeface="Agency FB" panose="020B0503020202020204" pitchFamily="34" charset="0"/>
            </a:endParaRPr>
          </a:p>
          <a:p>
            <a:pPr marL="0" indent="0">
              <a:buNone/>
            </a:pPr>
            <a:r>
              <a:rPr lang="en-US" sz="2200" dirty="0">
                <a:latin typeface="Agency FB" panose="020B0503020202020204" pitchFamily="34" charset="0"/>
              </a:rPr>
              <a:t>The study also identifies distinct journals that could potentially provide management studies and research coverage of all major sectors of the industry such as airlines, airports, and associated infrastructures of air traffic control. This is provided herein as an aid for researchers doing work in this area to find outlets for the dissemination of their work.</a:t>
            </a:r>
          </a:p>
          <a:p>
            <a:pPr marL="0" indent="0">
              <a:buNone/>
            </a:pPr>
            <a:r>
              <a:rPr lang="en-US" sz="2200" dirty="0">
                <a:latin typeface="Agency FB" panose="020B0503020202020204" pitchFamily="34" charset="0"/>
              </a:rPr>
              <a:t>Overall these four journal groups or categories have, by both necessity and concern, been acting as the driving force in aviation research at the academic level. There is an inordinate emphasis placed on the operations, technological changes, technical training whilst other potential topics have been overlooked, or, have taken the research backseat. Thus, explaining the lack of material and research in aviation management publishing. </a:t>
            </a:r>
          </a:p>
        </p:txBody>
      </p:sp>
      <p:sp>
        <p:nvSpPr>
          <p:cNvPr id="10" name="Rectangle 9">
            <a:extLst>
              <a:ext uri="{FF2B5EF4-FFF2-40B4-BE49-F238E27FC236}">
                <a16:creationId xmlns:a16="http://schemas.microsoft.com/office/drawing/2014/main" id="{59A309A7-1751-4ABE-A3C1-EEC40366AD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ilot">
            <a:extLst>
              <a:ext uri="{FF2B5EF4-FFF2-40B4-BE49-F238E27FC236}">
                <a16:creationId xmlns:a16="http://schemas.microsoft.com/office/drawing/2014/main" id="{F9758323-E699-6BE0-F207-A72C732B61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04058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fontScale="90000"/>
          </a:bodyPr>
          <a:lstStyle/>
          <a:p>
            <a:r>
              <a:rPr lang="en-US" sz="2900" b="1" u="sng" dirty="0" err="1">
                <a:solidFill>
                  <a:schemeClr val="accent2">
                    <a:lumMod val="75000"/>
                  </a:schemeClr>
                </a:solidFill>
                <a:latin typeface="Algerian" panose="04020705040A02060702" pitchFamily="82" charset="0"/>
              </a:rPr>
              <a:t>Puneet</a:t>
            </a:r>
            <a:r>
              <a:rPr lang="en-US" sz="2900" b="1" u="sng" dirty="0">
                <a:solidFill>
                  <a:schemeClr val="accent2">
                    <a:lumMod val="75000"/>
                  </a:schemeClr>
                </a:solidFill>
                <a:latin typeface="Algerian" panose="04020705040A02060702" pitchFamily="82" charset="0"/>
              </a:rPr>
              <a:t> </a:t>
            </a:r>
            <a:r>
              <a:rPr lang="en-US" sz="2900" b="1" u="sng" dirty="0" err="1">
                <a:solidFill>
                  <a:schemeClr val="accent2">
                    <a:lumMod val="75000"/>
                  </a:schemeClr>
                </a:solidFill>
                <a:latin typeface="Algerian" panose="04020705040A02060702" pitchFamily="82" charset="0"/>
              </a:rPr>
              <a:t>Raheja</a:t>
            </a:r>
            <a:r>
              <a:rPr lang="en-US" sz="2900" b="1" u="sng" dirty="0">
                <a:solidFill>
                  <a:schemeClr val="accent2">
                    <a:lumMod val="75000"/>
                  </a:schemeClr>
                </a:solidFill>
                <a:latin typeface="Algerian" panose="04020705040A02060702" pitchFamily="82" charset="0"/>
              </a:rPr>
              <a:t>, in </a:t>
            </a:r>
            <a:r>
              <a:rPr lang="en-US" sz="2900" b="1" i="1" u="sng" dirty="0">
                <a:solidFill>
                  <a:schemeClr val="accent2">
                    <a:lumMod val="75000"/>
                  </a:schemeClr>
                </a:solidFill>
                <a:latin typeface="Algerian" panose="04020705040A02060702" pitchFamily="82" charset="0"/>
              </a:rPr>
              <a:t>Journal of Advances and Scholarly Researches in Allied Education </a:t>
            </a:r>
            <a:endParaRPr lang="en-US" sz="2900" b="1" u="sng" dirty="0">
              <a:solidFill>
                <a:schemeClr val="accent2">
                  <a:lumMod val="75000"/>
                </a:schemeClr>
              </a:solidFill>
              <a:latin typeface="Algerian" panose="04020705040A02060702" pitchFamily="82" charset="0"/>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pPr marL="0" indent="0">
              <a:buNone/>
            </a:pPr>
            <a:r>
              <a:rPr lang="en-US" sz="2200" dirty="0"/>
              <a:t>Aviation or air travel relates to the operations of the airlines and aircraft industries related to mechanical flights. We are presenting a recent literature survey on aviation management in this article. Airline Capability Analysis Air Traffic Flow Management Airline Fleet Assignment Tail Assignment with Aircraft Maintenance Routing Airline Crew Pairing Airline Recovery and Rescheduling Airline Revenue Management Joint Decision Making Aircraft Scheduling. The literature review is grouped into the following key categories This classification seeks to inspire aviation management researchers and practitioners to establish more important, practical and wider-ranging optimization methodologies to address the current needs of the aviation industry.</a:t>
            </a:r>
            <a:br>
              <a:rPr lang="en-US" sz="2200" dirty="0"/>
            </a:br>
            <a:endParaRPr lang="en-US" sz="2200" dirty="0"/>
          </a:p>
        </p:txBody>
      </p:sp>
    </p:spTree>
    <p:extLst>
      <p:ext uri="{BB962C8B-B14F-4D97-AF65-F5344CB8AC3E}">
        <p14:creationId xmlns:p14="http://schemas.microsoft.com/office/powerpoint/2010/main" val="976718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495</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Algerian</vt:lpstr>
      <vt:lpstr>Arial</vt:lpstr>
      <vt:lpstr>Calibri</vt:lpstr>
      <vt:lpstr>Calibri Light</vt:lpstr>
      <vt:lpstr>Office Theme</vt:lpstr>
      <vt:lpstr>DATA ANALYTICS IN AVIATION</vt:lpstr>
      <vt:lpstr>DOMAIN :  DATA ANALYTICS</vt:lpstr>
      <vt:lpstr>THE CHALLENGES</vt:lpstr>
      <vt:lpstr>INTRODUCTION</vt:lpstr>
      <vt:lpstr>Importance of data analytics in Aviation Dennis Kira, Golnaz Rezai, Raafat George Saadé</vt:lpstr>
      <vt:lpstr>Puneet Raheja, in Journal of Advances and Scholarly Researches in Allied Education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AVIATION</dc:title>
  <dc:creator>Sruthi Rajesh</dc:creator>
  <cp:lastModifiedBy>Sruthi Rajesh</cp:lastModifiedBy>
  <cp:revision>5</cp:revision>
  <dcterms:created xsi:type="dcterms:W3CDTF">2022-09-11T18:12:32Z</dcterms:created>
  <dcterms:modified xsi:type="dcterms:W3CDTF">2022-09-11T19:35:43Z</dcterms:modified>
</cp:coreProperties>
</file>