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4" r:id="rId3"/>
    <p:sldId id="257" r:id="rId4"/>
    <p:sldId id="279" r:id="rId5"/>
    <p:sldId id="258" r:id="rId6"/>
    <p:sldId id="259" r:id="rId7"/>
    <p:sldId id="267" r:id="rId8"/>
    <p:sldId id="260" r:id="rId9"/>
    <p:sldId id="280" r:id="rId10"/>
    <p:sldId id="281" r:id="rId11"/>
    <p:sldId id="282" r:id="rId12"/>
    <p:sldId id="283" r:id="rId13"/>
    <p:sldId id="261" r:id="rId14"/>
    <p:sldId id="269" r:id="rId15"/>
    <p:sldId id="284" r:id="rId16"/>
    <p:sldId id="285" r:id="rId17"/>
    <p:sldId id="268" r:id="rId18"/>
    <p:sldId id="263" r:id="rId19"/>
    <p:sldId id="272" r:id="rId20"/>
    <p:sldId id="273" r:id="rId21"/>
    <p:sldId id="278" r:id="rId22"/>
    <p:sldId id="271" r:id="rId23"/>
    <p:sldId id="286" r:id="rId24"/>
    <p:sldId id="287" r:id="rId25"/>
    <p:sldId id="288" r:id="rId26"/>
    <p:sldId id="289" r:id="rId27"/>
    <p:sldId id="290" r:id="rId28"/>
    <p:sldId id="291" r:id="rId29"/>
    <p:sldId id="292"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252130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242549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226685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423825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315842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417765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232438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99342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372644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371342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1B7FA-6447-401A-B724-817AE61CE156}"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53055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1B7FA-6447-401A-B724-817AE61CE156}" type="datetimeFigureOut">
              <a:rPr lang="en-US" smtClean="0"/>
              <a:pPr/>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A7F59-E779-4DE8-B31D-C91D054007D4}" type="slidenum">
              <a:rPr lang="en-US" smtClean="0"/>
              <a:pPr/>
              <a:t>‹#›</a:t>
            </a:fld>
            <a:endParaRPr lang="en-US"/>
          </a:p>
        </p:txBody>
      </p:sp>
    </p:spTree>
    <p:extLst>
      <p:ext uri="{BB962C8B-B14F-4D97-AF65-F5344CB8AC3E}">
        <p14:creationId xmlns:p14="http://schemas.microsoft.com/office/powerpoint/2010/main" xmlns="" val="198430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54164"/>
          </a:xfrm>
        </p:spPr>
        <p:txBody>
          <a:bodyPr>
            <a:noAutofit/>
          </a:bodyPr>
          <a:lstStyle/>
          <a:p>
            <a:r>
              <a:rPr lang="en-US" sz="3600" dirty="0" smtClean="0">
                <a:latin typeface="Times New Roman" pitchFamily="18" charset="0"/>
                <a:cs typeface="Times New Roman" pitchFamily="18" charset="0"/>
              </a:rPr>
              <a:t>DEEP LEARNING FUNDUS IMAGE</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ANALYSIS FOR EARLY DETECTION</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OF DIABETIC RETINOPATHY</a:t>
            </a:r>
            <a:endParaRPr lang="en-US" sz="3600" dirty="0">
              <a:latin typeface="Times New Roman" pitchFamily="18" charset="0"/>
              <a:cs typeface="Times New Roman" pitchFamily="18" charset="0"/>
            </a:endParaRPr>
          </a:p>
        </p:txBody>
      </p:sp>
      <p:pic>
        <p:nvPicPr>
          <p:cNvPr id="4" name="Content Placeholder 3" descr="95504633.jpg"/>
          <p:cNvPicPr>
            <a:picLocks noGrp="1" noChangeAspect="1"/>
          </p:cNvPicPr>
          <p:nvPr>
            <p:ph idx="1"/>
          </p:nvPr>
        </p:nvPicPr>
        <p:blipFill>
          <a:blip r:embed="rId2"/>
          <a:stretch>
            <a:fillRect/>
          </a:stretch>
        </p:blipFill>
        <p:spPr>
          <a:xfrm>
            <a:off x="1927014" y="2143125"/>
            <a:ext cx="5289972" cy="3983038"/>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5257800"/>
          </a:xfrm>
        </p:spPr>
        <p:txBody>
          <a:bodyPr>
            <a:noAutofit/>
          </a:bodyPr>
          <a:lstStyle/>
          <a:p>
            <a:pPr lvl="0" algn="just">
              <a:lnSpc>
                <a:spcPct val="170000"/>
              </a:lnSpc>
            </a:pPr>
            <a:r>
              <a:rPr lang="en-US" sz="1800" dirty="0" smtClean="0">
                <a:latin typeface="Times New Roman" pitchFamily="18" charset="0"/>
                <a:cs typeface="Times New Roman" pitchFamily="18" charset="0"/>
              </a:rPr>
              <a:t>However, it has a bias of underestimating large cups and overestimating small cups due -to the dominance of medium sized cups used to train the model. </a:t>
            </a:r>
            <a:endParaRPr lang="en-IN" sz="1800" dirty="0" smtClean="0">
              <a:latin typeface="Times New Roman" pitchFamily="18" charset="0"/>
              <a:cs typeface="Times New Roman" pitchFamily="18" charset="0"/>
            </a:endParaRPr>
          </a:p>
          <a:p>
            <a:pPr lvl="0" algn="just">
              <a:lnSpc>
                <a:spcPct val="170000"/>
              </a:lnSpc>
            </a:pPr>
            <a:r>
              <a:rPr lang="en-US" sz="1800" dirty="0" smtClean="0">
                <a:latin typeface="Times New Roman" pitchFamily="18" charset="0"/>
                <a:cs typeface="Times New Roman" pitchFamily="18" charset="0"/>
              </a:rPr>
              <a:t>Very often, these methods rely on the contrast between the cup and the </a:t>
            </a:r>
            <a:r>
              <a:rPr lang="en-US" sz="1800" dirty="0" err="1" smtClean="0">
                <a:latin typeface="Times New Roman" pitchFamily="18" charset="0"/>
                <a:cs typeface="Times New Roman" pitchFamily="18" charset="0"/>
              </a:rPr>
              <a:t>neuro</a:t>
            </a:r>
            <a:r>
              <a:rPr lang="en-US" sz="1800" dirty="0" smtClean="0">
                <a:latin typeface="Times New Roman" pitchFamily="18" charset="0"/>
                <a:cs typeface="Times New Roman" pitchFamily="18" charset="0"/>
              </a:rPr>
              <a:t>-retinal rim to find the cup boundary for CDR computation and can be challenging to use effectively when the contrast is weak.</a:t>
            </a:r>
            <a:endParaRPr lang="en-IN" sz="1800" dirty="0" smtClean="0">
              <a:latin typeface="Times New Roman" pitchFamily="18" charset="0"/>
              <a:cs typeface="Times New Roman" pitchFamily="18" charset="0"/>
            </a:endParaRPr>
          </a:p>
          <a:p>
            <a:pPr lvl="0" algn="just">
              <a:lnSpc>
                <a:spcPct val="170000"/>
              </a:lnSpc>
            </a:pPr>
            <a:r>
              <a:rPr lang="en-US" sz="1800" dirty="0" smtClean="0">
                <a:latin typeface="Times New Roman" pitchFamily="18" charset="0"/>
                <a:cs typeface="Times New Roman" pitchFamily="18" charset="0"/>
              </a:rPr>
              <a:t>Assessment of raised intraocular pressure (IOP) is the method previously used to detect glaucoma.</a:t>
            </a:r>
            <a:endParaRPr lang="en-IN" sz="1800" dirty="0" smtClean="0">
              <a:latin typeface="Times New Roman" pitchFamily="18" charset="0"/>
              <a:cs typeface="Times New Roman" pitchFamily="18" charset="0"/>
            </a:endParaRPr>
          </a:p>
          <a:p>
            <a:pPr lvl="0" algn="just">
              <a:lnSpc>
                <a:spcPct val="170000"/>
              </a:lnSpc>
            </a:pPr>
            <a:r>
              <a:rPr lang="en-US" sz="1800" dirty="0" smtClean="0">
                <a:latin typeface="Times New Roman" pitchFamily="18" charset="0"/>
                <a:cs typeface="Times New Roman" pitchFamily="18" charset="0"/>
              </a:rPr>
              <a:t>In the previous work on “Classifying glaucoma with image-based features from </a:t>
            </a:r>
            <a:r>
              <a:rPr lang="en-US" sz="1800" dirty="0" err="1" smtClean="0">
                <a:latin typeface="Times New Roman" pitchFamily="18" charset="0"/>
                <a:cs typeface="Times New Roman" pitchFamily="18" charset="0"/>
              </a:rPr>
              <a:t>fundus</a:t>
            </a:r>
            <a:r>
              <a:rPr lang="en-US" sz="1800" dirty="0" smtClean="0">
                <a:latin typeface="Times New Roman" pitchFamily="18" charset="0"/>
                <a:cs typeface="Times New Roman" pitchFamily="18" charset="0"/>
              </a:rPr>
              <a:t> photographs”, the features are normally computed at the image-level and we use image features for a binary classification between glaucomatous and healthy subjects.</a:t>
            </a:r>
            <a:endParaRPr lang="en-IN" sz="1800" dirty="0" smtClean="0">
              <a:latin typeface="Times New Roman" pitchFamily="18" charset="0"/>
              <a:cs typeface="Times New Roman" pitchFamily="18" charset="0"/>
            </a:endParaRPr>
          </a:p>
          <a:p>
            <a:pPr algn="just">
              <a:lnSpc>
                <a:spcPct val="170000"/>
              </a:lnSpc>
            </a:pPr>
            <a:endParaRPr lang="en-IN"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DISADVANTAGES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lvl="0">
              <a:lnSpc>
                <a:spcPct val="170000"/>
              </a:lnSpc>
            </a:pPr>
            <a:r>
              <a:rPr lang="en-US" dirty="0" smtClean="0">
                <a:latin typeface="Times New Roman" pitchFamily="18" charset="0"/>
                <a:cs typeface="Times New Roman" pitchFamily="18" charset="0"/>
              </a:rPr>
              <a:t>They do not take into consideration of the noise or the image normalization in the input retinal image.</a:t>
            </a:r>
            <a:endParaRPr lang="en-IN" dirty="0" smtClean="0">
              <a:latin typeface="Times New Roman" pitchFamily="18" charset="0"/>
              <a:cs typeface="Times New Roman" pitchFamily="18" charset="0"/>
            </a:endParaRPr>
          </a:p>
          <a:p>
            <a:pPr lvl="0">
              <a:lnSpc>
                <a:spcPct val="170000"/>
              </a:lnSpc>
            </a:pPr>
            <a:r>
              <a:rPr lang="en-US" dirty="0" smtClean="0">
                <a:latin typeface="Times New Roman" pitchFamily="18" charset="0"/>
                <a:cs typeface="Times New Roman" pitchFamily="18" charset="0"/>
              </a:rPr>
              <a:t>These methods does not show high contrast image for the output image.</a:t>
            </a:r>
            <a:endParaRPr lang="en-IN" dirty="0" smtClean="0">
              <a:latin typeface="Times New Roman" pitchFamily="18" charset="0"/>
              <a:cs typeface="Times New Roman" pitchFamily="18" charset="0"/>
            </a:endParaRPr>
          </a:p>
          <a:p>
            <a:pPr lvl="0">
              <a:lnSpc>
                <a:spcPct val="170000"/>
              </a:lnSpc>
            </a:pPr>
            <a:r>
              <a:rPr lang="en-US" dirty="0" smtClean="0">
                <a:latin typeface="Times New Roman" pitchFamily="18" charset="0"/>
                <a:cs typeface="Times New Roman" pitchFamily="18" charset="0"/>
              </a:rPr>
              <a:t>Manual assessment is subjective, time consuming and expensive.</a:t>
            </a:r>
            <a:endParaRPr lang="en-IN" dirty="0" smtClean="0">
              <a:latin typeface="Times New Roman" pitchFamily="18" charset="0"/>
              <a:cs typeface="Times New Roman" pitchFamily="18" charset="0"/>
            </a:endParaRPr>
          </a:p>
          <a:p>
            <a:pPr lvl="0">
              <a:lnSpc>
                <a:spcPct val="170000"/>
              </a:lnSpc>
            </a:pPr>
            <a:r>
              <a:rPr lang="en-US" dirty="0" smtClean="0">
                <a:latin typeface="Times New Roman" pitchFamily="18" charset="0"/>
                <a:cs typeface="Times New Roman" pitchFamily="18" charset="0"/>
              </a:rPr>
              <a:t>Poor and Inaccurate segmentation results</a:t>
            </a:r>
            <a:endParaRPr lang="en-IN" dirty="0" smtClean="0">
              <a:latin typeface="Times New Roman" pitchFamily="18" charset="0"/>
              <a:cs typeface="Times New Roman" pitchFamily="18" charset="0"/>
            </a:endParaRPr>
          </a:p>
          <a:p>
            <a:pPr lvl="0">
              <a:lnSpc>
                <a:spcPct val="170000"/>
              </a:lnSpc>
            </a:pPr>
            <a:r>
              <a:rPr lang="en-US" dirty="0" smtClean="0">
                <a:latin typeface="Times New Roman" pitchFamily="18" charset="0"/>
                <a:cs typeface="Times New Roman" pitchFamily="18" charset="0"/>
              </a:rPr>
              <a:t>All Optic disc like regions are misclassified since it is hard to distinguish from fragments of the vascular system or from certain eye feature.</a:t>
            </a:r>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PROPOSED SYSTEM EXPLANATION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The proposed system uses the </a:t>
            </a:r>
            <a:r>
              <a:rPr lang="en-US" dirty="0" err="1" smtClean="0">
                <a:latin typeface="Times New Roman" pitchFamily="18" charset="0"/>
                <a:cs typeface="Times New Roman" pitchFamily="18" charset="0"/>
              </a:rPr>
              <a:t>ResNet</a:t>
            </a:r>
            <a:r>
              <a:rPr lang="en-US" dirty="0" smtClean="0">
                <a:latin typeface="Times New Roman" pitchFamily="18" charset="0"/>
                <a:cs typeface="Times New Roman" pitchFamily="18" charset="0"/>
              </a:rPr>
              <a:t> Convolutional Neural Network to detect Glaucoma. Though there are various available techniques to detect Diabetic Retinopathy but nothing of such sort can be found for Glaucoma which gives such high accuracy. </a:t>
            </a:r>
            <a:endParaRPr lang="en-IN"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CNN based algorithm with SVM based classifier is implemented for extract the more features of images.</a:t>
            </a:r>
            <a:endParaRPr lang="en-IN"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CNNs, in contrast, scale very well with the number of object classes to detect because nearly all computation is shared between all object categories. The only class-specific computations are a reasonably small matrix-vector product and greedy non-maximum suppression. </a:t>
            </a:r>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Arial" panose="020B0604020202020204" pitchFamily="34" charset="0"/>
                <a:cs typeface="Arial" panose="020B0604020202020204" pitchFamily="34" charset="0"/>
              </a:rPr>
              <a:t>CONVOLUTIONAL NEURAL NETWORK</a:t>
            </a:r>
          </a:p>
        </p:txBody>
      </p:sp>
      <p:sp>
        <p:nvSpPr>
          <p:cNvPr id="3" name="Content Placeholder 2"/>
          <p:cNvSpPr>
            <a:spLocks noGrp="1"/>
          </p:cNvSpPr>
          <p:nvPr>
            <p:ph idx="1"/>
          </p:nvPr>
        </p:nvSpPr>
        <p:spPr/>
        <p:txBody>
          <a:bodyPr>
            <a:normAutofit fontScale="55000" lnSpcReduction="20000"/>
          </a:bodyPr>
          <a:lstStyle/>
          <a:p>
            <a:pPr marL="285750" indent="-285750">
              <a:buFont typeface="Wingdings" panose="05000000000000000000" pitchFamily="2" charset="2"/>
              <a:buChar char="Ø"/>
            </a:pPr>
            <a:endParaRPr lang="en-US" altLang="ko-KR" sz="2800" dirty="0">
              <a:solidFill>
                <a:schemeClr val="bg2">
                  <a:lumMod val="25000"/>
                </a:schemeClr>
              </a:solidFill>
            </a:endParaRPr>
          </a:p>
          <a:p>
            <a:pPr marL="285750" indent="-285750" algn="just">
              <a:buFont typeface="Wingdings" panose="05000000000000000000" pitchFamily="2" charset="2"/>
              <a:buChar char="Ø"/>
            </a:pPr>
            <a:r>
              <a:rPr lang="en-US" sz="4400" dirty="0">
                <a:latin typeface="Arial" panose="020B0604020202020204" pitchFamily="34" charset="0"/>
                <a:cs typeface="Arial" panose="020B0604020202020204" pitchFamily="34" charset="0"/>
              </a:rPr>
              <a:t>Convolutional neural networks are the go-to model for many computer vision classification problems </a:t>
            </a:r>
          </a:p>
          <a:p>
            <a:pPr marL="0" indent="0" algn="just">
              <a:buNone/>
            </a:pPr>
            <a:endParaRPr lang="en-US" altLang="ko-KR" sz="4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altLang="ko-KR" sz="4400" dirty="0">
                <a:latin typeface="Arial" panose="020B0604020202020204" pitchFamily="34" charset="0"/>
                <a:cs typeface="Arial" panose="020B0604020202020204" pitchFamily="34" charset="0"/>
              </a:rPr>
              <a:t>A special kind of multi-layer neural networks.</a:t>
            </a:r>
          </a:p>
          <a:p>
            <a:pPr marL="0" indent="0" algn="just">
              <a:buNone/>
            </a:pPr>
            <a:endParaRPr lang="en-US" altLang="ko-KR" sz="4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altLang="ko-KR" sz="4400" dirty="0">
                <a:latin typeface="Arial" panose="020B0604020202020204" pitchFamily="34" charset="0"/>
                <a:cs typeface="Arial" panose="020B0604020202020204" pitchFamily="34" charset="0"/>
              </a:rPr>
              <a:t>Implicitly extract relevant features.</a:t>
            </a:r>
          </a:p>
          <a:p>
            <a:pPr marL="0" indent="0" algn="just">
              <a:buNone/>
            </a:pPr>
            <a:endParaRPr lang="en-US" altLang="ko-KR" sz="4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altLang="ko-KR" sz="4400" dirty="0">
                <a:latin typeface="Arial" panose="020B0604020202020204" pitchFamily="34" charset="0"/>
                <a:cs typeface="Arial" panose="020B0604020202020204" pitchFamily="34" charset="0"/>
              </a:rPr>
              <a:t>A feed-forward network that can extract topological properties from an image.</a:t>
            </a:r>
          </a:p>
          <a:p>
            <a:pPr marL="285750" indent="-285750" algn="just">
              <a:buFont typeface="Wingdings" panose="05000000000000000000" pitchFamily="2" charset="2"/>
              <a:buChar char="Ø"/>
            </a:pPr>
            <a:endParaRPr lang="en-US" altLang="ko-KR" sz="4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4400" dirty="0">
                <a:latin typeface="Arial" panose="020B0604020202020204" pitchFamily="34" charset="0"/>
                <a:cs typeface="Arial" panose="020B0604020202020204" pitchFamily="34" charset="0"/>
              </a:rPr>
              <a:t>Like almost every other neural networks CNNs are trained with a version of the back-propagation algorithm.</a:t>
            </a:r>
          </a:p>
          <a:p>
            <a:pPr marL="0" indent="0" algn="just">
              <a:buNone/>
            </a:pPr>
            <a:endParaRPr lang="en-US" altLang="ko-KR" sz="4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US" altLang="ko-KR" sz="3100" dirty="0">
              <a:latin typeface="Arial" panose="020B0604020202020204" pitchFamily="34" charset="0"/>
              <a:cs typeface="Arial" panose="020B0604020202020204" pitchFamily="34" charset="0"/>
            </a:endParaRPr>
          </a:p>
          <a:p>
            <a:pPr marL="0" indent="0">
              <a:buNone/>
            </a:pPr>
            <a:endParaRPr lang="en-US" sz="2400" dirty="0"/>
          </a:p>
          <a:p>
            <a:pPr marL="285750" indent="-285750" algn="just">
              <a:buFont typeface="Wingdings" panose="05000000000000000000" pitchFamily="2" charset="2"/>
              <a:buChar char="Ø"/>
            </a:pPr>
            <a:endParaRPr lang="en-US" altLang="ko-KR" sz="31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US" altLang="ko-KR" sz="3100" dirty="0">
              <a:latin typeface="Arial" panose="020B0604020202020204" pitchFamily="34" charset="0"/>
              <a:cs typeface="Arial" panose="020B0604020202020204" pitchFamily="34" charset="0"/>
            </a:endParaRPr>
          </a:p>
          <a:p>
            <a:pPr marL="0" indent="0">
              <a:buNone/>
            </a:pPr>
            <a:endParaRPr lang="en" sz="2400" dirty="0"/>
          </a:p>
          <a:p>
            <a:pPr marL="285750" indent="-285750" algn="just">
              <a:buFont typeface="Wingdings" panose="05000000000000000000" pitchFamily="2" charset="2"/>
              <a:buChar char="Ø"/>
            </a:pPr>
            <a:endParaRPr lang="en-US" altLang="ko-KR" sz="31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US" altLang="ko-KR" sz="3100" dirty="0">
              <a:latin typeface="Arial" panose="020B0604020202020204" pitchFamily="34" charset="0"/>
              <a:cs typeface="Arial" panose="020B0604020202020204" pitchFamily="34" charset="0"/>
            </a:endParaRPr>
          </a:p>
          <a:p>
            <a:pPr marL="0" indent="0" algn="just">
              <a:buNone/>
            </a:pPr>
            <a:endParaRPr lang="en-US" sz="28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xmlns="" val="308412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sz="2800" dirty="0">
                <a:latin typeface="Times New Roman" pitchFamily="18" charset="0"/>
                <a:cs typeface="Times New Roman" pitchFamily="18" charset="0"/>
              </a:rPr>
              <a:t>It consists of mainly five layers,</a:t>
            </a:r>
          </a:p>
          <a:p>
            <a:pPr lvl="7"/>
            <a:r>
              <a:rPr lang="en-US" sz="2800" dirty="0">
                <a:latin typeface="Times New Roman" pitchFamily="18" charset="0"/>
                <a:cs typeface="Times New Roman" pitchFamily="18" charset="0"/>
              </a:rPr>
              <a:t>Input layer</a:t>
            </a:r>
          </a:p>
          <a:p>
            <a:pPr lvl="7"/>
            <a:r>
              <a:rPr lang="en-US" sz="2800" dirty="0">
                <a:latin typeface="Times New Roman" pitchFamily="18" charset="0"/>
                <a:cs typeface="Times New Roman" pitchFamily="18" charset="0"/>
              </a:rPr>
              <a:t>Convolution layer</a:t>
            </a:r>
          </a:p>
          <a:p>
            <a:pPr lvl="7"/>
            <a:r>
              <a:rPr lang="en-US" sz="2800" dirty="0">
                <a:latin typeface="Times New Roman" pitchFamily="18" charset="0"/>
                <a:cs typeface="Times New Roman" pitchFamily="18" charset="0"/>
              </a:rPr>
              <a:t>Pooling layer.</a:t>
            </a:r>
          </a:p>
          <a:p>
            <a:pPr lvl="7"/>
            <a:r>
              <a:rPr lang="en-US" sz="2800" dirty="0">
                <a:latin typeface="Times New Roman" pitchFamily="18" charset="0"/>
                <a:cs typeface="Times New Roman" pitchFamily="18" charset="0"/>
              </a:rPr>
              <a:t>Fully connected layer</a:t>
            </a:r>
          </a:p>
          <a:p>
            <a:pPr lvl="7"/>
            <a:r>
              <a:rPr lang="en-US" sz="2800" dirty="0">
                <a:latin typeface="Times New Roman" pitchFamily="18" charset="0"/>
                <a:cs typeface="Times New Roman" pitchFamily="18" charset="0"/>
              </a:rPr>
              <a:t>Output layer</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82981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PROPOSED ADVANTAGES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lvl="0" algn="just">
              <a:lnSpc>
                <a:spcPct val="150000"/>
              </a:lnSpc>
            </a:pPr>
            <a:r>
              <a:rPr lang="en-US" sz="2800" dirty="0" smtClean="0">
                <a:latin typeface="Times New Roman" pitchFamily="18" charset="0"/>
                <a:cs typeface="Times New Roman" pitchFamily="18" charset="0"/>
              </a:rPr>
              <a:t>Nearly Accurate Detection of Glaucoma compared to existing approaches.</a:t>
            </a:r>
            <a:endParaRPr lang="en-IN" sz="2800" dirty="0" smtClean="0">
              <a:latin typeface="Times New Roman" pitchFamily="18" charset="0"/>
              <a:cs typeface="Times New Roman" pitchFamily="18" charset="0"/>
            </a:endParaRPr>
          </a:p>
          <a:p>
            <a:pPr lvl="0" algn="just">
              <a:lnSpc>
                <a:spcPct val="150000"/>
              </a:lnSpc>
            </a:pPr>
            <a:r>
              <a:rPr lang="en-US" sz="2800" dirty="0" smtClean="0">
                <a:latin typeface="Times New Roman" pitchFamily="18" charset="0"/>
                <a:cs typeface="Times New Roman" pitchFamily="18" charset="0"/>
              </a:rPr>
              <a:t>The noise content present in the retinal image is removed properly</a:t>
            </a:r>
            <a:endParaRPr lang="en-IN" sz="2800" dirty="0" smtClean="0">
              <a:latin typeface="Times New Roman" pitchFamily="18" charset="0"/>
              <a:cs typeface="Times New Roman" pitchFamily="18" charset="0"/>
            </a:endParaRPr>
          </a:p>
          <a:p>
            <a:pPr lvl="0" algn="just">
              <a:lnSpc>
                <a:spcPct val="150000"/>
              </a:lnSpc>
            </a:pPr>
            <a:r>
              <a:rPr lang="en-US" sz="2800" dirty="0" smtClean="0">
                <a:latin typeface="Times New Roman" pitchFamily="18" charset="0"/>
                <a:cs typeface="Times New Roman" pitchFamily="18" charset="0"/>
              </a:rPr>
              <a:t>Segmentation results of Optic disc and Optic cup regions are better.</a:t>
            </a:r>
            <a:endParaRPr lang="en-IN" sz="2800" dirty="0" smtClean="0">
              <a:latin typeface="Times New Roman" pitchFamily="18" charset="0"/>
              <a:cs typeface="Times New Roman" pitchFamily="18" charset="0"/>
            </a:endParaRPr>
          </a:p>
          <a:p>
            <a:pPr lvl="0" algn="just">
              <a:lnSpc>
                <a:spcPct val="150000"/>
              </a:lnSpc>
            </a:pPr>
            <a:r>
              <a:rPr lang="en-US" sz="2800" dirty="0" smtClean="0">
                <a:latin typeface="Times New Roman" pitchFamily="18" charset="0"/>
                <a:cs typeface="Times New Roman" pitchFamily="18" charset="0"/>
              </a:rPr>
              <a:t>The input retinal image is properly classified as normal or moderate or severe based on CDR ratio.</a:t>
            </a:r>
            <a:endParaRPr lang="en-IN" sz="2800" dirty="0" smtClean="0">
              <a:latin typeface="Times New Roman" pitchFamily="18" charset="0"/>
              <a:cs typeface="Times New Roman"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MODULES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nSpc>
                <a:spcPct val="150000"/>
              </a:lnSpc>
            </a:pPr>
            <a:r>
              <a:rPr lang="en-US" sz="2400" dirty="0" smtClean="0">
                <a:latin typeface="Times New Roman" pitchFamily="18" charset="0"/>
                <a:cs typeface="Times New Roman" pitchFamily="18" charset="0"/>
              </a:rPr>
              <a:t>RGB To Gray Conversion</a:t>
            </a:r>
            <a:endParaRPr lang="en-IN" sz="2400"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Image Preprocessing (Enhancement)</a:t>
            </a:r>
            <a:endParaRPr lang="en-IN" sz="2400"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Optic disc Segmentation</a:t>
            </a:r>
            <a:endParaRPr lang="en-IN" sz="2400"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Optic cup  Segmentation</a:t>
            </a:r>
            <a:endParaRPr lang="en-IN" sz="2400"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CDR Ratio</a:t>
            </a:r>
            <a:endParaRPr lang="en-IN" sz="2400" dirty="0" smtClean="0">
              <a:latin typeface="Times New Roman" pitchFamily="18" charset="0"/>
              <a:cs typeface="Times New Roman"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l="992" t="9287" r="1870" b="43790"/>
          <a:stretch/>
        </p:blipFill>
        <p:spPr bwMode="auto">
          <a:xfrm>
            <a:off x="706582" y="983672"/>
            <a:ext cx="7661563" cy="48075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45653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SCOPE OF THE PROJECT</a:t>
            </a:r>
          </a:p>
        </p:txBody>
      </p:sp>
      <p:sp>
        <p:nvSpPr>
          <p:cNvPr id="3" name="Content Placeholder 2"/>
          <p:cNvSpPr>
            <a:spLocks noGrp="1"/>
          </p:cNvSpPr>
          <p:nvPr>
            <p:ph idx="1"/>
          </p:nvPr>
        </p:nvSpPr>
        <p:spPr>
          <a:xfrm>
            <a:off x="457200" y="1371600"/>
            <a:ext cx="8229600" cy="4754563"/>
          </a:xfrm>
        </p:spPr>
        <p:txBody>
          <a:bodyPr/>
          <a:lstStyle/>
          <a:p>
            <a:pPr algn="just"/>
            <a:r>
              <a:rPr lang="en-IN" sz="2800" dirty="0">
                <a:latin typeface="Arial" panose="020B0604020202020204" pitchFamily="34" charset="0"/>
                <a:cs typeface="Arial" panose="020B0604020202020204" pitchFamily="34" charset="0"/>
              </a:rPr>
              <a:t>First step is to employ the pre-trained convolution neural network called Alex-net for the purpose of classification. </a:t>
            </a:r>
          </a:p>
          <a:p>
            <a:pPr algn="just"/>
            <a:r>
              <a:rPr lang="en-IN" sz="2800" dirty="0">
                <a:latin typeface="Arial" panose="020B0604020202020204" pitchFamily="34" charset="0"/>
                <a:cs typeface="Arial" panose="020B0604020202020204" pitchFamily="34" charset="0"/>
              </a:rPr>
              <a:t>Finally a CNN will be designed based on the analysis.</a:t>
            </a:r>
          </a:p>
          <a:p>
            <a:pPr algn="just"/>
            <a:r>
              <a:rPr lang="en-IN" sz="2800" dirty="0">
                <a:latin typeface="Arial" panose="020B0604020202020204" pitchFamily="34" charset="0"/>
                <a:cs typeface="Arial" panose="020B0604020202020204" pitchFamily="34" charset="0"/>
              </a:rPr>
              <a:t>The model will be created and analyzed with the help of kaggle dataset. </a:t>
            </a:r>
            <a:endParaRPr lang="en-US" sz="280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xmlns="" val="577497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ALEX-NET ARCHITECTURE</a:t>
            </a:r>
          </a:p>
        </p:txBody>
      </p:sp>
      <p:sp>
        <p:nvSpPr>
          <p:cNvPr id="3" name="Content Placeholder 2"/>
          <p:cNvSpPr>
            <a:spLocks noGrp="1"/>
          </p:cNvSpPr>
          <p:nvPr>
            <p:ph idx="1"/>
          </p:nvPr>
        </p:nvSpPr>
        <p:spPr/>
        <p:txBody>
          <a:bodyPr>
            <a:normAutofit/>
          </a:bodyPr>
          <a:lstStyle/>
          <a:p>
            <a:pPr algn="just"/>
            <a:r>
              <a:rPr lang="en-US" sz="2800" dirty="0">
                <a:latin typeface="Arial" panose="020B0604020202020204" pitchFamily="34" charset="0"/>
                <a:cs typeface="Arial" panose="020B0604020202020204" pitchFamily="34" charset="0"/>
              </a:rPr>
              <a:t>It utilized this model by loading the pre-trained weights, and only retrain the final fully connected layer to predict 5 classes rather than 1000.</a:t>
            </a:r>
          </a:p>
          <a:p>
            <a:pPr algn="just"/>
            <a:r>
              <a:rPr lang="en-US" sz="2800" dirty="0">
                <a:latin typeface="Arial" panose="020B0604020202020204" pitchFamily="34" charset="0"/>
                <a:cs typeface="Arial" panose="020B0604020202020204" pitchFamily="34" charset="0"/>
              </a:rPr>
              <a:t>This model effectively knows how to detect lines and edges, and need only learn how to use them to make predictions for our problem</a:t>
            </a:r>
          </a:p>
        </p:txBody>
      </p:sp>
    </p:spTree>
    <p:extLst>
      <p:ext uri="{BB962C8B-B14F-4D97-AF65-F5344CB8AC3E}">
        <p14:creationId xmlns:p14="http://schemas.microsoft.com/office/powerpoint/2010/main" xmlns="" val="61903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214446"/>
          </a:xfrm>
        </p:spPr>
        <p:txBody>
          <a:bodyPr>
            <a:normAutofit/>
          </a:bodyPr>
          <a:lstStyle/>
          <a:p>
            <a:r>
              <a:rPr lang="en-US" sz="4000" dirty="0" smtClean="0">
                <a:latin typeface="Times New Roman" pitchFamily="18" charset="0"/>
                <a:cs typeface="Times New Roman" pitchFamily="18" charset="0"/>
              </a:rPr>
              <a:t>TEAM MEMBERS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000240"/>
            <a:ext cx="8229600" cy="4125923"/>
          </a:xfrm>
        </p:spPr>
        <p:txBody>
          <a:bodyPr/>
          <a:lstStyle/>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P.K.Divyashree</a:t>
            </a:r>
            <a:r>
              <a:rPr lang="en-US" dirty="0" smtClean="0">
                <a:latin typeface="Times New Roman" pitchFamily="18" charset="0"/>
                <a:cs typeface="Times New Roman" pitchFamily="18" charset="0"/>
              </a:rPr>
              <a:t>                 -814319104006</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K.S.Gayathri</a:t>
            </a:r>
            <a:r>
              <a:rPr lang="en-US" dirty="0" smtClean="0">
                <a:latin typeface="Times New Roman" pitchFamily="18" charset="0"/>
                <a:cs typeface="Times New Roman" pitchFamily="18" charset="0"/>
              </a:rPr>
              <a:t>                     -814319104012</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A.Abitha</a:t>
            </a:r>
            <a:r>
              <a:rPr lang="en-US" dirty="0" smtClean="0">
                <a:latin typeface="Times New Roman" pitchFamily="18" charset="0"/>
                <a:cs typeface="Times New Roman" pitchFamily="18" charset="0"/>
              </a:rPr>
              <a:t>                           -814319104001</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C.Dowmika</a:t>
            </a:r>
            <a:r>
              <a:rPr lang="en-US" dirty="0" smtClean="0">
                <a:latin typeface="Times New Roman" pitchFamily="18" charset="0"/>
                <a:cs typeface="Times New Roman" pitchFamily="18" charset="0"/>
              </a:rPr>
              <a:t>                      -814319104007</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ALEX-NET ARCHITECTURE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19200" y="1752600"/>
            <a:ext cx="6553199" cy="3733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98886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Content Placeholder 2"/>
          <p:cNvSpPr>
            <a:spLocks noGrp="1"/>
          </p:cNvSpPr>
          <p:nvPr>
            <p:ph idx="1"/>
          </p:nvPr>
        </p:nvSpPr>
        <p:spPr/>
        <p:txBody>
          <a:bodyPr/>
          <a:lstStyle/>
          <a:p>
            <a:pPr marL="0" indent="0">
              <a:buNone/>
            </a:pPr>
            <a:endParaRPr lang="en-US" dirty="0"/>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994" t="33597" r="45171" b="21344"/>
          <a:stretch/>
        </p:blipFill>
        <p:spPr bwMode="auto">
          <a:xfrm>
            <a:off x="762000" y="1371600"/>
            <a:ext cx="8077200" cy="480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73552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8640"/>
            <a:ext cx="8229600" cy="1143000"/>
          </a:xfrm>
        </p:spPr>
        <p:txBody>
          <a:bodyPr>
            <a:noAutofit/>
          </a:bodyPr>
          <a:lstStyle/>
          <a:p>
            <a:r>
              <a:rPr lang="en-US" sz="2800" b="1" dirty="0">
                <a:latin typeface="Times New Roman" pitchFamily="18" charset="0"/>
                <a:cs typeface="Times New Roman" pitchFamily="18" charset="0"/>
              </a:rPr>
              <a:t>MODULES FOR SYSTEM DEVELOPEMENT</a:t>
            </a:r>
            <a:endParaRPr lang="en-IN" sz="2800" b="1" dirty="0">
              <a:latin typeface="Times New Roman" pitchFamily="18" charset="0"/>
              <a:cs typeface="Times New Roman" pitchFamily="18" charset="0"/>
            </a:endParaRPr>
          </a:p>
        </p:txBody>
      </p:sp>
      <p:sp>
        <p:nvSpPr>
          <p:cNvPr id="4" name="Content Placeholder 3"/>
          <p:cNvSpPr>
            <a:spLocks noGrp="1"/>
          </p:cNvSpPr>
          <p:nvPr>
            <p:ph sz="half" idx="1"/>
          </p:nvPr>
        </p:nvSpPr>
        <p:spPr>
          <a:xfrm>
            <a:off x="304800" y="1524000"/>
            <a:ext cx="8165976" cy="4876800"/>
          </a:xfrm>
        </p:spPr>
        <p:txBody>
          <a:bodyPr>
            <a:noAutofit/>
          </a:bodyPr>
          <a:lstStyle/>
          <a:p>
            <a:pPr>
              <a:lnSpc>
                <a:spcPct val="150000"/>
              </a:lnSpc>
              <a:buBlip>
                <a:blip r:embed="rId2"/>
              </a:buBlip>
            </a:pPr>
            <a:r>
              <a:rPr lang="en-US" sz="2400" dirty="0">
                <a:latin typeface="Times New Roman" pitchFamily="18" charset="0"/>
                <a:cs typeface="Times New Roman" pitchFamily="18" charset="0"/>
              </a:rPr>
              <a:t>MODULE 1:</a:t>
            </a:r>
          </a:p>
          <a:p>
            <a:pPr>
              <a:lnSpc>
                <a:spcPct val="150000"/>
              </a:lnSpc>
              <a:buNone/>
            </a:pPr>
            <a:r>
              <a:rPr lang="en-US" sz="2400" dirty="0">
                <a:latin typeface="Times New Roman" pitchFamily="18" charset="0"/>
                <a:cs typeface="Times New Roman" pitchFamily="18" charset="0"/>
              </a:rPr>
              <a:t>		      -Setting up of environment.</a:t>
            </a:r>
          </a:p>
          <a:p>
            <a:pPr>
              <a:lnSpc>
                <a:spcPct val="150000"/>
              </a:lnSpc>
              <a:buBlip>
                <a:blip r:embed="rId2"/>
              </a:buBlip>
            </a:pPr>
            <a:r>
              <a:rPr lang="en-US" sz="2400" dirty="0">
                <a:latin typeface="Times New Roman" pitchFamily="18" charset="0"/>
                <a:cs typeface="Times New Roman" pitchFamily="18" charset="0"/>
              </a:rPr>
              <a:t>MODULE 2:</a:t>
            </a:r>
          </a:p>
          <a:p>
            <a:pPr>
              <a:lnSpc>
                <a:spcPct val="150000"/>
              </a:lnSpc>
              <a:buNone/>
            </a:pPr>
            <a:r>
              <a:rPr lang="en-US" sz="2400" dirty="0">
                <a:latin typeface="Times New Roman" pitchFamily="18" charset="0"/>
                <a:cs typeface="Times New Roman" pitchFamily="18" charset="0"/>
              </a:rPr>
              <a:t>	            -Analysis of dataset.</a:t>
            </a:r>
          </a:p>
          <a:p>
            <a:pPr>
              <a:lnSpc>
                <a:spcPct val="150000"/>
              </a:lnSpc>
              <a:buBlip>
                <a:blip r:embed="rId2"/>
              </a:buBlip>
            </a:pPr>
            <a:r>
              <a:rPr lang="en-US" sz="2400" dirty="0">
                <a:latin typeface="Times New Roman" pitchFamily="18" charset="0"/>
                <a:cs typeface="Times New Roman" pitchFamily="18" charset="0"/>
              </a:rPr>
              <a:t>MODULE 3:</a:t>
            </a:r>
          </a:p>
          <a:p>
            <a:pPr>
              <a:lnSpc>
                <a:spcPct val="150000"/>
              </a:lnSpc>
              <a:buNone/>
            </a:pPr>
            <a:r>
              <a:rPr lang="en-US" sz="2400" dirty="0">
                <a:latin typeface="Times New Roman" pitchFamily="18" charset="0"/>
                <a:cs typeface="Times New Roman" pitchFamily="18" charset="0"/>
              </a:rPr>
              <a:t>	           -Analysis of Alex-net model.</a:t>
            </a:r>
          </a:p>
          <a:p>
            <a:pPr>
              <a:lnSpc>
                <a:spcPct val="150000"/>
              </a:lnSpc>
              <a:buBlip>
                <a:blip r:embed="rId2"/>
              </a:buBlip>
            </a:pPr>
            <a:r>
              <a:rPr lang="en-US" sz="2400" dirty="0">
                <a:latin typeface="Times New Roman" pitchFamily="18" charset="0"/>
                <a:cs typeface="Times New Roman" pitchFamily="18" charset="0"/>
              </a:rPr>
              <a:t>MODULE 4:</a:t>
            </a:r>
          </a:p>
          <a:p>
            <a:pPr>
              <a:lnSpc>
                <a:spcPct val="150000"/>
              </a:lnSpc>
              <a:buNone/>
            </a:pPr>
            <a:r>
              <a:rPr lang="en-US" sz="2400" dirty="0">
                <a:latin typeface="Times New Roman" pitchFamily="18" charset="0"/>
                <a:cs typeface="Times New Roman" pitchFamily="18" charset="0"/>
              </a:rPr>
              <a:t>               -Building a customized CNN.</a:t>
            </a:r>
          </a:p>
        </p:txBody>
      </p:sp>
      <p:sp>
        <p:nvSpPr>
          <p:cNvPr id="5" name="Content Placeholder 4"/>
          <p:cNvSpPr>
            <a:spLocks noGrp="1"/>
          </p:cNvSpPr>
          <p:nvPr>
            <p:ph sz="half" idx="2"/>
          </p:nvPr>
        </p:nvSpPr>
        <p:spPr/>
        <p:txBody>
          <a:bodyPr>
            <a:normAutofit/>
          </a:bodyPr>
          <a:lstStyle/>
          <a:p>
            <a:pPr marL="0" indent="0">
              <a:buNone/>
            </a:pPr>
            <a:r>
              <a:rPr lang="en-US" dirty="0"/>
              <a:t> </a:t>
            </a:r>
            <a:endParaRPr lang="en-IN" dirty="0"/>
          </a:p>
        </p:txBody>
      </p:sp>
    </p:spTree>
    <p:extLst>
      <p:ext uri="{BB962C8B-B14F-4D97-AF65-F5344CB8AC3E}">
        <p14:creationId xmlns:p14="http://schemas.microsoft.com/office/powerpoint/2010/main" xmlns="" val="1658936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357290"/>
          </a:xfrm>
        </p:spPr>
        <p:txBody>
          <a:bodyPr>
            <a:normAutofit fontScale="90000"/>
          </a:bodyPr>
          <a:lstStyle/>
          <a:p>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SOFTWARE REQUIREMENTS</a:t>
            </a: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MATLAB Version R2017a</a:t>
            </a:r>
            <a:endParaRPr lang="en-IN"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IMPLEMENTATION RESULTS</a:t>
            </a:r>
            <a:r>
              <a:rPr lang="en-IN" dirty="0" smtClean="0"/>
              <a:t/>
            </a:r>
            <a:br>
              <a:rPr lang="en-IN" dirty="0" smtClean="0"/>
            </a:br>
            <a:endParaRPr lang="en-IN" dirty="0"/>
          </a:p>
        </p:txBody>
      </p:sp>
      <p:pic>
        <p:nvPicPr>
          <p:cNvPr id="4" name="Content Placeholder 3"/>
          <p:cNvPicPr>
            <a:picLocks noGrp="1"/>
          </p:cNvPicPr>
          <p:nvPr>
            <p:ph idx="1"/>
          </p:nvPr>
        </p:nvPicPr>
        <p:blipFill>
          <a:blip r:embed="rId2"/>
          <a:stretch>
            <a:fillRect/>
          </a:stretch>
        </p:blipFill>
        <p:spPr>
          <a:xfrm>
            <a:off x="2058570" y="1600200"/>
            <a:ext cx="5026860" cy="45259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latin typeface="Times New Roman" pitchFamily="18" charset="0"/>
                <a:cs typeface="Times New Roman" pitchFamily="18" charset="0"/>
              </a:rPr>
              <a:t>Input image </a:t>
            </a:r>
            <a:r>
              <a:rPr lang="en-IN" dirty="0" smtClean="0"/>
              <a:t/>
            </a:r>
            <a:br>
              <a:rPr lang="en-IN" dirty="0" smtClean="0"/>
            </a:br>
            <a:endParaRPr lang="en-IN" dirty="0"/>
          </a:p>
        </p:txBody>
      </p:sp>
      <p:pic>
        <p:nvPicPr>
          <p:cNvPr id="4" name="Content Placeholder 3"/>
          <p:cNvPicPr>
            <a:picLocks noGrp="1"/>
          </p:cNvPicPr>
          <p:nvPr>
            <p:ph idx="1"/>
          </p:nvPr>
        </p:nvPicPr>
        <p:blipFill>
          <a:blip r:embed="rId2"/>
          <a:stretch>
            <a:fillRect/>
          </a:stretch>
        </p:blipFill>
        <p:spPr>
          <a:xfrm>
            <a:off x="2790825" y="2077244"/>
            <a:ext cx="3562350" cy="35718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latin typeface="Times New Roman" pitchFamily="18" charset="0"/>
                <a:cs typeface="Times New Roman" pitchFamily="18" charset="0"/>
              </a:rPr>
              <a:t>fully convolution weights</a:t>
            </a:r>
            <a:r>
              <a:rPr lang="en-US" b="1" dirty="0" smtClean="0"/>
              <a:t> </a:t>
            </a:r>
            <a:r>
              <a:rPr lang="en-IN" dirty="0" smtClean="0"/>
              <a:t/>
            </a:r>
            <a:br>
              <a:rPr lang="en-IN" dirty="0" smtClean="0"/>
            </a:br>
            <a:endParaRPr lang="en-IN" dirty="0"/>
          </a:p>
        </p:txBody>
      </p:sp>
      <p:pic>
        <p:nvPicPr>
          <p:cNvPr id="4" name="Content Placeholder 3"/>
          <p:cNvPicPr>
            <a:picLocks noGrp="1"/>
          </p:cNvPicPr>
          <p:nvPr>
            <p:ph idx="1"/>
          </p:nvPr>
        </p:nvPicPr>
        <p:blipFill>
          <a:blip r:embed="rId2"/>
          <a:stretch>
            <a:fillRect/>
          </a:stretch>
        </p:blipFill>
        <p:spPr>
          <a:xfrm>
            <a:off x="1915120" y="1600200"/>
            <a:ext cx="5313759" cy="45259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IN" dirty="0" smtClean="0"/>
              <a:t/>
            </a:r>
            <a:br>
              <a:rPr lang="en-IN" dirty="0" smtClean="0"/>
            </a:br>
            <a:r>
              <a:rPr lang="en-US" b="1" dirty="0" smtClean="0"/>
              <a:t>Diabetic retinopathy </a:t>
            </a:r>
            <a:r>
              <a:rPr lang="en-IN" dirty="0" smtClean="0"/>
              <a:t/>
            </a:r>
            <a:br>
              <a:rPr lang="en-IN" dirty="0" smtClean="0"/>
            </a:br>
            <a:endParaRPr lang="en-IN" dirty="0"/>
          </a:p>
        </p:txBody>
      </p:sp>
      <p:pic>
        <p:nvPicPr>
          <p:cNvPr id="4" name="Content Placeholder 3"/>
          <p:cNvPicPr>
            <a:picLocks noGrp="1"/>
          </p:cNvPicPr>
          <p:nvPr>
            <p:ph idx="1"/>
          </p:nvPr>
        </p:nvPicPr>
        <p:blipFill>
          <a:blip r:embed="rId2"/>
          <a:stretch>
            <a:fillRect/>
          </a:stretch>
        </p:blipFill>
        <p:spPr>
          <a:xfrm>
            <a:off x="2790825" y="2077244"/>
            <a:ext cx="3562350" cy="35718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tretch>
            <a:fillRect/>
          </a:stretch>
        </p:blipFill>
        <p:spPr>
          <a:xfrm>
            <a:off x="2058570" y="1600200"/>
            <a:ext cx="5026860" cy="452596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CONCLUSION</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Glaucoma could be detected using the deep features highlighted by the visualized maps of pathological areas, based on the predicted attention maps. For training the AG-CNN model, we established the LAG database with 11,760 </a:t>
            </a:r>
            <a:r>
              <a:rPr lang="en-US" dirty="0" err="1" smtClean="0">
                <a:latin typeface="Times New Roman" pitchFamily="18" charset="0"/>
                <a:cs typeface="Times New Roman" pitchFamily="18" charset="0"/>
              </a:rPr>
              <a:t>fundus</a:t>
            </a:r>
            <a:r>
              <a:rPr lang="en-US" dirty="0" smtClean="0">
                <a:latin typeface="Times New Roman" pitchFamily="18" charset="0"/>
                <a:cs typeface="Times New Roman" pitchFamily="18" charset="0"/>
              </a:rPr>
              <a:t> images labeled as positive or negative glaucoma. A total of 5,824 images in our LAG database have the attention map on glaucoma detection obtained from 4 ophthalmologists. The experiment results show that the predicted attention maps improve the performance of glaucoma detection and pathological area localization in our AG-CNN method, far better than other state-of-the-art methods.</a:t>
            </a: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AGENDA</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800" dirty="0">
                <a:latin typeface="Times New Roman" pitchFamily="18" charset="0"/>
                <a:cs typeface="Times New Roman" pitchFamily="18" charset="0"/>
              </a:rPr>
              <a:t>Introduction</a:t>
            </a:r>
          </a:p>
          <a:p>
            <a:pPr algn="just"/>
            <a:r>
              <a:rPr lang="en-US" sz="2800" dirty="0">
                <a:latin typeface="Times New Roman" pitchFamily="18" charset="0"/>
                <a:cs typeface="Times New Roman" pitchFamily="18" charset="0"/>
              </a:rPr>
              <a:t>Literature Survey</a:t>
            </a:r>
          </a:p>
          <a:p>
            <a:pPr algn="just"/>
            <a:r>
              <a:rPr lang="en-US" sz="2800" dirty="0">
                <a:latin typeface="Times New Roman" pitchFamily="18" charset="0"/>
                <a:cs typeface="Times New Roman" pitchFamily="18" charset="0"/>
              </a:rPr>
              <a:t>Scope of the Project</a:t>
            </a:r>
          </a:p>
          <a:p>
            <a:pPr algn="just"/>
            <a:r>
              <a:rPr lang="en-US" sz="2800" dirty="0">
                <a:latin typeface="Times New Roman" pitchFamily="18" charset="0"/>
                <a:cs typeface="Times New Roman" pitchFamily="18" charset="0"/>
              </a:rPr>
              <a:t>Module Description</a:t>
            </a:r>
          </a:p>
          <a:p>
            <a:pPr algn="just"/>
            <a:r>
              <a:rPr lang="en-US" sz="2800" dirty="0">
                <a:latin typeface="Times New Roman" pitchFamily="18" charset="0"/>
                <a:cs typeface="Times New Roman" pitchFamily="18" charset="0"/>
              </a:rPr>
              <a:t>Timeline chart</a:t>
            </a:r>
          </a:p>
          <a:p>
            <a:pPr algn="just"/>
            <a:r>
              <a:rPr lang="en-US" sz="2800" dirty="0">
                <a:latin typeface="Times New Roman" pitchFamily="18" charset="0"/>
                <a:cs typeface="Times New Roman" pitchFamily="18" charset="0"/>
              </a:rPr>
              <a:t>References </a:t>
            </a:r>
          </a:p>
        </p:txBody>
      </p:sp>
    </p:spTree>
    <p:extLst>
      <p:ext uri="{BB962C8B-B14F-4D97-AF65-F5344CB8AC3E}">
        <p14:creationId xmlns:p14="http://schemas.microsoft.com/office/powerpoint/2010/main" xmlns="" val="59344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p:txBody>
          <a:bodyPr>
            <a:normAutofit fontScale="92500" lnSpcReduction="10000"/>
          </a:bodyPr>
          <a:lstStyle/>
          <a:p>
            <a:pPr algn="just"/>
            <a:r>
              <a:rPr lang="en-IN" sz="3000" dirty="0">
                <a:latin typeface="Times New Roman" pitchFamily="18" charset="0"/>
                <a:cs typeface="Times New Roman" pitchFamily="18" charset="0"/>
              </a:rPr>
              <a:t>[1] Marco Alban, Tanner Gilligan “Automated Detection of Diabetic Retinopathy using Fluorescein Angiography Photographs” </a:t>
            </a:r>
            <a:r>
              <a:rPr lang="en-US" sz="3000" dirty="0">
                <a:latin typeface="Times New Roman" pitchFamily="18" charset="0"/>
                <a:cs typeface="Times New Roman" pitchFamily="18" charset="0"/>
              </a:rPr>
              <a:t>Stanford University </a:t>
            </a:r>
            <a:r>
              <a:rPr lang="en-IN" sz="3000" dirty="0">
                <a:latin typeface="Times New Roman" pitchFamily="18" charset="0"/>
                <a:cs typeface="Times New Roman" pitchFamily="18" charset="0"/>
              </a:rPr>
              <a:t>in 2016.</a:t>
            </a:r>
            <a:endParaRPr lang="en-US" sz="3000" dirty="0">
              <a:latin typeface="Times New Roman" pitchFamily="18" charset="0"/>
              <a:cs typeface="Times New Roman" pitchFamily="18" charset="0"/>
            </a:endParaRPr>
          </a:p>
          <a:p>
            <a:pPr algn="just"/>
            <a:r>
              <a:rPr lang="en-IN" sz="3000" dirty="0">
                <a:latin typeface="Times New Roman" pitchFamily="18" charset="0"/>
                <a:cs typeface="Times New Roman" pitchFamily="18" charset="0"/>
              </a:rPr>
              <a:t>[2] </a:t>
            </a:r>
            <a:r>
              <a:rPr lang="en-US" sz="3000" dirty="0">
                <a:latin typeface="Times New Roman" pitchFamily="18" charset="0"/>
                <a:cs typeface="Times New Roman" pitchFamily="18" charset="0"/>
              </a:rPr>
              <a:t>Facts about diabetic eye disease. NIH National Eye Institute, 2014. </a:t>
            </a:r>
          </a:p>
          <a:p>
            <a:pPr algn="just"/>
            <a:r>
              <a:rPr lang="en-IN" sz="3000" dirty="0">
                <a:latin typeface="Times New Roman" pitchFamily="18" charset="0"/>
                <a:cs typeface="Times New Roman" pitchFamily="18" charset="0"/>
              </a:rPr>
              <a:t>[3] Wei Hu, </a:t>
            </a:r>
            <a:r>
              <a:rPr lang="en-IN" sz="3000" dirty="0" err="1">
                <a:latin typeface="Times New Roman" pitchFamily="18" charset="0"/>
                <a:cs typeface="Times New Roman" pitchFamily="18" charset="0"/>
              </a:rPr>
              <a:t>Yangyu</a:t>
            </a:r>
            <a:r>
              <a:rPr lang="en-IN" sz="3000" dirty="0">
                <a:latin typeface="Times New Roman" pitchFamily="18" charset="0"/>
                <a:cs typeface="Times New Roman" pitchFamily="18" charset="0"/>
              </a:rPr>
              <a:t> </a:t>
            </a:r>
            <a:r>
              <a:rPr lang="en-IN" sz="3000" dirty="0" err="1">
                <a:latin typeface="Times New Roman" pitchFamily="18" charset="0"/>
                <a:cs typeface="Times New Roman" pitchFamily="18" charset="0"/>
              </a:rPr>
              <a:t>Huang,Li</a:t>
            </a:r>
            <a:r>
              <a:rPr lang="en-IN" sz="3000" dirty="0">
                <a:latin typeface="Times New Roman" pitchFamily="18" charset="0"/>
                <a:cs typeface="Times New Roman" pitchFamily="18" charset="0"/>
              </a:rPr>
              <a:t> </a:t>
            </a:r>
            <a:r>
              <a:rPr lang="en-IN" sz="3000" dirty="0" err="1">
                <a:latin typeface="Times New Roman" pitchFamily="18" charset="0"/>
                <a:cs typeface="Times New Roman" pitchFamily="18" charset="0"/>
              </a:rPr>
              <a:t>Wei,Fan</a:t>
            </a:r>
            <a:r>
              <a:rPr lang="en-IN" sz="3000" dirty="0">
                <a:latin typeface="Times New Roman" pitchFamily="18" charset="0"/>
                <a:cs typeface="Times New Roman" pitchFamily="18" charset="0"/>
              </a:rPr>
              <a:t> Zhang, and </a:t>
            </a:r>
            <a:r>
              <a:rPr lang="en-IN" sz="3000" dirty="0" err="1">
                <a:latin typeface="Times New Roman" pitchFamily="18" charset="0"/>
                <a:cs typeface="Times New Roman" pitchFamily="18" charset="0"/>
              </a:rPr>
              <a:t>Hengchao</a:t>
            </a:r>
            <a:r>
              <a:rPr lang="en-IN" sz="3000" dirty="0">
                <a:latin typeface="Times New Roman" pitchFamily="18" charset="0"/>
                <a:cs typeface="Times New Roman" pitchFamily="18" charset="0"/>
              </a:rPr>
              <a:t> Li “Deep Convolutional Neural Networks for </a:t>
            </a:r>
            <a:r>
              <a:rPr lang="en-IN" sz="3000" dirty="0" err="1">
                <a:latin typeface="Times New Roman" pitchFamily="18" charset="0"/>
                <a:cs typeface="Times New Roman" pitchFamily="18" charset="0"/>
              </a:rPr>
              <a:t>Hyperspectral</a:t>
            </a:r>
            <a:r>
              <a:rPr lang="en-IN" sz="3000" dirty="0">
                <a:latin typeface="Times New Roman" pitchFamily="18" charset="0"/>
                <a:cs typeface="Times New Roman" pitchFamily="18" charset="0"/>
              </a:rPr>
              <a:t> Image Classification” 22 January 2015</a:t>
            </a:r>
            <a:endParaRPr lang="en-US" sz="3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185286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1F7817-95B1-4DF9-A52D-61393EDF6F4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xmlns="" id="{1B24C863-F68F-4847-BB97-8701E6CE404F}"/>
              </a:ext>
            </a:extLst>
          </p:cNvPr>
          <p:cNvSpPr>
            <a:spLocks noGrp="1"/>
          </p:cNvSpPr>
          <p:nvPr>
            <p:ph idx="1"/>
          </p:nvPr>
        </p:nvSpPr>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project describes automatic diabetic retinopathy using deep learning algorithm </a:t>
            </a:r>
          </a:p>
          <a:p>
            <a:pPr algn="just">
              <a:lnSpc>
                <a:spcPct val="150000"/>
              </a:lnSpc>
            </a:pPr>
            <a:r>
              <a:rPr lang="en-US" sz="1800" dirty="0">
                <a:latin typeface="Times New Roman" panose="02020603050405020304" pitchFamily="18" charset="0"/>
                <a:cs typeface="Times New Roman" panose="02020603050405020304" pitchFamily="18" charset="0"/>
              </a:rPr>
              <a:t>Different types diabetic stages is recognized using convolution neural network</a:t>
            </a:r>
            <a:r>
              <a:rPr lang="en-IN" sz="1800" dirty="0">
                <a:latin typeface="Times New Roman" panose="02020603050405020304" pitchFamily="18" charset="0"/>
                <a:cs typeface="Times New Roman" panose="02020603050405020304" pitchFamily="18" charset="0"/>
              </a:rPr>
              <a:t>.</a:t>
            </a:r>
          </a:p>
          <a:p>
            <a:pPr algn="just">
              <a:lnSpc>
                <a:spcPct val="150000"/>
              </a:lnSpc>
            </a:pPr>
            <a:r>
              <a:rPr lang="en-US" sz="1800" b="0" i="0" dirty="0">
                <a:solidFill>
                  <a:srgbClr val="222222"/>
                </a:solidFill>
                <a:effectLst/>
                <a:latin typeface="Times New Roman" panose="02020603050405020304" pitchFamily="18" charset="0"/>
                <a:cs typeface="Times New Roman" panose="02020603050405020304" pitchFamily="18" charset="0"/>
              </a:rPr>
              <a:t>deep learning system that identifies referable diabetic retinopathy comparably or better than presented in the previous studies, although we use only a small fraction of images (&lt;1/4) in training but are aided with higher image resolutions. </a:t>
            </a:r>
          </a:p>
          <a:p>
            <a:pPr algn="just">
              <a:lnSpc>
                <a:spcPct val="150000"/>
              </a:lnSpc>
            </a:pPr>
            <a:r>
              <a:rPr lang="en-US" sz="1800" b="0" i="0" dirty="0">
                <a:solidFill>
                  <a:srgbClr val="222222"/>
                </a:solidFill>
                <a:effectLst/>
                <a:latin typeface="Times New Roman" panose="02020603050405020304" pitchFamily="18" charset="0"/>
                <a:cs typeface="Times New Roman" panose="02020603050405020304" pitchFamily="18" charset="0"/>
              </a:rPr>
              <a:t>We also provide novel results for five different screening and clinical grading systems for diabetic retinopathy and macular edema classification, including state-of-the-art results for accurately classifying images according to clinical five-grade diabetic retinopathy and for the first time for the four-grade diabetic macular edema scales.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1025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a:bodyPr>
          <a:lstStyle/>
          <a:p>
            <a:pPr algn="just">
              <a:lnSpc>
                <a:spcPct val="150000"/>
              </a:lnSpc>
            </a:pPr>
            <a:r>
              <a:rPr lang="en-IN" sz="2800" dirty="0">
                <a:latin typeface="Times New Roman" panose="02020603050405020304" pitchFamily="18" charset="0"/>
                <a:cs typeface="Times New Roman" panose="02020603050405020304" pitchFamily="18" charset="0"/>
              </a:rPr>
              <a:t>Recently Deep Learning framework have been employed in various fields to aid in the development of automated systems.</a:t>
            </a:r>
          </a:p>
          <a:p>
            <a:pPr algn="just">
              <a:lnSpc>
                <a:spcPct val="150000"/>
              </a:lnSpc>
            </a:pPr>
            <a:r>
              <a:rPr lang="en-IN" sz="2800" dirty="0">
                <a:latin typeface="Times New Roman" panose="02020603050405020304" pitchFamily="18" charset="0"/>
                <a:cs typeface="Times New Roman" panose="02020603050405020304" pitchFamily="18" charset="0"/>
              </a:rPr>
              <a:t>Medical field require the help of machine intelligence for diagnosis of various diseases and drug discovery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6386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19400" cy="1143000"/>
          </a:xfrm>
        </p:spPr>
        <p:txBody>
          <a:bodyPr>
            <a:normAutofit/>
          </a:bodyPr>
          <a:lstStyle/>
          <a:p>
            <a:r>
              <a:rPr lang="en-US" sz="3600" dirty="0">
                <a:latin typeface="Arial" panose="020B0604020202020204" pitchFamily="34" charset="0"/>
                <a:cs typeface="Arial" panose="020B0604020202020204" pitchFamily="34" charset="0"/>
              </a:rPr>
              <a:t>Contd..</a:t>
            </a:r>
          </a:p>
        </p:txBody>
      </p:sp>
      <p:sp>
        <p:nvSpPr>
          <p:cNvPr id="3" name="Content Placeholder 2"/>
          <p:cNvSpPr>
            <a:spLocks noGrp="1"/>
          </p:cNvSpPr>
          <p:nvPr>
            <p:ph idx="1"/>
          </p:nvPr>
        </p:nvSpPr>
        <p:spPr/>
        <p:txBody>
          <a:bodyPr>
            <a:normAutofit/>
          </a:bodyPr>
          <a:lstStyle/>
          <a:p>
            <a:pPr algn="just">
              <a:lnSpc>
                <a:spcPct val="150000"/>
              </a:lnSpc>
            </a:pPr>
            <a:r>
              <a:rPr lang="en-IN" sz="2800" dirty="0">
                <a:latin typeface="Times New Roman" panose="02020603050405020304" pitchFamily="18" charset="0"/>
                <a:cs typeface="Times New Roman" panose="02020603050405020304" pitchFamily="18" charset="0"/>
              </a:rPr>
              <a:t>Diabetic Retinopathy (DR) is an eye disease associated with long standing diabetes.</a:t>
            </a:r>
          </a:p>
          <a:p>
            <a:pPr algn="just">
              <a:lnSpc>
                <a:spcPct val="150000"/>
              </a:lnSpc>
            </a:pPr>
            <a:r>
              <a:rPr lang="en-IN" sz="2800" dirty="0">
                <a:latin typeface="Times New Roman" panose="02020603050405020304" pitchFamily="18" charset="0"/>
                <a:cs typeface="Times New Roman" panose="02020603050405020304" pitchFamily="18" charset="0"/>
              </a:rPr>
              <a:t> It occurs when diabetes damages the tiny blood vessels inside the retina, the light-sensitive tissue at the back of the eye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5506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28707364"/>
              </p:ext>
            </p:extLst>
          </p:nvPr>
        </p:nvGraphicFramePr>
        <p:xfrm>
          <a:off x="381000" y="1219200"/>
          <a:ext cx="8229600" cy="52171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xmlns="" val="20000"/>
                    </a:ext>
                  </a:extLst>
                </a:gridCol>
                <a:gridCol w="1981200">
                  <a:extLst>
                    <a:ext uri="{9D8B030D-6E8A-4147-A177-3AD203B41FA5}">
                      <a16:colId xmlns:a16="http://schemas.microsoft.com/office/drawing/2014/main" xmlns="" val="20001"/>
                    </a:ext>
                  </a:extLst>
                </a:gridCol>
                <a:gridCol w="2667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0840">
                <a:tc>
                  <a:txBody>
                    <a:bodyPr/>
                    <a:lstStyle/>
                    <a:p>
                      <a:r>
                        <a:rPr lang="en-US" dirty="0"/>
                        <a:t>TITLE</a:t>
                      </a:r>
                    </a:p>
                  </a:txBody>
                  <a:tcPr/>
                </a:tc>
                <a:tc>
                  <a:txBody>
                    <a:bodyPr/>
                    <a:lstStyle/>
                    <a:p>
                      <a:r>
                        <a:rPr lang="en-US" dirty="0"/>
                        <a:t>AUTHOR</a:t>
                      </a:r>
                    </a:p>
                  </a:txBody>
                  <a:tcPr/>
                </a:tc>
                <a:tc>
                  <a:txBody>
                    <a:bodyPr/>
                    <a:lstStyle/>
                    <a:p>
                      <a:r>
                        <a:rPr lang="en-US" dirty="0"/>
                        <a:t>MERITS</a:t>
                      </a:r>
                    </a:p>
                  </a:txBody>
                  <a:tcPr/>
                </a:tc>
                <a:tc>
                  <a:txBody>
                    <a:bodyPr/>
                    <a:lstStyle/>
                    <a:p>
                      <a:r>
                        <a:rPr lang="en-US" dirty="0"/>
                        <a:t>DEMERITS</a:t>
                      </a:r>
                    </a:p>
                  </a:txBody>
                  <a:tcPr/>
                </a:tc>
                <a:extLst>
                  <a:ext uri="{0D108BD9-81ED-4DB2-BD59-A6C34878D82A}">
                    <a16:rowId xmlns:a16="http://schemas.microsoft.com/office/drawing/2014/main" xmlns="" val="10000"/>
                  </a:ext>
                </a:extLst>
              </a:tr>
              <a:tr h="370840">
                <a:tc>
                  <a:txBody>
                    <a:bodyPr/>
                    <a:lstStyle/>
                    <a:p>
                      <a:r>
                        <a:rPr lang="en-US" sz="1800" b="0" i="0" u="none" strike="noStrike" kern="1200" baseline="0" dirty="0">
                          <a:solidFill>
                            <a:schemeClr val="dk1"/>
                          </a:solidFill>
                          <a:latin typeface="+mn-lt"/>
                          <a:ea typeface="+mn-ea"/>
                          <a:cs typeface="+mn-cs"/>
                        </a:rPr>
                        <a:t>Hierarchical</a:t>
                      </a:r>
                    </a:p>
                    <a:p>
                      <a:r>
                        <a:rPr lang="en-US" sz="1800" b="0" i="0" u="none" strike="noStrike" kern="1200" baseline="0" dirty="0">
                          <a:solidFill>
                            <a:schemeClr val="dk1"/>
                          </a:solidFill>
                          <a:latin typeface="+mn-lt"/>
                          <a:ea typeface="+mn-ea"/>
                          <a:cs typeface="+mn-cs"/>
                        </a:rPr>
                        <a:t>retinal blood vessel segmentation based on</a:t>
                      </a:r>
                    </a:p>
                    <a:p>
                      <a:r>
                        <a:rPr lang="en-US" sz="1800" b="0" i="0" u="none" strike="noStrike" kern="1200" baseline="0" dirty="0">
                          <a:solidFill>
                            <a:schemeClr val="dk1"/>
                          </a:solidFill>
                          <a:latin typeface="+mn-lt"/>
                          <a:ea typeface="+mn-ea"/>
                          <a:cs typeface="+mn-cs"/>
                        </a:rPr>
                        <a:t>feature and ensemble learning. </a:t>
                      </a:r>
                      <a:endParaRPr lang="en-US" dirty="0"/>
                    </a:p>
                  </a:txBody>
                  <a:tcPr/>
                </a:tc>
                <a:tc>
                  <a:txBody>
                    <a:bodyPr/>
                    <a:lstStyle/>
                    <a:p>
                      <a:r>
                        <a:rPr lang="en-US" sz="1800" b="0" i="0" u="none" strike="noStrike" kern="1200" baseline="0" dirty="0">
                          <a:solidFill>
                            <a:schemeClr val="dk1"/>
                          </a:solidFill>
                          <a:latin typeface="+mn-lt"/>
                          <a:ea typeface="+mn-ea"/>
                          <a:cs typeface="+mn-cs"/>
                        </a:rPr>
                        <a:t>G. Cao B. Wei Y. Zheng G. Yang S. Yang, Y. Yin</a:t>
                      </a:r>
                      <a:endParaRPr lang="en-US" dirty="0"/>
                    </a:p>
                  </a:txBody>
                  <a:tcPr/>
                </a:tc>
                <a:tc>
                  <a:txBody>
                    <a:bodyPr/>
                    <a:lstStyle/>
                    <a:p>
                      <a:r>
                        <a:rPr lang="en-US" dirty="0"/>
                        <a:t>The</a:t>
                      </a:r>
                      <a:r>
                        <a:rPr lang="en-US" baseline="0" dirty="0"/>
                        <a:t> model uses LeNet-5 architecture for feature extraction and it is then fed into random forest classifier for categorization of images. Accuracy as reported 96%</a:t>
                      </a:r>
                      <a:endParaRPr lang="en-US" dirty="0"/>
                    </a:p>
                  </a:txBody>
                  <a:tcPr/>
                </a:tc>
                <a:tc>
                  <a:txBody>
                    <a:bodyPr/>
                    <a:lstStyle/>
                    <a:p>
                      <a:r>
                        <a:rPr lang="en-US" sz="1800" b="0" i="0" u="none" strike="noStrike" kern="1200" baseline="0" dirty="0">
                          <a:solidFill>
                            <a:schemeClr val="dk1"/>
                          </a:solidFill>
                          <a:latin typeface="+mn-lt"/>
                          <a:ea typeface="+mn-ea"/>
                          <a:cs typeface="+mn-cs"/>
                        </a:rPr>
                        <a:t>The dataset used has limited number of images captured from homogenous source. (200)</a:t>
                      </a:r>
                      <a:endParaRPr lang="en-US" dirty="0"/>
                    </a:p>
                  </a:txBody>
                  <a:tcPr/>
                </a:tc>
                <a:extLst>
                  <a:ext uri="{0D108BD9-81ED-4DB2-BD59-A6C34878D82A}">
                    <a16:rowId xmlns:a16="http://schemas.microsoft.com/office/drawing/2014/main" xmlns="" val="10001"/>
                  </a:ext>
                </a:extLst>
              </a:tr>
              <a:tr h="370840">
                <a:tc>
                  <a:txBody>
                    <a:bodyPr/>
                    <a:lstStyle/>
                    <a:p>
                      <a:r>
                        <a:rPr lang="en-US" sz="1800" b="0" i="0" u="none" strike="noStrike" kern="1200" baseline="0" dirty="0">
                          <a:solidFill>
                            <a:schemeClr val="dk1"/>
                          </a:solidFill>
                          <a:latin typeface="+mn-lt"/>
                          <a:ea typeface="+mn-ea"/>
                          <a:cs typeface="+mn-cs"/>
                        </a:rPr>
                        <a:t>Deep Convolutional Neural Networks for</a:t>
                      </a:r>
                    </a:p>
                    <a:p>
                      <a:r>
                        <a:rPr lang="en-US" sz="1800" b="0" i="0" u="none" strike="noStrike" kern="1200" baseline="0" dirty="0">
                          <a:solidFill>
                            <a:schemeClr val="dk1"/>
                          </a:solidFill>
                          <a:latin typeface="+mn-lt"/>
                          <a:ea typeface="+mn-ea"/>
                          <a:cs typeface="+mn-cs"/>
                        </a:rPr>
                        <a:t>Hyperspectral Image Classification</a:t>
                      </a:r>
                      <a:endParaRPr lang="en-US" b="0" dirty="0"/>
                    </a:p>
                  </a:txBody>
                  <a:tcPr/>
                </a:tc>
                <a:tc>
                  <a:txBody>
                    <a:bodyPr/>
                    <a:lstStyle/>
                    <a:p>
                      <a:r>
                        <a:rPr lang="en-US" sz="1800" b="0" i="0" u="none" strike="noStrike" kern="1200" baseline="0" dirty="0">
                          <a:solidFill>
                            <a:schemeClr val="dk1"/>
                          </a:solidFill>
                          <a:latin typeface="+mn-lt"/>
                          <a:ea typeface="+mn-ea"/>
                          <a:cs typeface="+mn-cs"/>
                        </a:rPr>
                        <a:t>Wei Hu, </a:t>
                      </a:r>
                      <a:r>
                        <a:rPr lang="en-US" sz="1800" b="0" i="0" u="none" strike="noStrike" kern="1200" baseline="0" dirty="0" err="1">
                          <a:solidFill>
                            <a:schemeClr val="dk1"/>
                          </a:solidFill>
                          <a:latin typeface="+mn-lt"/>
                          <a:ea typeface="+mn-ea"/>
                          <a:cs typeface="+mn-cs"/>
                        </a:rPr>
                        <a:t>Yangyu</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Huang,Li</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Wei,Fan</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Zhang,and</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Hengchao</a:t>
                      </a:r>
                      <a:r>
                        <a:rPr lang="en-US" sz="1800" b="0" i="0" u="none" strike="noStrike" kern="1200" baseline="0" dirty="0">
                          <a:solidFill>
                            <a:schemeClr val="dk1"/>
                          </a:solidFill>
                          <a:latin typeface="+mn-lt"/>
                          <a:ea typeface="+mn-ea"/>
                          <a:cs typeface="+mn-cs"/>
                        </a:rPr>
                        <a:t> Li</a:t>
                      </a:r>
                      <a:endParaRPr lang="en-US" b="0" dirty="0"/>
                    </a:p>
                  </a:txBody>
                  <a:tcPr/>
                </a:tc>
                <a:tc>
                  <a:txBody>
                    <a:bodyPr/>
                    <a:lstStyle/>
                    <a:p>
                      <a:r>
                        <a:rPr lang="en-US" dirty="0"/>
                        <a:t>It is modelled using five different layers ,it</a:t>
                      </a:r>
                      <a:r>
                        <a:rPr lang="en-US" baseline="0" dirty="0"/>
                        <a:t> reduces the sharable parameters across the layer and provides nearly good accuracy than SVM.it can also be applied to heterogeneous image data.</a:t>
                      </a:r>
                      <a:endParaRPr lang="en-US" dirty="0"/>
                    </a:p>
                  </a:txBody>
                  <a:tcPr/>
                </a:tc>
                <a:tc>
                  <a:txBody>
                    <a:bodyPr/>
                    <a:lstStyle/>
                    <a:p>
                      <a:r>
                        <a:rPr lang="en-US" dirty="0"/>
                        <a:t>Problem</a:t>
                      </a:r>
                      <a:r>
                        <a:rPr lang="en-US" baseline="0" dirty="0"/>
                        <a:t> of overfitting is addressed.</a:t>
                      </a:r>
                      <a:endParaRPr 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58704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707579238"/>
              </p:ext>
            </p:extLst>
          </p:nvPr>
        </p:nvGraphicFramePr>
        <p:xfrm>
          <a:off x="685800" y="152400"/>
          <a:ext cx="7772400" cy="6668415"/>
        </p:xfrm>
        <a:graphic>
          <a:graphicData uri="http://schemas.openxmlformats.org/drawingml/2006/table">
            <a:tbl>
              <a:tblPr firstRow="1" bandRow="1">
                <a:tableStyleId>{5C22544A-7EE6-4342-B048-85BDC9FD1C3A}</a:tableStyleId>
              </a:tblPr>
              <a:tblGrid>
                <a:gridCol w="1925274">
                  <a:extLst>
                    <a:ext uri="{9D8B030D-6E8A-4147-A177-3AD203B41FA5}">
                      <a16:colId xmlns:a16="http://schemas.microsoft.com/office/drawing/2014/main" xmlns="" val="20000"/>
                    </a:ext>
                  </a:extLst>
                </a:gridCol>
                <a:gridCol w="1283515">
                  <a:extLst>
                    <a:ext uri="{9D8B030D-6E8A-4147-A177-3AD203B41FA5}">
                      <a16:colId xmlns:a16="http://schemas.microsoft.com/office/drawing/2014/main" xmlns="" val="20001"/>
                    </a:ext>
                  </a:extLst>
                </a:gridCol>
                <a:gridCol w="1711354">
                  <a:extLst>
                    <a:ext uri="{9D8B030D-6E8A-4147-A177-3AD203B41FA5}">
                      <a16:colId xmlns:a16="http://schemas.microsoft.com/office/drawing/2014/main" xmlns="" val="20002"/>
                    </a:ext>
                  </a:extLst>
                </a:gridCol>
                <a:gridCol w="1633057">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tblGrid>
              <a:tr h="510891">
                <a:tc>
                  <a:txBody>
                    <a:bodyPr/>
                    <a:lstStyle/>
                    <a:p>
                      <a:r>
                        <a:rPr lang="en-US" dirty="0"/>
                        <a:t>TITLE</a:t>
                      </a:r>
                    </a:p>
                  </a:txBody>
                  <a:tcPr/>
                </a:tc>
                <a:tc>
                  <a:txBody>
                    <a:bodyPr/>
                    <a:lstStyle/>
                    <a:p>
                      <a:r>
                        <a:rPr lang="en-US" dirty="0"/>
                        <a:t>AUTHOR</a:t>
                      </a:r>
                    </a:p>
                  </a:txBody>
                  <a:tcPr/>
                </a:tc>
                <a:tc>
                  <a:txBody>
                    <a:bodyPr/>
                    <a:lstStyle/>
                    <a:p>
                      <a:r>
                        <a:rPr lang="en-US" dirty="0"/>
                        <a:t>METHODOLOGY USED</a:t>
                      </a:r>
                    </a:p>
                  </a:txBody>
                  <a:tcPr/>
                </a:tc>
                <a:tc>
                  <a:txBody>
                    <a:bodyPr/>
                    <a:lstStyle/>
                    <a:p>
                      <a:r>
                        <a:rPr lang="en-US" dirty="0"/>
                        <a:t>MERITS</a:t>
                      </a:r>
                    </a:p>
                  </a:txBody>
                  <a:tcPr/>
                </a:tc>
                <a:tc>
                  <a:txBody>
                    <a:bodyPr/>
                    <a:lstStyle/>
                    <a:p>
                      <a:r>
                        <a:rPr lang="en-US" dirty="0"/>
                        <a:t>DEMERITS</a:t>
                      </a:r>
                    </a:p>
                  </a:txBody>
                  <a:tcPr/>
                </a:tc>
                <a:extLst>
                  <a:ext uri="{0D108BD9-81ED-4DB2-BD59-A6C34878D82A}">
                    <a16:rowId xmlns:a16="http://schemas.microsoft.com/office/drawing/2014/main" xmlns="" val="10000"/>
                  </a:ext>
                </a:extLst>
              </a:tr>
              <a:tr h="2481469">
                <a:tc>
                  <a:txBody>
                    <a:bodyPr/>
                    <a:lstStyle/>
                    <a:p>
                      <a:r>
                        <a:rPr lang="en-US" sz="1800" b="0" i="0" u="none" strike="noStrike" kern="1200" baseline="0" dirty="0">
                          <a:solidFill>
                            <a:schemeClr val="dk1"/>
                          </a:solidFill>
                          <a:latin typeface="+mn-lt"/>
                          <a:ea typeface="+mn-ea"/>
                          <a:cs typeface="+mn-cs"/>
                        </a:rPr>
                        <a:t>A contribution</a:t>
                      </a:r>
                    </a:p>
                    <a:p>
                      <a:r>
                        <a:rPr lang="en-US" sz="1800" b="0" i="0" u="none" strike="noStrike" kern="1200" baseline="0" dirty="0">
                          <a:solidFill>
                            <a:schemeClr val="dk1"/>
                          </a:solidFill>
                          <a:latin typeface="+mn-lt"/>
                          <a:ea typeface="+mn-ea"/>
                          <a:cs typeface="+mn-cs"/>
                        </a:rPr>
                        <a:t>of image processing to the diagnosis of diabetic</a:t>
                      </a:r>
                    </a:p>
                    <a:p>
                      <a:r>
                        <a:rPr lang="en-US" sz="1800" b="0" i="0" u="none" strike="noStrike" kern="1200" baseline="0" dirty="0">
                          <a:solidFill>
                            <a:schemeClr val="dk1"/>
                          </a:solidFill>
                          <a:latin typeface="+mn-lt"/>
                          <a:ea typeface="+mn-ea"/>
                          <a:cs typeface="+mn-cs"/>
                        </a:rPr>
                        <a:t>Retinopathy detection of exudates in color fundus images</a:t>
                      </a:r>
                    </a:p>
                    <a:p>
                      <a:r>
                        <a:rPr lang="en-US" sz="1800" b="0" i="0" u="none" strike="noStrike" kern="1200" baseline="0" dirty="0">
                          <a:solidFill>
                            <a:schemeClr val="dk1"/>
                          </a:solidFill>
                          <a:latin typeface="+mn-lt"/>
                          <a:ea typeface="+mn-ea"/>
                          <a:cs typeface="+mn-cs"/>
                        </a:rPr>
                        <a:t>of the human retina</a:t>
                      </a:r>
                      <a:endParaRPr lang="en-US" dirty="0"/>
                    </a:p>
                  </a:txBody>
                  <a:tcPr/>
                </a:tc>
                <a:tc>
                  <a:txBody>
                    <a:bodyPr/>
                    <a:lstStyle/>
                    <a:p>
                      <a:r>
                        <a:rPr lang="de-DE" sz="1800" b="0" i="0" u="none" strike="noStrike" kern="1200" baseline="0" dirty="0">
                          <a:solidFill>
                            <a:schemeClr val="dk1"/>
                          </a:solidFill>
                          <a:latin typeface="+mn-lt"/>
                          <a:ea typeface="+mn-ea"/>
                          <a:cs typeface="+mn-cs"/>
                        </a:rPr>
                        <a:t>P. Massin A. Erginay T. Walter, J. Klein</a:t>
                      </a:r>
                      <a:endParaRPr lang="en-US" dirty="0"/>
                    </a:p>
                  </a:txBody>
                  <a:tcPr/>
                </a:tc>
                <a:tc>
                  <a:txBody>
                    <a:bodyPr/>
                    <a:lstStyle/>
                    <a:p>
                      <a:r>
                        <a:rPr lang="en-US" sz="1800" b="0" i="0" u="none" strike="noStrike" kern="1200" baseline="0" dirty="0">
                          <a:solidFill>
                            <a:schemeClr val="dk1"/>
                          </a:solidFill>
                          <a:latin typeface="+mn-lt"/>
                          <a:ea typeface="+mn-ea"/>
                          <a:cs typeface="+mn-cs"/>
                        </a:rPr>
                        <a:t>Morphological image processing techniques are explicitly used to </a:t>
                      </a:r>
                    </a:p>
                    <a:p>
                      <a:r>
                        <a:rPr lang="en-US" sz="1800" b="0" i="0" u="none" strike="noStrike" kern="1200" baseline="0" dirty="0">
                          <a:solidFill>
                            <a:schemeClr val="dk1"/>
                          </a:solidFill>
                          <a:latin typeface="+mn-lt"/>
                          <a:ea typeface="+mn-ea"/>
                          <a:cs typeface="+mn-cs"/>
                        </a:rPr>
                        <a:t>extract features prevalent in DR affected images.</a:t>
                      </a:r>
                      <a:endParaRPr lang="en-US" dirty="0"/>
                    </a:p>
                  </a:txBody>
                  <a:tcPr/>
                </a:tc>
                <a:tc>
                  <a:txBody>
                    <a:bodyPr/>
                    <a:lstStyle/>
                    <a:p>
                      <a:r>
                        <a:rPr lang="en-US" sz="1800" b="0" i="0" u="none" strike="noStrike" kern="1200" baseline="0" dirty="0">
                          <a:solidFill>
                            <a:schemeClr val="dk1"/>
                          </a:solidFill>
                          <a:latin typeface="+mn-lt"/>
                          <a:ea typeface="+mn-ea"/>
                          <a:cs typeface="+mn-cs"/>
                        </a:rPr>
                        <a:t>The model reported sensitivity 82% and specificity 86%.</a:t>
                      </a:r>
                      <a:endParaRPr lang="en-US" dirty="0"/>
                    </a:p>
                  </a:txBody>
                  <a:tcPr/>
                </a:tc>
                <a:tc>
                  <a:txBody>
                    <a:bodyPr/>
                    <a:lstStyle/>
                    <a:p>
                      <a:r>
                        <a:rPr lang="en-US" dirty="0"/>
                        <a:t>It works well only for homogeneous </a:t>
                      </a:r>
                    </a:p>
                    <a:p>
                      <a:r>
                        <a:rPr lang="en-US" dirty="0"/>
                        <a:t>Image datasets.</a:t>
                      </a:r>
                    </a:p>
                  </a:txBody>
                  <a:tcPr/>
                </a:tc>
                <a:extLst>
                  <a:ext uri="{0D108BD9-81ED-4DB2-BD59-A6C34878D82A}">
                    <a16:rowId xmlns:a16="http://schemas.microsoft.com/office/drawing/2014/main" xmlns="" val="10001"/>
                  </a:ext>
                </a:extLst>
              </a:tr>
              <a:tr h="2919375">
                <a:tc>
                  <a:txBody>
                    <a:bodyPr/>
                    <a:lstStyle/>
                    <a:p>
                      <a:r>
                        <a:rPr lang="en-US" sz="1800" b="0" i="0" u="none" strike="noStrike" kern="1200" baseline="0" dirty="0">
                          <a:solidFill>
                            <a:schemeClr val="dk1"/>
                          </a:solidFill>
                          <a:latin typeface="+mn-lt"/>
                          <a:ea typeface="+mn-ea"/>
                          <a:cs typeface="+mn-cs"/>
                        </a:rPr>
                        <a:t>Automated identification of different</a:t>
                      </a:r>
                    </a:p>
                    <a:p>
                      <a:r>
                        <a:rPr lang="en-US" sz="1800" b="0" i="0" u="none" strike="noStrike" kern="1200" baseline="0" dirty="0">
                          <a:solidFill>
                            <a:schemeClr val="dk1"/>
                          </a:solidFill>
                          <a:latin typeface="+mn-lt"/>
                          <a:ea typeface="+mn-ea"/>
                          <a:cs typeface="+mn-cs"/>
                        </a:rPr>
                        <a:t>stages of diabetic retinopathy using digital fundus images.</a:t>
                      </a:r>
                      <a:endParaRPr lang="en-US" dirty="0"/>
                    </a:p>
                  </a:txBody>
                  <a:tcPr/>
                </a:tc>
                <a:tc>
                  <a:txBody>
                    <a:bodyPr/>
                    <a:lstStyle/>
                    <a:p>
                      <a:r>
                        <a:rPr lang="en-US" sz="1800" b="0" i="0" u="none" strike="noStrike" kern="1200" baseline="0" dirty="0">
                          <a:solidFill>
                            <a:schemeClr val="dk1"/>
                          </a:solidFill>
                          <a:latin typeface="+mn-lt"/>
                          <a:ea typeface="+mn-ea"/>
                          <a:cs typeface="+mn-cs"/>
                        </a:rPr>
                        <a:t>Bhat P. S. Acharya U. R. Lim C. M. </a:t>
                      </a:r>
                      <a:r>
                        <a:rPr lang="en-US" sz="1800" b="0" i="0" u="none" strike="noStrike" kern="1200" baseline="0" dirty="0" err="1">
                          <a:solidFill>
                            <a:schemeClr val="dk1"/>
                          </a:solidFill>
                          <a:latin typeface="+mn-lt"/>
                          <a:ea typeface="+mn-ea"/>
                          <a:cs typeface="+mn-cs"/>
                        </a:rPr>
                        <a:t>Nayak</a:t>
                      </a:r>
                      <a:r>
                        <a:rPr lang="en-US" sz="1800" b="0" i="0" u="none" strike="noStrike" kern="1200" baseline="0" dirty="0">
                          <a:solidFill>
                            <a:schemeClr val="dk1"/>
                          </a:solidFill>
                          <a:latin typeface="+mn-lt"/>
                          <a:ea typeface="+mn-ea"/>
                          <a:cs typeface="+mn-cs"/>
                        </a:rPr>
                        <a:t>, J. and</a:t>
                      </a:r>
                    </a:p>
                    <a:p>
                      <a:r>
                        <a:rPr lang="en-US" sz="1800" b="0" i="0" u="none" strike="noStrike" kern="1200" baseline="0" dirty="0">
                          <a:solidFill>
                            <a:schemeClr val="dk1"/>
                          </a:solidFill>
                          <a:latin typeface="+mn-lt"/>
                          <a:ea typeface="+mn-ea"/>
                          <a:cs typeface="+mn-cs"/>
                        </a:rPr>
                        <a:t>M </a:t>
                      </a:r>
                      <a:r>
                        <a:rPr lang="en-US" sz="1800" b="0" i="0" u="none" strike="noStrike" kern="1200" baseline="0" dirty="0" err="1">
                          <a:solidFill>
                            <a:schemeClr val="dk1"/>
                          </a:solidFill>
                          <a:latin typeface="+mn-lt"/>
                          <a:ea typeface="+mn-ea"/>
                          <a:cs typeface="+mn-cs"/>
                        </a:rPr>
                        <a:t>Kagathi</a:t>
                      </a:r>
                      <a:r>
                        <a:rPr lang="en-US" sz="1800" b="0" i="0" u="none" strike="noStrike" kern="1200" baseline="0" dirty="0">
                          <a:solidFill>
                            <a:schemeClr val="dk1"/>
                          </a:solidFill>
                          <a:latin typeface="+mn-lt"/>
                          <a:ea typeface="+mn-ea"/>
                          <a:cs typeface="+mn-cs"/>
                        </a:rPr>
                        <a:t>.</a:t>
                      </a:r>
                      <a:endParaRPr lang="en-US" dirty="0"/>
                    </a:p>
                  </a:txBody>
                  <a:tcPr/>
                </a:tc>
                <a:tc>
                  <a:txBody>
                    <a:bodyPr/>
                    <a:lstStyle/>
                    <a:p>
                      <a:r>
                        <a:rPr lang="en-US" dirty="0"/>
                        <a:t>Binary</a:t>
                      </a:r>
                      <a:r>
                        <a:rPr lang="en-US" baseline="0" dirty="0"/>
                        <a:t> Classification of Image Processing Techniques.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They extract three features and train them using neural network achieving sensitivity 90% and accuracy 90%</a:t>
                      </a:r>
                      <a:endParaRPr lang="en-US" dirty="0"/>
                    </a:p>
                  </a:txBody>
                  <a:tcPr/>
                </a:tc>
                <a:tc>
                  <a:txBody>
                    <a:bodyPr/>
                    <a:lstStyle/>
                    <a:p>
                      <a:r>
                        <a:rPr lang="en-US" dirty="0"/>
                        <a:t>It works well only for homogeneous </a:t>
                      </a:r>
                    </a:p>
                    <a:p>
                      <a:r>
                        <a:rPr lang="en-US" dirty="0"/>
                        <a:t>Image datasets.</a:t>
                      </a:r>
                    </a:p>
                    <a:p>
                      <a:endParaRPr 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406615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IN" sz="1800" dirty="0" smtClean="0">
                <a:latin typeface="Times New Roman" pitchFamily="18" charset="0"/>
                <a:cs typeface="Times New Roman" pitchFamily="18" charset="0"/>
              </a:rPr>
              <a:t>Majority of the existing literature extract the blood vessels or detect the lesions separately and the tools and techniques used are also different that make the system design more complex.</a:t>
            </a:r>
          </a:p>
          <a:p>
            <a:pPr algn="just">
              <a:lnSpc>
                <a:spcPct val="150000"/>
              </a:lnSpc>
            </a:pPr>
            <a:r>
              <a:rPr lang="en-US" sz="1800" dirty="0" smtClean="0">
                <a:latin typeface="Times New Roman" pitchFamily="18" charset="0"/>
                <a:cs typeface="Times New Roman" pitchFamily="18" charset="0"/>
              </a:rPr>
              <a:t>The super-pixel classification-based approach is proposed by including features from super-pixel level, which significantly improves the disc and cup detection. However, it has a bias of underestimating large cups and overestimating small cups due -to the dominance of medium sized cups. </a:t>
            </a:r>
            <a:endParaRPr lang="en-IN"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Cheng </a:t>
            </a:r>
            <a:r>
              <a:rPr lang="en-US" sz="1800" i="1" dirty="0" smtClean="0">
                <a:latin typeface="Times New Roman" pitchFamily="18" charset="0"/>
                <a:cs typeface="Times New Roman" pitchFamily="18" charset="0"/>
              </a:rPr>
              <a:t>et al. </a:t>
            </a:r>
            <a:r>
              <a:rPr lang="en-US" sz="1800" dirty="0" smtClean="0">
                <a:latin typeface="Times New Roman" pitchFamily="18" charset="0"/>
                <a:cs typeface="Times New Roman" pitchFamily="18" charset="0"/>
              </a:rPr>
              <a:t>proposed super-pixel classification-based approach by including features from super-pixel level, which significantly improves the optic disc and cup detection. </a:t>
            </a:r>
            <a:endParaRPr lang="en-IN" sz="1800" dirty="0" smtClean="0">
              <a:latin typeface="Times New Roman" pitchFamily="18" charset="0"/>
              <a:cs typeface="Times New Roman" pitchFamily="18" charset="0"/>
            </a:endParaRPr>
          </a:p>
          <a:p>
            <a:pPr algn="just">
              <a:lnSpc>
                <a:spcPct val="150000"/>
              </a:lnSpc>
            </a:pPr>
            <a:endParaRPr lang="en-IN"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1246</Words>
  <Application>Microsoft Office PowerPoint</Application>
  <PresentationFormat>On-screen Show (4:3)</PresentationFormat>
  <Paragraphs>148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DEEP LEARNING FUNDUS IMAGE ANALYSIS FOR EARLY DETECTION OF DIABETIC RETINOPATHY</vt:lpstr>
      <vt:lpstr>TEAM MEMBERS</vt:lpstr>
      <vt:lpstr>AGENDA</vt:lpstr>
      <vt:lpstr>ABSTRACT</vt:lpstr>
      <vt:lpstr>INTRODUCTION</vt:lpstr>
      <vt:lpstr>Contd..</vt:lpstr>
      <vt:lpstr>LITERATURE SURVEY</vt:lpstr>
      <vt:lpstr>Slide 8</vt:lpstr>
      <vt:lpstr>EXISTING SYSTEM</vt:lpstr>
      <vt:lpstr>Slide 10</vt:lpstr>
      <vt:lpstr>DISADVANTAGES</vt:lpstr>
      <vt:lpstr>PROPOSED SYSTEM EXPLANATION</vt:lpstr>
      <vt:lpstr>CONVOLUTIONAL NEURAL NETWORK</vt:lpstr>
      <vt:lpstr>Slide 14</vt:lpstr>
      <vt:lpstr>PROPOSED ADVANTAGES </vt:lpstr>
      <vt:lpstr>MODULES</vt:lpstr>
      <vt:lpstr>Slide 17</vt:lpstr>
      <vt:lpstr>SCOPE OF THE PROJECT</vt:lpstr>
      <vt:lpstr>ALEX-NET ARCHITECTURE</vt:lpstr>
      <vt:lpstr>ALEX-NET ARCHITECTURE</vt:lpstr>
      <vt:lpstr>BLOCK DIAGRAM</vt:lpstr>
      <vt:lpstr>MODULES FOR SYSTEM DEVELOPEMENT</vt:lpstr>
      <vt:lpstr>   SOFTWARE REQUIREMENTS  </vt:lpstr>
      <vt:lpstr>IMPLEMENTATION RESULTS </vt:lpstr>
      <vt:lpstr>Input image  </vt:lpstr>
      <vt:lpstr>fully convolution weights  </vt:lpstr>
      <vt:lpstr>  Diabetic retinopathy  </vt:lpstr>
      <vt:lpstr>Slide 28</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DETECTION OF DIABETIC RETINOPATHY USING DEEP LEARNING</dc:title>
  <dc:creator>HOME</dc:creator>
  <cp:lastModifiedBy>win10</cp:lastModifiedBy>
  <cp:revision>57</cp:revision>
  <dcterms:created xsi:type="dcterms:W3CDTF">2016-12-16T07:57:57Z</dcterms:created>
  <dcterms:modified xsi:type="dcterms:W3CDTF">2022-11-19T04:08:52Z</dcterms:modified>
</cp:coreProperties>
</file>