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63" d="100"/>
          <a:sy n="63" d="100"/>
        </p:scale>
        <p:origin x="804" y="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1C491-5E9A-2903-BB92-30C4FF8B937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31C84B4-4DA4-1A59-AC13-0959A71E250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846F7A2-9095-9382-A6B6-5DDD3AAD4067}"/>
              </a:ext>
            </a:extLst>
          </p:cNvPr>
          <p:cNvSpPr>
            <a:spLocks noGrp="1"/>
          </p:cNvSpPr>
          <p:nvPr>
            <p:ph type="dt" sz="half" idx="10"/>
          </p:nvPr>
        </p:nvSpPr>
        <p:spPr/>
        <p:txBody>
          <a:bodyPr/>
          <a:lstStyle/>
          <a:p>
            <a:fld id="{DDEDE7C3-F4E0-4852-87DF-7FF19540B397}" type="datetimeFigureOut">
              <a:rPr lang="en-IN" smtClean="0"/>
              <a:t>10-09-2022</a:t>
            </a:fld>
            <a:endParaRPr lang="en-IN"/>
          </a:p>
        </p:txBody>
      </p:sp>
      <p:sp>
        <p:nvSpPr>
          <p:cNvPr id="5" name="Footer Placeholder 4">
            <a:extLst>
              <a:ext uri="{FF2B5EF4-FFF2-40B4-BE49-F238E27FC236}">
                <a16:creationId xmlns:a16="http://schemas.microsoft.com/office/drawing/2014/main" id="{09F96378-BDD5-202B-3F21-B5AF8A220BC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7DA7840-2589-DD40-B688-9F5326E2513B}"/>
              </a:ext>
            </a:extLst>
          </p:cNvPr>
          <p:cNvSpPr>
            <a:spLocks noGrp="1"/>
          </p:cNvSpPr>
          <p:nvPr>
            <p:ph type="sldNum" sz="quarter" idx="12"/>
          </p:nvPr>
        </p:nvSpPr>
        <p:spPr/>
        <p:txBody>
          <a:bodyPr/>
          <a:lstStyle/>
          <a:p>
            <a:fld id="{E0A46DDE-A957-4B4E-AEAB-62A6006E0F0A}" type="slidenum">
              <a:rPr lang="en-IN" smtClean="0"/>
              <a:t>‹#›</a:t>
            </a:fld>
            <a:endParaRPr lang="en-IN"/>
          </a:p>
        </p:txBody>
      </p:sp>
    </p:spTree>
    <p:extLst>
      <p:ext uri="{BB962C8B-B14F-4D97-AF65-F5344CB8AC3E}">
        <p14:creationId xmlns:p14="http://schemas.microsoft.com/office/powerpoint/2010/main" val="28409760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69002-8F89-182E-DD89-13479102615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B1FE95F-B379-4608-6B52-F82CBE2E3F7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B04B6DF-7E18-47FB-7E1B-42B1F86FAA2C}"/>
              </a:ext>
            </a:extLst>
          </p:cNvPr>
          <p:cNvSpPr>
            <a:spLocks noGrp="1"/>
          </p:cNvSpPr>
          <p:nvPr>
            <p:ph type="dt" sz="half" idx="10"/>
          </p:nvPr>
        </p:nvSpPr>
        <p:spPr/>
        <p:txBody>
          <a:bodyPr/>
          <a:lstStyle/>
          <a:p>
            <a:fld id="{DDEDE7C3-F4E0-4852-87DF-7FF19540B397}" type="datetimeFigureOut">
              <a:rPr lang="en-IN" smtClean="0"/>
              <a:t>10-09-2022</a:t>
            </a:fld>
            <a:endParaRPr lang="en-IN"/>
          </a:p>
        </p:txBody>
      </p:sp>
      <p:sp>
        <p:nvSpPr>
          <p:cNvPr id="5" name="Footer Placeholder 4">
            <a:extLst>
              <a:ext uri="{FF2B5EF4-FFF2-40B4-BE49-F238E27FC236}">
                <a16:creationId xmlns:a16="http://schemas.microsoft.com/office/drawing/2014/main" id="{B1FF9AA1-604C-0F05-5FC9-A5C2CE2E9AA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0ADAA57-D4BB-FA6E-249F-0495FEFE9A1C}"/>
              </a:ext>
            </a:extLst>
          </p:cNvPr>
          <p:cNvSpPr>
            <a:spLocks noGrp="1"/>
          </p:cNvSpPr>
          <p:nvPr>
            <p:ph type="sldNum" sz="quarter" idx="12"/>
          </p:nvPr>
        </p:nvSpPr>
        <p:spPr/>
        <p:txBody>
          <a:bodyPr/>
          <a:lstStyle/>
          <a:p>
            <a:fld id="{E0A46DDE-A957-4B4E-AEAB-62A6006E0F0A}" type="slidenum">
              <a:rPr lang="en-IN" smtClean="0"/>
              <a:t>‹#›</a:t>
            </a:fld>
            <a:endParaRPr lang="en-IN"/>
          </a:p>
        </p:txBody>
      </p:sp>
    </p:spTree>
    <p:extLst>
      <p:ext uri="{BB962C8B-B14F-4D97-AF65-F5344CB8AC3E}">
        <p14:creationId xmlns:p14="http://schemas.microsoft.com/office/powerpoint/2010/main" val="600154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E4EEF2F-E463-6A40-6922-C2BA1DA5F5E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EE1C9D6-84B2-98A4-B2C9-FB523A4F312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CDF7C53-905A-7E00-D4F3-B0C9BF908DA1}"/>
              </a:ext>
            </a:extLst>
          </p:cNvPr>
          <p:cNvSpPr>
            <a:spLocks noGrp="1"/>
          </p:cNvSpPr>
          <p:nvPr>
            <p:ph type="dt" sz="half" idx="10"/>
          </p:nvPr>
        </p:nvSpPr>
        <p:spPr/>
        <p:txBody>
          <a:bodyPr/>
          <a:lstStyle/>
          <a:p>
            <a:fld id="{DDEDE7C3-F4E0-4852-87DF-7FF19540B397}" type="datetimeFigureOut">
              <a:rPr lang="en-IN" smtClean="0"/>
              <a:t>10-09-2022</a:t>
            </a:fld>
            <a:endParaRPr lang="en-IN"/>
          </a:p>
        </p:txBody>
      </p:sp>
      <p:sp>
        <p:nvSpPr>
          <p:cNvPr id="5" name="Footer Placeholder 4">
            <a:extLst>
              <a:ext uri="{FF2B5EF4-FFF2-40B4-BE49-F238E27FC236}">
                <a16:creationId xmlns:a16="http://schemas.microsoft.com/office/drawing/2014/main" id="{9AF59498-FEE3-4F00-6A57-98AD6374EBB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BA7B423-C0EE-70C1-FEED-87320555DCBD}"/>
              </a:ext>
            </a:extLst>
          </p:cNvPr>
          <p:cNvSpPr>
            <a:spLocks noGrp="1"/>
          </p:cNvSpPr>
          <p:nvPr>
            <p:ph type="sldNum" sz="quarter" idx="12"/>
          </p:nvPr>
        </p:nvSpPr>
        <p:spPr/>
        <p:txBody>
          <a:bodyPr/>
          <a:lstStyle/>
          <a:p>
            <a:fld id="{E0A46DDE-A957-4B4E-AEAB-62A6006E0F0A}" type="slidenum">
              <a:rPr lang="en-IN" smtClean="0"/>
              <a:t>‹#›</a:t>
            </a:fld>
            <a:endParaRPr lang="en-IN"/>
          </a:p>
        </p:txBody>
      </p:sp>
    </p:spTree>
    <p:extLst>
      <p:ext uri="{BB962C8B-B14F-4D97-AF65-F5344CB8AC3E}">
        <p14:creationId xmlns:p14="http://schemas.microsoft.com/office/powerpoint/2010/main" val="23867540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A1E262-1762-303B-6D9F-3FA9F392D32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2079ECC-4DBD-1EF6-35C2-24B32BBDB46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B3FA2EA-6641-1FF6-6BB3-758A632FD5F5}"/>
              </a:ext>
            </a:extLst>
          </p:cNvPr>
          <p:cNvSpPr>
            <a:spLocks noGrp="1"/>
          </p:cNvSpPr>
          <p:nvPr>
            <p:ph type="dt" sz="half" idx="10"/>
          </p:nvPr>
        </p:nvSpPr>
        <p:spPr/>
        <p:txBody>
          <a:bodyPr/>
          <a:lstStyle/>
          <a:p>
            <a:fld id="{DDEDE7C3-F4E0-4852-87DF-7FF19540B397}" type="datetimeFigureOut">
              <a:rPr lang="en-IN" smtClean="0"/>
              <a:t>10-09-2022</a:t>
            </a:fld>
            <a:endParaRPr lang="en-IN"/>
          </a:p>
        </p:txBody>
      </p:sp>
      <p:sp>
        <p:nvSpPr>
          <p:cNvPr id="5" name="Footer Placeholder 4">
            <a:extLst>
              <a:ext uri="{FF2B5EF4-FFF2-40B4-BE49-F238E27FC236}">
                <a16:creationId xmlns:a16="http://schemas.microsoft.com/office/drawing/2014/main" id="{5231C9B3-4EBA-AE21-4763-788901B8D9B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22B8CC6-AB13-9CA0-2CF8-40A0BE7AFEEB}"/>
              </a:ext>
            </a:extLst>
          </p:cNvPr>
          <p:cNvSpPr>
            <a:spLocks noGrp="1"/>
          </p:cNvSpPr>
          <p:nvPr>
            <p:ph type="sldNum" sz="quarter" idx="12"/>
          </p:nvPr>
        </p:nvSpPr>
        <p:spPr/>
        <p:txBody>
          <a:bodyPr/>
          <a:lstStyle/>
          <a:p>
            <a:fld id="{E0A46DDE-A957-4B4E-AEAB-62A6006E0F0A}" type="slidenum">
              <a:rPr lang="en-IN" smtClean="0"/>
              <a:t>‹#›</a:t>
            </a:fld>
            <a:endParaRPr lang="en-IN"/>
          </a:p>
        </p:txBody>
      </p:sp>
    </p:spTree>
    <p:extLst>
      <p:ext uri="{BB962C8B-B14F-4D97-AF65-F5344CB8AC3E}">
        <p14:creationId xmlns:p14="http://schemas.microsoft.com/office/powerpoint/2010/main" val="17944324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2504D-BDAB-0FAB-82B7-A67DB71A53D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BD9B1CC-505F-AEFA-5B38-71D7F2A85A2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B9FF0F0-180B-8D9D-0004-9B84A6BF63DF}"/>
              </a:ext>
            </a:extLst>
          </p:cNvPr>
          <p:cNvSpPr>
            <a:spLocks noGrp="1"/>
          </p:cNvSpPr>
          <p:nvPr>
            <p:ph type="dt" sz="half" idx="10"/>
          </p:nvPr>
        </p:nvSpPr>
        <p:spPr/>
        <p:txBody>
          <a:bodyPr/>
          <a:lstStyle/>
          <a:p>
            <a:fld id="{DDEDE7C3-F4E0-4852-87DF-7FF19540B397}" type="datetimeFigureOut">
              <a:rPr lang="en-IN" smtClean="0"/>
              <a:t>10-09-2022</a:t>
            </a:fld>
            <a:endParaRPr lang="en-IN"/>
          </a:p>
        </p:txBody>
      </p:sp>
      <p:sp>
        <p:nvSpPr>
          <p:cNvPr id="5" name="Footer Placeholder 4">
            <a:extLst>
              <a:ext uri="{FF2B5EF4-FFF2-40B4-BE49-F238E27FC236}">
                <a16:creationId xmlns:a16="http://schemas.microsoft.com/office/drawing/2014/main" id="{61B994B9-EA65-AF2C-E4DC-AB1E8567D35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FDE2FAE-8159-FC18-8EA9-2FEF3A017FB1}"/>
              </a:ext>
            </a:extLst>
          </p:cNvPr>
          <p:cNvSpPr>
            <a:spLocks noGrp="1"/>
          </p:cNvSpPr>
          <p:nvPr>
            <p:ph type="sldNum" sz="quarter" idx="12"/>
          </p:nvPr>
        </p:nvSpPr>
        <p:spPr/>
        <p:txBody>
          <a:bodyPr/>
          <a:lstStyle/>
          <a:p>
            <a:fld id="{E0A46DDE-A957-4B4E-AEAB-62A6006E0F0A}" type="slidenum">
              <a:rPr lang="en-IN" smtClean="0"/>
              <a:t>‹#›</a:t>
            </a:fld>
            <a:endParaRPr lang="en-IN"/>
          </a:p>
        </p:txBody>
      </p:sp>
    </p:spTree>
    <p:extLst>
      <p:ext uri="{BB962C8B-B14F-4D97-AF65-F5344CB8AC3E}">
        <p14:creationId xmlns:p14="http://schemas.microsoft.com/office/powerpoint/2010/main" val="18507685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738197-A54F-FF46-0A72-5F4B686D5EE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F673BBB-1808-D2AB-D8C3-4BCD134280B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51FB996-CDA5-33E6-56A1-9D9E95F71EC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BFB041A-F618-1609-9D92-4156DCEC1296}"/>
              </a:ext>
            </a:extLst>
          </p:cNvPr>
          <p:cNvSpPr>
            <a:spLocks noGrp="1"/>
          </p:cNvSpPr>
          <p:nvPr>
            <p:ph type="dt" sz="half" idx="10"/>
          </p:nvPr>
        </p:nvSpPr>
        <p:spPr/>
        <p:txBody>
          <a:bodyPr/>
          <a:lstStyle/>
          <a:p>
            <a:fld id="{DDEDE7C3-F4E0-4852-87DF-7FF19540B397}" type="datetimeFigureOut">
              <a:rPr lang="en-IN" smtClean="0"/>
              <a:t>10-09-2022</a:t>
            </a:fld>
            <a:endParaRPr lang="en-IN"/>
          </a:p>
        </p:txBody>
      </p:sp>
      <p:sp>
        <p:nvSpPr>
          <p:cNvPr id="6" name="Footer Placeholder 5">
            <a:extLst>
              <a:ext uri="{FF2B5EF4-FFF2-40B4-BE49-F238E27FC236}">
                <a16:creationId xmlns:a16="http://schemas.microsoft.com/office/drawing/2014/main" id="{C33E4E87-9E72-8719-3B6F-27E2AE98469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F3C3E01-4A23-7BDD-83CA-56E85FFCCDCD}"/>
              </a:ext>
            </a:extLst>
          </p:cNvPr>
          <p:cNvSpPr>
            <a:spLocks noGrp="1"/>
          </p:cNvSpPr>
          <p:nvPr>
            <p:ph type="sldNum" sz="quarter" idx="12"/>
          </p:nvPr>
        </p:nvSpPr>
        <p:spPr/>
        <p:txBody>
          <a:bodyPr/>
          <a:lstStyle/>
          <a:p>
            <a:fld id="{E0A46DDE-A957-4B4E-AEAB-62A6006E0F0A}" type="slidenum">
              <a:rPr lang="en-IN" smtClean="0"/>
              <a:t>‹#›</a:t>
            </a:fld>
            <a:endParaRPr lang="en-IN"/>
          </a:p>
        </p:txBody>
      </p:sp>
    </p:spTree>
    <p:extLst>
      <p:ext uri="{BB962C8B-B14F-4D97-AF65-F5344CB8AC3E}">
        <p14:creationId xmlns:p14="http://schemas.microsoft.com/office/powerpoint/2010/main" val="37285953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6D8CB1-6CD6-194C-DEEB-338ECD22B91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E39DFC1-F2B6-9590-BF9D-67C2B7C050E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495E140-8BA2-88B1-087C-C5941AACA75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110BCB1-797E-BF67-DB01-3DBAA743267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6180ABD-9F2F-3923-6010-CA6E68347F4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35F7642-C422-2067-8B27-BBF1D92277F0}"/>
              </a:ext>
            </a:extLst>
          </p:cNvPr>
          <p:cNvSpPr>
            <a:spLocks noGrp="1"/>
          </p:cNvSpPr>
          <p:nvPr>
            <p:ph type="dt" sz="half" idx="10"/>
          </p:nvPr>
        </p:nvSpPr>
        <p:spPr/>
        <p:txBody>
          <a:bodyPr/>
          <a:lstStyle/>
          <a:p>
            <a:fld id="{DDEDE7C3-F4E0-4852-87DF-7FF19540B397}" type="datetimeFigureOut">
              <a:rPr lang="en-IN" smtClean="0"/>
              <a:t>10-09-2022</a:t>
            </a:fld>
            <a:endParaRPr lang="en-IN"/>
          </a:p>
        </p:txBody>
      </p:sp>
      <p:sp>
        <p:nvSpPr>
          <p:cNvPr id="8" name="Footer Placeholder 7">
            <a:extLst>
              <a:ext uri="{FF2B5EF4-FFF2-40B4-BE49-F238E27FC236}">
                <a16:creationId xmlns:a16="http://schemas.microsoft.com/office/drawing/2014/main" id="{60A64C70-4535-DA41-D1E6-E26F003B2AE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3023B3C-4289-4B8F-AB82-253D9A9B8CAB}"/>
              </a:ext>
            </a:extLst>
          </p:cNvPr>
          <p:cNvSpPr>
            <a:spLocks noGrp="1"/>
          </p:cNvSpPr>
          <p:nvPr>
            <p:ph type="sldNum" sz="quarter" idx="12"/>
          </p:nvPr>
        </p:nvSpPr>
        <p:spPr/>
        <p:txBody>
          <a:bodyPr/>
          <a:lstStyle/>
          <a:p>
            <a:fld id="{E0A46DDE-A957-4B4E-AEAB-62A6006E0F0A}" type="slidenum">
              <a:rPr lang="en-IN" smtClean="0"/>
              <a:t>‹#›</a:t>
            </a:fld>
            <a:endParaRPr lang="en-IN"/>
          </a:p>
        </p:txBody>
      </p:sp>
    </p:spTree>
    <p:extLst>
      <p:ext uri="{BB962C8B-B14F-4D97-AF65-F5344CB8AC3E}">
        <p14:creationId xmlns:p14="http://schemas.microsoft.com/office/powerpoint/2010/main" val="41031151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0ED15-FBE7-8284-0331-981C036FE63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AC8E7EC-80CB-EBDE-157F-02E25D5C9B3B}"/>
              </a:ext>
            </a:extLst>
          </p:cNvPr>
          <p:cNvSpPr>
            <a:spLocks noGrp="1"/>
          </p:cNvSpPr>
          <p:nvPr>
            <p:ph type="dt" sz="half" idx="10"/>
          </p:nvPr>
        </p:nvSpPr>
        <p:spPr/>
        <p:txBody>
          <a:bodyPr/>
          <a:lstStyle/>
          <a:p>
            <a:fld id="{DDEDE7C3-F4E0-4852-87DF-7FF19540B397}" type="datetimeFigureOut">
              <a:rPr lang="en-IN" smtClean="0"/>
              <a:t>10-09-2022</a:t>
            </a:fld>
            <a:endParaRPr lang="en-IN"/>
          </a:p>
        </p:txBody>
      </p:sp>
      <p:sp>
        <p:nvSpPr>
          <p:cNvPr id="4" name="Footer Placeholder 3">
            <a:extLst>
              <a:ext uri="{FF2B5EF4-FFF2-40B4-BE49-F238E27FC236}">
                <a16:creationId xmlns:a16="http://schemas.microsoft.com/office/drawing/2014/main" id="{60DB7316-47DF-8A50-40AE-2DF12A4FCE6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A1BA3C6-9966-5024-7F32-66D69118B219}"/>
              </a:ext>
            </a:extLst>
          </p:cNvPr>
          <p:cNvSpPr>
            <a:spLocks noGrp="1"/>
          </p:cNvSpPr>
          <p:nvPr>
            <p:ph type="sldNum" sz="quarter" idx="12"/>
          </p:nvPr>
        </p:nvSpPr>
        <p:spPr/>
        <p:txBody>
          <a:bodyPr/>
          <a:lstStyle/>
          <a:p>
            <a:fld id="{E0A46DDE-A957-4B4E-AEAB-62A6006E0F0A}" type="slidenum">
              <a:rPr lang="en-IN" smtClean="0"/>
              <a:t>‹#›</a:t>
            </a:fld>
            <a:endParaRPr lang="en-IN"/>
          </a:p>
        </p:txBody>
      </p:sp>
    </p:spTree>
    <p:extLst>
      <p:ext uri="{BB962C8B-B14F-4D97-AF65-F5344CB8AC3E}">
        <p14:creationId xmlns:p14="http://schemas.microsoft.com/office/powerpoint/2010/main" val="19317005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62113C3-54F0-8F4B-223B-62487D8F2891}"/>
              </a:ext>
            </a:extLst>
          </p:cNvPr>
          <p:cNvSpPr>
            <a:spLocks noGrp="1"/>
          </p:cNvSpPr>
          <p:nvPr>
            <p:ph type="dt" sz="half" idx="10"/>
          </p:nvPr>
        </p:nvSpPr>
        <p:spPr/>
        <p:txBody>
          <a:bodyPr/>
          <a:lstStyle/>
          <a:p>
            <a:fld id="{DDEDE7C3-F4E0-4852-87DF-7FF19540B397}" type="datetimeFigureOut">
              <a:rPr lang="en-IN" smtClean="0"/>
              <a:t>10-09-2022</a:t>
            </a:fld>
            <a:endParaRPr lang="en-IN"/>
          </a:p>
        </p:txBody>
      </p:sp>
      <p:sp>
        <p:nvSpPr>
          <p:cNvPr id="3" name="Footer Placeholder 2">
            <a:extLst>
              <a:ext uri="{FF2B5EF4-FFF2-40B4-BE49-F238E27FC236}">
                <a16:creationId xmlns:a16="http://schemas.microsoft.com/office/drawing/2014/main" id="{6E5F6C49-CBED-9FAD-0DCB-9555A51F830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0ECB4DC-541B-4B8D-A556-59C733B4800F}"/>
              </a:ext>
            </a:extLst>
          </p:cNvPr>
          <p:cNvSpPr>
            <a:spLocks noGrp="1"/>
          </p:cNvSpPr>
          <p:nvPr>
            <p:ph type="sldNum" sz="quarter" idx="12"/>
          </p:nvPr>
        </p:nvSpPr>
        <p:spPr/>
        <p:txBody>
          <a:bodyPr/>
          <a:lstStyle/>
          <a:p>
            <a:fld id="{E0A46DDE-A957-4B4E-AEAB-62A6006E0F0A}" type="slidenum">
              <a:rPr lang="en-IN" smtClean="0"/>
              <a:t>‹#›</a:t>
            </a:fld>
            <a:endParaRPr lang="en-IN"/>
          </a:p>
        </p:txBody>
      </p:sp>
    </p:spTree>
    <p:extLst>
      <p:ext uri="{BB962C8B-B14F-4D97-AF65-F5344CB8AC3E}">
        <p14:creationId xmlns:p14="http://schemas.microsoft.com/office/powerpoint/2010/main" val="32759836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A696FF-BC09-5A4C-2EA8-4A5A58ABFD9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1D42590-21DD-959D-DE25-3EAE7FD795E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2A77839-440D-50A4-2DE4-84B2A3D412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8FBC0C5-6036-4144-9D90-392CEDE933D7}"/>
              </a:ext>
            </a:extLst>
          </p:cNvPr>
          <p:cNvSpPr>
            <a:spLocks noGrp="1"/>
          </p:cNvSpPr>
          <p:nvPr>
            <p:ph type="dt" sz="half" idx="10"/>
          </p:nvPr>
        </p:nvSpPr>
        <p:spPr/>
        <p:txBody>
          <a:bodyPr/>
          <a:lstStyle/>
          <a:p>
            <a:fld id="{DDEDE7C3-F4E0-4852-87DF-7FF19540B397}" type="datetimeFigureOut">
              <a:rPr lang="en-IN" smtClean="0"/>
              <a:t>10-09-2022</a:t>
            </a:fld>
            <a:endParaRPr lang="en-IN"/>
          </a:p>
        </p:txBody>
      </p:sp>
      <p:sp>
        <p:nvSpPr>
          <p:cNvPr id="6" name="Footer Placeholder 5">
            <a:extLst>
              <a:ext uri="{FF2B5EF4-FFF2-40B4-BE49-F238E27FC236}">
                <a16:creationId xmlns:a16="http://schemas.microsoft.com/office/drawing/2014/main" id="{88AF29CD-00DE-FA62-329D-1CCF4729586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894473B-BA02-8B25-1EDF-1BF58275B602}"/>
              </a:ext>
            </a:extLst>
          </p:cNvPr>
          <p:cNvSpPr>
            <a:spLocks noGrp="1"/>
          </p:cNvSpPr>
          <p:nvPr>
            <p:ph type="sldNum" sz="quarter" idx="12"/>
          </p:nvPr>
        </p:nvSpPr>
        <p:spPr/>
        <p:txBody>
          <a:bodyPr/>
          <a:lstStyle/>
          <a:p>
            <a:fld id="{E0A46DDE-A957-4B4E-AEAB-62A6006E0F0A}" type="slidenum">
              <a:rPr lang="en-IN" smtClean="0"/>
              <a:t>‹#›</a:t>
            </a:fld>
            <a:endParaRPr lang="en-IN"/>
          </a:p>
        </p:txBody>
      </p:sp>
    </p:spTree>
    <p:extLst>
      <p:ext uri="{BB962C8B-B14F-4D97-AF65-F5344CB8AC3E}">
        <p14:creationId xmlns:p14="http://schemas.microsoft.com/office/powerpoint/2010/main" val="39841905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F9A27-36DF-B3A1-2EA1-B4E47B6B668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8D94027-AB64-75B4-6788-72B8ECE6EE6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8405B09-4F75-FF54-0750-9DABC6B836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5E4D720-0E09-C52C-7458-0330F49509D3}"/>
              </a:ext>
            </a:extLst>
          </p:cNvPr>
          <p:cNvSpPr>
            <a:spLocks noGrp="1"/>
          </p:cNvSpPr>
          <p:nvPr>
            <p:ph type="dt" sz="half" idx="10"/>
          </p:nvPr>
        </p:nvSpPr>
        <p:spPr/>
        <p:txBody>
          <a:bodyPr/>
          <a:lstStyle/>
          <a:p>
            <a:fld id="{DDEDE7C3-F4E0-4852-87DF-7FF19540B397}" type="datetimeFigureOut">
              <a:rPr lang="en-IN" smtClean="0"/>
              <a:t>10-09-2022</a:t>
            </a:fld>
            <a:endParaRPr lang="en-IN"/>
          </a:p>
        </p:txBody>
      </p:sp>
      <p:sp>
        <p:nvSpPr>
          <p:cNvPr id="6" name="Footer Placeholder 5">
            <a:extLst>
              <a:ext uri="{FF2B5EF4-FFF2-40B4-BE49-F238E27FC236}">
                <a16:creationId xmlns:a16="http://schemas.microsoft.com/office/drawing/2014/main" id="{5C75912A-84B9-4943-7C9F-0E7493913E7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831B219-3832-FB18-82B1-8BFD0E465EC9}"/>
              </a:ext>
            </a:extLst>
          </p:cNvPr>
          <p:cNvSpPr>
            <a:spLocks noGrp="1"/>
          </p:cNvSpPr>
          <p:nvPr>
            <p:ph type="sldNum" sz="quarter" idx="12"/>
          </p:nvPr>
        </p:nvSpPr>
        <p:spPr/>
        <p:txBody>
          <a:bodyPr/>
          <a:lstStyle/>
          <a:p>
            <a:fld id="{E0A46DDE-A957-4B4E-AEAB-62A6006E0F0A}" type="slidenum">
              <a:rPr lang="en-IN" smtClean="0"/>
              <a:t>‹#›</a:t>
            </a:fld>
            <a:endParaRPr lang="en-IN"/>
          </a:p>
        </p:txBody>
      </p:sp>
    </p:spTree>
    <p:extLst>
      <p:ext uri="{BB962C8B-B14F-4D97-AF65-F5344CB8AC3E}">
        <p14:creationId xmlns:p14="http://schemas.microsoft.com/office/powerpoint/2010/main" val="2019256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CD77C29-707E-6806-5321-102AA24DA1A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F8832FC-5F41-6664-C078-1158B16433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09DC3C3-35A8-25A8-CE30-A54D78099E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EDE7C3-F4E0-4852-87DF-7FF19540B397}" type="datetimeFigureOut">
              <a:rPr lang="en-IN" smtClean="0"/>
              <a:t>10-09-2022</a:t>
            </a:fld>
            <a:endParaRPr lang="en-IN"/>
          </a:p>
        </p:txBody>
      </p:sp>
      <p:sp>
        <p:nvSpPr>
          <p:cNvPr id="5" name="Footer Placeholder 4">
            <a:extLst>
              <a:ext uri="{FF2B5EF4-FFF2-40B4-BE49-F238E27FC236}">
                <a16:creationId xmlns:a16="http://schemas.microsoft.com/office/drawing/2014/main" id="{E2BB4569-8C28-FB01-C3D5-0E4F566F1C0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01F7F3B-A94B-E0E1-C6B7-71B7719725A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0A46DDE-A957-4B4E-AEAB-62A6006E0F0A}" type="slidenum">
              <a:rPr lang="en-IN" smtClean="0"/>
              <a:t>‹#›</a:t>
            </a:fld>
            <a:endParaRPr lang="en-IN"/>
          </a:p>
        </p:txBody>
      </p:sp>
    </p:spTree>
    <p:extLst>
      <p:ext uri="{BB962C8B-B14F-4D97-AF65-F5344CB8AC3E}">
        <p14:creationId xmlns:p14="http://schemas.microsoft.com/office/powerpoint/2010/main" val="33733114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6F95B-A7AA-8C46-31A3-3DB109A084E1}"/>
              </a:ext>
            </a:extLst>
          </p:cNvPr>
          <p:cNvSpPr>
            <a:spLocks noGrp="1"/>
          </p:cNvSpPr>
          <p:nvPr>
            <p:ph type="ctrTitle"/>
          </p:nvPr>
        </p:nvSpPr>
        <p:spPr>
          <a:xfrm>
            <a:off x="147320" y="0"/>
            <a:ext cx="11897360" cy="3419158"/>
          </a:xfrm>
        </p:spPr>
        <p:txBody>
          <a:bodyPr>
            <a:normAutofit/>
          </a:bodyPr>
          <a:lstStyle/>
          <a:p>
            <a:r>
              <a:rPr lang="en-IN" dirty="0">
                <a:latin typeface="Times New Roman" panose="02020603050405020304" pitchFamily="18" charset="0"/>
                <a:cs typeface="Times New Roman" panose="02020603050405020304" pitchFamily="18" charset="0"/>
              </a:rPr>
              <a:t>PERSONAL ASSISTANCE FOR SENIOR’S WHO ARE SELF RELIANT</a:t>
            </a:r>
          </a:p>
        </p:txBody>
      </p:sp>
      <p:pic>
        <p:nvPicPr>
          <p:cNvPr id="5" name="Graphic 4" descr="Female in wheelchair">
            <a:extLst>
              <a:ext uri="{FF2B5EF4-FFF2-40B4-BE49-F238E27FC236}">
                <a16:creationId xmlns:a16="http://schemas.microsoft.com/office/drawing/2014/main" id="{B962513B-29E4-AD08-C857-8958BF8E5FA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247775" y="3867150"/>
            <a:ext cx="2686050" cy="2990850"/>
          </a:xfrm>
          <a:prstGeom prst="rect">
            <a:avLst/>
          </a:prstGeom>
        </p:spPr>
      </p:pic>
      <p:pic>
        <p:nvPicPr>
          <p:cNvPr id="7" name="Graphic 6" descr="Elderly woman with tied hair">
            <a:extLst>
              <a:ext uri="{FF2B5EF4-FFF2-40B4-BE49-F238E27FC236}">
                <a16:creationId xmlns:a16="http://schemas.microsoft.com/office/drawing/2014/main" id="{0BF6FAF0-0A85-2CE4-4076-51CE620545F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774647" y="3271679"/>
            <a:ext cx="733425" cy="742950"/>
          </a:xfrm>
          <a:prstGeom prst="rect">
            <a:avLst/>
          </a:prstGeom>
        </p:spPr>
      </p:pic>
      <p:pic>
        <p:nvPicPr>
          <p:cNvPr id="9" name="Graphic 8" descr="A smiling face">
            <a:extLst>
              <a:ext uri="{FF2B5EF4-FFF2-40B4-BE49-F238E27FC236}">
                <a16:creationId xmlns:a16="http://schemas.microsoft.com/office/drawing/2014/main" id="{F72088AD-35D1-3BB2-9FC9-E722E72CA0EF}"/>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073198" y="3638138"/>
            <a:ext cx="304800" cy="314325"/>
          </a:xfrm>
          <a:prstGeom prst="rect">
            <a:avLst/>
          </a:prstGeom>
        </p:spPr>
      </p:pic>
      <p:pic>
        <p:nvPicPr>
          <p:cNvPr id="11" name="Graphic 10" descr="Small round eyeglasses">
            <a:extLst>
              <a:ext uri="{FF2B5EF4-FFF2-40B4-BE49-F238E27FC236}">
                <a16:creationId xmlns:a16="http://schemas.microsoft.com/office/drawing/2014/main" id="{6AF833D7-5A8A-FBFC-CBBA-35109FD79C67}"/>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841321" y="3629636"/>
            <a:ext cx="600075" cy="209550"/>
          </a:xfrm>
          <a:prstGeom prst="rect">
            <a:avLst/>
          </a:prstGeom>
        </p:spPr>
      </p:pic>
    </p:spTree>
    <p:extLst>
      <p:ext uri="{BB962C8B-B14F-4D97-AF65-F5344CB8AC3E}">
        <p14:creationId xmlns:p14="http://schemas.microsoft.com/office/powerpoint/2010/main" val="14083226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F28F2F-BF92-8936-792B-ED7EDB9D75A2}"/>
              </a:ext>
            </a:extLst>
          </p:cNvPr>
          <p:cNvSpPr>
            <a:spLocks noGrp="1"/>
          </p:cNvSpPr>
          <p:nvPr>
            <p:ph type="title"/>
          </p:nvPr>
        </p:nvSpPr>
        <p:spPr>
          <a:xfrm>
            <a:off x="3215640" y="527685"/>
            <a:ext cx="10515600" cy="1325563"/>
          </a:xfrm>
        </p:spPr>
        <p:txBody>
          <a:bodyPr/>
          <a:lstStyle/>
          <a:p>
            <a:r>
              <a:rPr lang="en-IN" b="1" dirty="0">
                <a:latin typeface="Times New Roman" panose="02020603050405020304" pitchFamily="18" charset="0"/>
                <a:cs typeface="Times New Roman" panose="02020603050405020304" pitchFamily="18" charset="0"/>
              </a:rPr>
              <a:t>TEAM MEMBERS</a:t>
            </a:r>
          </a:p>
        </p:txBody>
      </p:sp>
      <p:sp>
        <p:nvSpPr>
          <p:cNvPr id="3" name="Content Placeholder 2">
            <a:extLst>
              <a:ext uri="{FF2B5EF4-FFF2-40B4-BE49-F238E27FC236}">
                <a16:creationId xmlns:a16="http://schemas.microsoft.com/office/drawing/2014/main" id="{CB8C54EC-C7F1-DCEA-EB12-EFA3EA89F9B5}"/>
              </a:ext>
            </a:extLst>
          </p:cNvPr>
          <p:cNvSpPr>
            <a:spLocks noGrp="1"/>
          </p:cNvSpPr>
          <p:nvPr>
            <p:ph idx="1"/>
          </p:nvPr>
        </p:nvSpPr>
        <p:spPr>
          <a:xfrm>
            <a:off x="3215640" y="2668905"/>
            <a:ext cx="10515600" cy="4351338"/>
          </a:xfrm>
        </p:spPr>
        <p:txBody>
          <a:bodyPr/>
          <a:lstStyle/>
          <a:p>
            <a:r>
              <a:rPr lang="en-IN" dirty="0">
                <a:latin typeface="Times New Roman" panose="02020603050405020304" pitchFamily="18" charset="0"/>
                <a:cs typeface="Times New Roman" panose="02020603050405020304" pitchFamily="18" charset="0"/>
              </a:rPr>
              <a:t>MOMIN SHAFI – 1904092</a:t>
            </a:r>
          </a:p>
          <a:p>
            <a:r>
              <a:rPr lang="en-IN" dirty="0">
                <a:latin typeface="Times New Roman" panose="02020603050405020304" pitchFamily="18" charset="0"/>
                <a:cs typeface="Times New Roman" panose="02020603050405020304" pitchFamily="18" charset="0"/>
              </a:rPr>
              <a:t>NITHIN BALAJI  K S – 1904098</a:t>
            </a:r>
          </a:p>
          <a:p>
            <a:r>
              <a:rPr lang="en-IN" dirty="0">
                <a:latin typeface="Times New Roman" panose="02020603050405020304" pitchFamily="18" charset="0"/>
                <a:cs typeface="Times New Roman" panose="02020603050405020304" pitchFamily="18" charset="0"/>
              </a:rPr>
              <a:t>NITTISH J – 1904099</a:t>
            </a:r>
          </a:p>
          <a:p>
            <a:r>
              <a:rPr lang="en-IN" dirty="0">
                <a:latin typeface="Times New Roman" panose="02020603050405020304" pitchFamily="18" charset="0"/>
                <a:cs typeface="Times New Roman" panose="02020603050405020304" pitchFamily="18" charset="0"/>
              </a:rPr>
              <a:t>PRVAEEN RAJ S R –1904103</a:t>
            </a:r>
          </a:p>
          <a:p>
            <a:endParaRPr lang="en-IN" dirty="0"/>
          </a:p>
          <a:p>
            <a:endParaRPr lang="en-IN" dirty="0"/>
          </a:p>
          <a:p>
            <a:endParaRPr lang="en-IN" dirty="0"/>
          </a:p>
        </p:txBody>
      </p:sp>
    </p:spTree>
    <p:extLst>
      <p:ext uri="{BB962C8B-B14F-4D97-AF65-F5344CB8AC3E}">
        <p14:creationId xmlns:p14="http://schemas.microsoft.com/office/powerpoint/2010/main" val="2075369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37E9F-842F-907E-EEDB-898F79F0D23A}"/>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PROBLEM STATEMENT</a:t>
            </a:r>
          </a:p>
        </p:txBody>
      </p:sp>
      <p:sp>
        <p:nvSpPr>
          <p:cNvPr id="3" name="Content Placeholder 2">
            <a:extLst>
              <a:ext uri="{FF2B5EF4-FFF2-40B4-BE49-F238E27FC236}">
                <a16:creationId xmlns:a16="http://schemas.microsoft.com/office/drawing/2014/main" id="{7E5454AB-DC37-E73F-50BB-F2116D3EC748}"/>
              </a:ext>
            </a:extLst>
          </p:cNvPr>
          <p:cNvSpPr>
            <a:spLocks noGrp="1"/>
          </p:cNvSpPr>
          <p:nvPr>
            <p:ph idx="1"/>
          </p:nvPr>
        </p:nvSpPr>
        <p:spPr/>
        <p:txBody>
          <a:bodyPr/>
          <a:lstStyle/>
          <a:p>
            <a:pPr marL="0" indent="0">
              <a:buNone/>
            </a:pPr>
            <a:r>
              <a:rPr lang="en-US" dirty="0">
                <a:latin typeface="Times New Roman" panose="02020603050405020304" pitchFamily="18" charset="0"/>
                <a:cs typeface="Times New Roman" panose="02020603050405020304" pitchFamily="18" charset="0"/>
              </a:rPr>
              <a:t>Today, most people can expect to live into their seventies and beyond. According to the United Nations, the number of people aged 60 years or older is projected to grow by 56 percent worldwide by 2030. </a:t>
            </a:r>
          </a:p>
          <a:p>
            <a:pPr marL="0" indent="0">
              <a:buNone/>
            </a:pPr>
            <a:r>
              <a:rPr lang="en-US" dirty="0">
                <a:latin typeface="Times New Roman" panose="02020603050405020304" pitchFamily="18" charset="0"/>
                <a:cs typeface="Times New Roman" panose="02020603050405020304" pitchFamily="18" charset="0"/>
              </a:rPr>
              <a:t>Our health and well-being lie at the center of this massive shift in demographics. Many of these people will have physical impairments (loss of hearing, eyesight or mobility) or dementia or Alzheimer’s and need an increasing amount of care.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032622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2CD70-2FFE-0DEC-4C14-70FCA5723CD8}"/>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EXISTING SOLUTION</a:t>
            </a:r>
          </a:p>
        </p:txBody>
      </p:sp>
      <p:sp>
        <p:nvSpPr>
          <p:cNvPr id="3" name="Content Placeholder 2">
            <a:extLst>
              <a:ext uri="{FF2B5EF4-FFF2-40B4-BE49-F238E27FC236}">
                <a16:creationId xmlns:a16="http://schemas.microsoft.com/office/drawing/2014/main" id="{D4FB7A30-86C0-F8D8-A154-8FBC00A1511B}"/>
              </a:ext>
            </a:extLst>
          </p:cNvPr>
          <p:cNvSpPr>
            <a:spLocks noGrp="1"/>
          </p:cNvSpPr>
          <p:nvPr>
            <p:ph idx="1"/>
          </p:nvPr>
        </p:nvSpPr>
        <p:spPr/>
        <p:txBody>
          <a:bodyPr>
            <a:normAutofit fontScale="92500"/>
          </a:bodyPr>
          <a:lstStyle/>
          <a:p>
            <a:pPr algn="l" fontAlgn="base"/>
            <a:r>
              <a:rPr lang="en-US" sz="2400" i="0" dirty="0">
                <a:effectLst/>
                <a:latin typeface="Times New Roman" panose="02020603050405020304" pitchFamily="18" charset="0"/>
                <a:cs typeface="Times New Roman" panose="02020603050405020304" pitchFamily="18" charset="0"/>
              </a:rPr>
              <a:t>Karantis360 is an automated personal monitoring and alerting system, using intelligent, wirelessly linked to a discreet, mobile device which sends reports and alerts to </a:t>
            </a:r>
            <a:r>
              <a:rPr lang="en-US" sz="2400" i="0" dirty="0" err="1">
                <a:effectLst/>
                <a:latin typeface="Times New Roman" panose="02020603050405020304" pitchFamily="18" charset="0"/>
                <a:cs typeface="Times New Roman" panose="02020603050405020304" pitchFamily="18" charset="0"/>
              </a:rPr>
              <a:t>carers</a:t>
            </a:r>
            <a:r>
              <a:rPr lang="en-US" sz="2400" i="0" dirty="0">
                <a:effectLst/>
                <a:latin typeface="Times New Roman" panose="02020603050405020304" pitchFamily="18" charset="0"/>
                <a:cs typeface="Times New Roman" panose="02020603050405020304" pitchFamily="18" charset="0"/>
              </a:rPr>
              <a:t> and family members.</a:t>
            </a:r>
          </a:p>
          <a:p>
            <a:pPr algn="l" fontAlgn="base"/>
            <a:r>
              <a:rPr lang="en-US" sz="2400" i="0" dirty="0">
                <a:effectLst/>
                <a:latin typeface="Times New Roman" panose="02020603050405020304" pitchFamily="18" charset="0"/>
                <a:cs typeface="Times New Roman" panose="02020603050405020304" pitchFamily="18" charset="0"/>
              </a:rPr>
              <a:t>It has been developed specifically to promote independent, home living for the elderly, infirm, those living with Alzheimer’s or dementia and to enable early release from hospital for other clients where monitoring is required.</a:t>
            </a:r>
          </a:p>
          <a:p>
            <a:pPr algn="l" fontAlgn="base"/>
            <a:r>
              <a:rPr lang="en-US" sz="2400" i="0" dirty="0">
                <a:effectLst/>
                <a:latin typeface="Times New Roman" panose="02020603050405020304" pitchFamily="18" charset="0"/>
                <a:cs typeface="Times New Roman" panose="02020603050405020304" pitchFamily="18" charset="0"/>
              </a:rPr>
              <a:t>Using a non-intrusive system of sensors, machine learning and automatic data communication, Karantis360 flags exceptions to routines and habits, such as whether your client has got out of bed, is sitting in a chair, has boiled the kettle and so on.</a:t>
            </a:r>
          </a:p>
          <a:p>
            <a:pPr algn="l" fontAlgn="base"/>
            <a:r>
              <a:rPr lang="en-US" sz="2400" i="0" dirty="0">
                <a:effectLst/>
                <a:latin typeface="Times New Roman" panose="02020603050405020304" pitchFamily="18" charset="0"/>
                <a:cs typeface="Times New Roman" panose="02020603050405020304" pitchFamily="18" charset="0"/>
              </a:rPr>
              <a:t>By </a:t>
            </a:r>
            <a:r>
              <a:rPr lang="en-US" sz="2400" i="0" dirty="0" err="1">
                <a:effectLst/>
                <a:latin typeface="Times New Roman" panose="02020603050405020304" pitchFamily="18" charset="0"/>
                <a:cs typeface="Times New Roman" panose="02020603050405020304" pitchFamily="18" charset="0"/>
              </a:rPr>
              <a:t>analysing</a:t>
            </a:r>
            <a:r>
              <a:rPr lang="en-US" sz="2400" i="0" dirty="0">
                <a:effectLst/>
                <a:latin typeface="Times New Roman" panose="02020603050405020304" pitchFamily="18" charset="0"/>
                <a:cs typeface="Times New Roman" panose="02020603050405020304" pitchFamily="18" charset="0"/>
              </a:rPr>
              <a:t> activity data and comparing it to expected patterns, the system identifies when your client’s activity is out-of-the-ordinary and sends you an immediate alert, so you can respond quickly and effectively to any potential emergency.</a:t>
            </a:r>
          </a:p>
          <a:p>
            <a:endParaRPr lang="en-IN" dirty="0"/>
          </a:p>
        </p:txBody>
      </p:sp>
      <p:pic>
        <p:nvPicPr>
          <p:cNvPr id="5" name="Picture 4">
            <a:extLst>
              <a:ext uri="{FF2B5EF4-FFF2-40B4-BE49-F238E27FC236}">
                <a16:creationId xmlns:a16="http://schemas.microsoft.com/office/drawing/2014/main" id="{05F68CC4-EA8C-7C27-2E89-5055A9A34000}"/>
              </a:ext>
            </a:extLst>
          </p:cNvPr>
          <p:cNvPicPr>
            <a:picLocks noChangeAspect="1"/>
          </p:cNvPicPr>
          <p:nvPr/>
        </p:nvPicPr>
        <p:blipFill>
          <a:blip r:embed="rId2"/>
          <a:stretch>
            <a:fillRect/>
          </a:stretch>
        </p:blipFill>
        <p:spPr>
          <a:xfrm>
            <a:off x="7320234" y="567355"/>
            <a:ext cx="2885624" cy="1123333"/>
          </a:xfrm>
          <a:prstGeom prst="rect">
            <a:avLst/>
          </a:prstGeom>
        </p:spPr>
      </p:pic>
    </p:spTree>
    <p:extLst>
      <p:ext uri="{BB962C8B-B14F-4D97-AF65-F5344CB8AC3E}">
        <p14:creationId xmlns:p14="http://schemas.microsoft.com/office/powerpoint/2010/main" val="8225741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8FF7E-7A14-F1C5-F796-38CECC8DC25B}"/>
              </a:ext>
            </a:extLst>
          </p:cNvPr>
          <p:cNvSpPr>
            <a:spLocks noGrp="1"/>
          </p:cNvSpPr>
          <p:nvPr>
            <p:ph type="title"/>
          </p:nvPr>
        </p:nvSpPr>
        <p:spPr/>
        <p:txBody>
          <a:bodyPr>
            <a:normAutofit/>
          </a:bodyPr>
          <a:lstStyle/>
          <a:p>
            <a:r>
              <a:rPr lang="en-IN" sz="3200" b="1" dirty="0">
                <a:latin typeface="Times New Roman" panose="02020603050405020304" pitchFamily="18" charset="0"/>
                <a:cs typeface="Times New Roman" panose="02020603050405020304" pitchFamily="18" charset="0"/>
              </a:rPr>
              <a:t>INFERENCE FROM EXISTING SOLUTION</a:t>
            </a:r>
          </a:p>
        </p:txBody>
      </p:sp>
      <p:sp>
        <p:nvSpPr>
          <p:cNvPr id="3" name="Content Placeholder 2">
            <a:extLst>
              <a:ext uri="{FF2B5EF4-FFF2-40B4-BE49-F238E27FC236}">
                <a16:creationId xmlns:a16="http://schemas.microsoft.com/office/drawing/2014/main" id="{A147AD86-B82F-210E-FC7B-5D65674782CF}"/>
              </a:ext>
            </a:extLst>
          </p:cNvPr>
          <p:cNvSpPr>
            <a:spLocks noGrp="1"/>
          </p:cNvSpPr>
          <p:nvPr>
            <p:ph idx="1"/>
          </p:nvPr>
        </p:nvSpPr>
        <p:spPr>
          <a:xfrm>
            <a:off x="838200" y="1595120"/>
            <a:ext cx="10515600" cy="4897755"/>
          </a:xfrm>
        </p:spPr>
        <p:txBody>
          <a:bodyPr>
            <a:normAutofit fontScale="77500" lnSpcReduction="20000"/>
          </a:bodyPr>
          <a:lstStyle/>
          <a:p>
            <a:pPr algn="just" fontAlgn="base"/>
            <a:r>
              <a:rPr lang="en-US" sz="2900" dirty="0">
                <a:latin typeface="Times New Roman" panose="02020603050405020304" pitchFamily="18" charset="0"/>
                <a:cs typeface="Times New Roman" panose="02020603050405020304" pitchFamily="18" charset="0"/>
              </a:rPr>
              <a:t>It </a:t>
            </a:r>
            <a:r>
              <a:rPr lang="en-US" sz="2900" i="0" dirty="0">
                <a:effectLst/>
                <a:latin typeface="Times New Roman" panose="02020603050405020304" pitchFamily="18" charset="0"/>
                <a:cs typeface="Times New Roman" panose="02020603050405020304" pitchFamily="18" charset="0"/>
              </a:rPr>
              <a:t>is a totally new development in assisted living, designed to help you transform delivery of care for your elderly or infirm clients and those living with Alzheimer’s and/or dementia.</a:t>
            </a:r>
          </a:p>
          <a:p>
            <a:pPr algn="just" fontAlgn="base"/>
            <a:r>
              <a:rPr lang="en-US" sz="2900" b="1" i="0" dirty="0">
                <a:effectLst/>
                <a:latin typeface="Times New Roman" panose="02020603050405020304" pitchFamily="18" charset="0"/>
                <a:cs typeface="Times New Roman" panose="02020603050405020304" pitchFamily="18" charset="0"/>
              </a:rPr>
              <a:t>Allows clients to stay in their own home </a:t>
            </a:r>
            <a:r>
              <a:rPr lang="en-US" sz="2900" i="0" dirty="0">
                <a:effectLst/>
                <a:latin typeface="Times New Roman" panose="02020603050405020304" pitchFamily="18" charset="0"/>
                <a:cs typeface="Times New Roman" panose="02020603050405020304" pitchFamily="18" charset="0"/>
              </a:rPr>
              <a:t>promotes safe independent living, leading to happier and healthier cared-for individuals.</a:t>
            </a:r>
          </a:p>
          <a:p>
            <a:pPr algn="just" fontAlgn="base"/>
            <a:r>
              <a:rPr lang="en-US" sz="2900" b="1" i="0" dirty="0">
                <a:effectLst/>
                <a:latin typeface="Times New Roman" panose="02020603050405020304" pitchFamily="18" charset="0"/>
                <a:cs typeface="Times New Roman" panose="02020603050405020304" pitchFamily="18" charset="0"/>
              </a:rPr>
              <a:t>Enables you to deliver a higher quality of care </a:t>
            </a:r>
            <a:r>
              <a:rPr lang="en-US" sz="2900" i="0" dirty="0">
                <a:effectLst/>
                <a:latin typeface="Times New Roman" panose="02020603050405020304" pitchFamily="18" charset="0"/>
                <a:cs typeface="Times New Roman" panose="02020603050405020304" pitchFamily="18" charset="0"/>
              </a:rPr>
              <a:t>provides immediate information, plus client facts, so your </a:t>
            </a:r>
            <a:r>
              <a:rPr lang="en-US" sz="2900" i="0" dirty="0" err="1">
                <a:effectLst/>
                <a:latin typeface="Times New Roman" panose="02020603050405020304" pitchFamily="18" charset="0"/>
                <a:cs typeface="Times New Roman" panose="02020603050405020304" pitchFamily="18" charset="0"/>
              </a:rPr>
              <a:t>carers</a:t>
            </a:r>
            <a:r>
              <a:rPr lang="en-US" sz="2900" i="0" dirty="0">
                <a:effectLst/>
                <a:latin typeface="Times New Roman" panose="02020603050405020304" pitchFamily="18" charset="0"/>
                <a:cs typeface="Times New Roman" panose="02020603050405020304" pitchFamily="18" charset="0"/>
              </a:rPr>
              <a:t> can react quickly and appropriately, every time.</a:t>
            </a:r>
          </a:p>
          <a:p>
            <a:pPr algn="just" fontAlgn="base"/>
            <a:r>
              <a:rPr lang="en-US" sz="2900" b="1" i="0" dirty="0">
                <a:effectLst/>
                <a:latin typeface="Times New Roman" panose="02020603050405020304" pitchFamily="18" charset="0"/>
                <a:cs typeface="Times New Roman" panose="02020603050405020304" pitchFamily="18" charset="0"/>
              </a:rPr>
              <a:t>Improves transparency and accountability </a:t>
            </a:r>
            <a:r>
              <a:rPr lang="en-US" sz="2900" i="0" dirty="0">
                <a:effectLst/>
                <a:latin typeface="Times New Roman" panose="02020603050405020304" pitchFamily="18" charset="0"/>
                <a:cs typeface="Times New Roman" panose="02020603050405020304" pitchFamily="18" charset="0"/>
              </a:rPr>
              <a:t>keeps you, your staff and family members fully informed, addressing one of the key issues in elderly care today.</a:t>
            </a:r>
          </a:p>
          <a:p>
            <a:pPr algn="just" fontAlgn="base"/>
            <a:r>
              <a:rPr lang="en-US" sz="2900" b="1" i="0" dirty="0">
                <a:effectLst/>
                <a:latin typeface="Times New Roman" panose="02020603050405020304" pitchFamily="18" charset="0"/>
                <a:cs typeface="Times New Roman" panose="02020603050405020304" pitchFamily="18" charset="0"/>
              </a:rPr>
              <a:t>Reduces your costs </a:t>
            </a:r>
            <a:r>
              <a:rPr lang="en-US" sz="2900" i="0" dirty="0" err="1">
                <a:effectLst/>
                <a:latin typeface="Times New Roman" panose="02020603050405020304" pitchFamily="18" charset="0"/>
                <a:cs typeface="Times New Roman" panose="02020603050405020304" pitchFamily="18" charset="0"/>
              </a:rPr>
              <a:t>maximises</a:t>
            </a:r>
            <a:r>
              <a:rPr lang="en-US" sz="2900" i="0" dirty="0">
                <a:effectLst/>
                <a:latin typeface="Times New Roman" panose="02020603050405020304" pitchFamily="18" charset="0"/>
                <a:cs typeface="Times New Roman" panose="02020603050405020304" pitchFamily="18" charset="0"/>
              </a:rPr>
              <a:t> </a:t>
            </a:r>
            <a:r>
              <a:rPr lang="en-US" sz="2900" i="0" dirty="0" err="1">
                <a:effectLst/>
                <a:latin typeface="Times New Roman" panose="02020603050405020304" pitchFamily="18" charset="0"/>
                <a:cs typeface="Times New Roman" panose="02020603050405020304" pitchFamily="18" charset="0"/>
              </a:rPr>
              <a:t>prioritisation</a:t>
            </a:r>
            <a:r>
              <a:rPr lang="en-US" sz="2900" i="0" dirty="0">
                <a:effectLst/>
                <a:latin typeface="Times New Roman" panose="02020603050405020304" pitchFamily="18" charset="0"/>
                <a:cs typeface="Times New Roman" panose="02020603050405020304" pitchFamily="18" charset="0"/>
              </a:rPr>
              <a:t> and deployment of </a:t>
            </a:r>
            <a:r>
              <a:rPr lang="en-US" sz="2900" i="0" dirty="0" err="1">
                <a:effectLst/>
                <a:latin typeface="Times New Roman" panose="02020603050405020304" pitchFamily="18" charset="0"/>
                <a:cs typeface="Times New Roman" panose="02020603050405020304" pitchFamily="18" charset="0"/>
              </a:rPr>
              <a:t>carers</a:t>
            </a:r>
            <a:r>
              <a:rPr lang="en-US" sz="2900" i="0" dirty="0">
                <a:effectLst/>
                <a:latin typeface="Times New Roman" panose="02020603050405020304" pitchFamily="18" charset="0"/>
                <a:cs typeface="Times New Roman" panose="02020603050405020304" pitchFamily="18" charset="0"/>
              </a:rPr>
              <a:t>; improves management processing; saves you time and money.</a:t>
            </a:r>
          </a:p>
          <a:p>
            <a:pPr algn="just" fontAlgn="base"/>
            <a:r>
              <a:rPr lang="en-US" sz="2900" b="1" i="0" dirty="0">
                <a:effectLst/>
                <a:latin typeface="Times New Roman" panose="02020603050405020304" pitchFamily="18" charset="0"/>
                <a:cs typeface="Times New Roman" panose="02020603050405020304" pitchFamily="18" charset="0"/>
              </a:rPr>
              <a:t>Frees your time for caring </a:t>
            </a:r>
            <a:r>
              <a:rPr lang="en-US" sz="2900" i="0" dirty="0">
                <a:effectLst/>
                <a:latin typeface="Times New Roman" panose="02020603050405020304" pitchFamily="18" charset="0"/>
                <a:cs typeface="Times New Roman" panose="02020603050405020304" pitchFamily="18" charset="0"/>
              </a:rPr>
              <a:t>reduces the admin burden, thus freeing up time for you and your staff to put the personal caring back into care provision.</a:t>
            </a:r>
          </a:p>
          <a:p>
            <a:pPr algn="just" fontAlgn="base"/>
            <a:r>
              <a:rPr lang="en-US" sz="2900" i="0" dirty="0">
                <a:effectLst/>
                <a:latin typeface="Times New Roman" panose="02020603050405020304" pitchFamily="18" charset="0"/>
                <a:cs typeface="Times New Roman" panose="02020603050405020304" pitchFamily="18" charset="0"/>
              </a:rPr>
              <a:t>And if you’re in the NHS or a provider of hospital services you’ll be able to free-up beds earlier, with the assurance that patients can be monitored at home, reducing costs and helping you meeting waiting time and other KPIs.</a:t>
            </a:r>
          </a:p>
          <a:p>
            <a:pPr algn="just"/>
            <a:endParaRPr lang="en-IN" dirty="0"/>
          </a:p>
        </p:txBody>
      </p:sp>
    </p:spTree>
    <p:extLst>
      <p:ext uri="{BB962C8B-B14F-4D97-AF65-F5344CB8AC3E}">
        <p14:creationId xmlns:p14="http://schemas.microsoft.com/office/powerpoint/2010/main" val="42259578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1141EF-9AE3-91E0-E9C0-4652A0F3CD2D}"/>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YOUR IDEA</a:t>
            </a:r>
          </a:p>
        </p:txBody>
      </p:sp>
      <p:sp>
        <p:nvSpPr>
          <p:cNvPr id="3" name="Content Placeholder 2">
            <a:extLst>
              <a:ext uri="{FF2B5EF4-FFF2-40B4-BE49-F238E27FC236}">
                <a16:creationId xmlns:a16="http://schemas.microsoft.com/office/drawing/2014/main" id="{0A78B1CD-2BFB-F80E-4FDD-B9F289AA1CCF}"/>
              </a:ext>
            </a:extLst>
          </p:cNvPr>
          <p:cNvSpPr>
            <a:spLocks noGrp="1"/>
          </p:cNvSpPr>
          <p:nvPr>
            <p:ph idx="1"/>
          </p:nvPr>
        </p:nvSpPr>
        <p:spPr/>
        <p:txBody>
          <a:bodyPr>
            <a:normAutofit lnSpcReduction="10000"/>
          </a:bodyPr>
          <a:lstStyle/>
          <a:p>
            <a:pPr algn="just">
              <a:buFont typeface="Arial" panose="020B0604020202020204" pitchFamily="34" charset="0"/>
              <a:buChar char="•"/>
            </a:pPr>
            <a:r>
              <a:rPr lang="en-US" sz="2600" b="0" i="0" dirty="0">
                <a:effectLst/>
                <a:latin typeface="Times New Roman" panose="02020603050405020304" pitchFamily="18" charset="0"/>
                <a:cs typeface="Times New Roman" panose="02020603050405020304" pitchFamily="18" charset="0"/>
              </a:rPr>
              <a:t>Sometimes elderly people forget to take their medicine at the correct time.</a:t>
            </a:r>
          </a:p>
          <a:p>
            <a:pPr algn="just">
              <a:buFont typeface="Arial" panose="020B0604020202020204" pitchFamily="34" charset="0"/>
              <a:buChar char="•"/>
            </a:pPr>
            <a:r>
              <a:rPr lang="en-US" sz="2600" b="0" i="0" dirty="0">
                <a:effectLst/>
                <a:latin typeface="Times New Roman" panose="02020603050405020304" pitchFamily="18" charset="0"/>
                <a:cs typeface="Times New Roman" panose="02020603050405020304" pitchFamily="18" charset="0"/>
              </a:rPr>
              <a:t>They also forget which medicine He / She should take at that particular time.</a:t>
            </a:r>
          </a:p>
          <a:p>
            <a:pPr algn="just">
              <a:buFont typeface="Arial" panose="020B0604020202020204" pitchFamily="34" charset="0"/>
              <a:buChar char="•"/>
            </a:pPr>
            <a:r>
              <a:rPr lang="en-US" sz="2600" b="0" i="0" dirty="0">
                <a:effectLst/>
                <a:latin typeface="Times New Roman" panose="02020603050405020304" pitchFamily="18" charset="0"/>
                <a:cs typeface="Times New Roman" panose="02020603050405020304" pitchFamily="18" charset="0"/>
              </a:rPr>
              <a:t>And it is difficult for doctors/caretakers to monitor the patients around the clock. To avoid this problem, this medicine reminder system is developed.</a:t>
            </a:r>
          </a:p>
          <a:p>
            <a:pPr algn="just">
              <a:buFont typeface="Arial" panose="020B0604020202020204" pitchFamily="34" charset="0"/>
              <a:buChar char="•"/>
            </a:pPr>
            <a:r>
              <a:rPr lang="en-US" sz="2600" b="0" i="0" dirty="0">
                <a:effectLst/>
                <a:latin typeface="Times New Roman" panose="02020603050405020304" pitchFamily="18" charset="0"/>
                <a:cs typeface="Times New Roman" panose="02020603050405020304" pitchFamily="18" charset="0"/>
              </a:rPr>
              <a:t>An app is built for the user (caretaker) which enables him to set the desired time and medicine. These details will be stored in the IBM </a:t>
            </a:r>
            <a:r>
              <a:rPr lang="en-US" sz="2600" b="0" i="0" dirty="0" err="1">
                <a:effectLst/>
                <a:latin typeface="Times New Roman" panose="02020603050405020304" pitchFamily="18" charset="0"/>
                <a:cs typeface="Times New Roman" panose="02020603050405020304" pitchFamily="18" charset="0"/>
              </a:rPr>
              <a:t>Cloudant</a:t>
            </a:r>
            <a:r>
              <a:rPr lang="en-US" sz="2600" b="0" i="0" dirty="0">
                <a:effectLst/>
                <a:latin typeface="Times New Roman" panose="02020603050405020304" pitchFamily="18" charset="0"/>
                <a:cs typeface="Times New Roman" panose="02020603050405020304" pitchFamily="18" charset="0"/>
              </a:rPr>
              <a:t> DB.</a:t>
            </a:r>
          </a:p>
          <a:p>
            <a:pPr algn="just">
              <a:buFont typeface="Arial" panose="020B0604020202020204" pitchFamily="34" charset="0"/>
              <a:buChar char="•"/>
            </a:pPr>
            <a:r>
              <a:rPr lang="en-US" sz="2600" b="0" i="0" dirty="0">
                <a:effectLst/>
                <a:latin typeface="Times New Roman" panose="02020603050405020304" pitchFamily="18" charset="0"/>
                <a:cs typeface="Times New Roman" panose="02020603050405020304" pitchFamily="18" charset="0"/>
              </a:rPr>
              <a:t>If the medicine time arrives the web application will send the medicine name to the IoT Device through the IBM IoT platform.</a:t>
            </a:r>
          </a:p>
          <a:p>
            <a:pPr algn="just">
              <a:buFont typeface="Arial" panose="020B0604020202020204" pitchFamily="34" charset="0"/>
              <a:buChar char="•"/>
            </a:pPr>
            <a:r>
              <a:rPr lang="en-US" sz="2600" b="0" i="0" dirty="0">
                <a:effectLst/>
                <a:latin typeface="Times New Roman" panose="02020603050405020304" pitchFamily="18" charset="0"/>
                <a:cs typeface="Times New Roman" panose="02020603050405020304" pitchFamily="18" charset="0"/>
              </a:rPr>
              <a:t>The device will receive the medicine name and notify the user with voice commands.</a:t>
            </a:r>
          </a:p>
          <a:p>
            <a:endParaRPr lang="en-IN" dirty="0"/>
          </a:p>
        </p:txBody>
      </p:sp>
    </p:spTree>
    <p:extLst>
      <p:ext uri="{BB962C8B-B14F-4D97-AF65-F5344CB8AC3E}">
        <p14:creationId xmlns:p14="http://schemas.microsoft.com/office/powerpoint/2010/main" val="5376764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TotalTime>
  <Words>608</Words>
  <Application>Microsoft Office PowerPoint</Application>
  <PresentationFormat>Widescreen</PresentationFormat>
  <Paragraphs>30</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Times New Roman</vt:lpstr>
      <vt:lpstr>Office Theme</vt:lpstr>
      <vt:lpstr>PERSONAL ASSISTANCE FOR SENIOR’S WHO ARE SELF RELIANT</vt:lpstr>
      <vt:lpstr>TEAM MEMBERS</vt:lpstr>
      <vt:lpstr>PROBLEM STATEMENT</vt:lpstr>
      <vt:lpstr>EXISTING SOLUTION</vt:lpstr>
      <vt:lpstr>INFERENCE FROM EXISTING SOLUTION</vt:lpstr>
      <vt:lpstr>YOUR IDEA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PERSONAL ASSISTANCE FOR SENIOR’S WHO ARE SELF RELIANT</dc:title>
  <dc:creator>praveen raj</dc:creator>
  <cp:lastModifiedBy>praveen raj</cp:lastModifiedBy>
  <cp:revision>4</cp:revision>
  <dcterms:created xsi:type="dcterms:W3CDTF">2022-09-10T06:14:03Z</dcterms:created>
  <dcterms:modified xsi:type="dcterms:W3CDTF">2022-09-10T14:26:18Z</dcterms:modified>
</cp:coreProperties>
</file>