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Perpetua" pitchFamily="18" charset="0"/>
      <p:regular r:id="rId7"/>
      <p:bold r:id="rId8"/>
      <p:italic r:id="rId9"/>
      <p:boldItalic r:id="rId10"/>
    </p:embeddedFont>
    <p:embeddedFont>
      <p:font typeface="Wingdings 2" pitchFamily="18" charset="2"/>
      <p:regular r:id="rId11"/>
    </p:embeddedFont>
    <p:embeddedFont>
      <p:font typeface="Franklin Gothic Book" pitchFamily="34" charset="0"/>
      <p:regular r:id="rId12"/>
      <p:italic r:id="rId13"/>
    </p:embeddedFont>
    <p:embeddedFont>
      <p:font typeface="Robot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9ee2841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9ee2841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9ee28418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9ee28418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9ee28418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9ee28418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kumimoji="0"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10/14/2022</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kumimoji="0" lang="en-US"/>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7CB97365-EBCA-4027-87D5-99FC1D4DF0BB}" type="datetimeFigureOut">
              <a:rPr lang="en-US" smtClean="0"/>
              <a:pPr/>
              <a:t>10/14/2022</a:t>
            </a:fld>
            <a:endParaRPr lang="en-US">
              <a:solidFill>
                <a:schemeClr val="tx1">
                  <a:shade val="50000"/>
                </a:schemeClr>
              </a:solidFill>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311700" y="2834125"/>
            <a:ext cx="8520600" cy="1454100"/>
          </a:xfrm>
          <a:prstGeom prst="rect">
            <a:avLst/>
          </a:prstGeom>
        </p:spPr>
        <p:txBody>
          <a:bodyPr spcFirstLastPara="1" wrap="square" lIns="91425" tIns="91425" rIns="91425" bIns="91425" anchor="t" anchorCtr="0">
            <a:normAutofit fontScale="77500" lnSpcReduction="20000"/>
          </a:bodyPr>
          <a:lstStyle/>
          <a:p>
            <a:pPr marL="4572000" lvl="0" indent="457200" algn="l" rtl="0">
              <a:spcBef>
                <a:spcPts val="0"/>
              </a:spcBef>
              <a:spcAft>
                <a:spcPts val="0"/>
              </a:spcAft>
              <a:buNone/>
            </a:pPr>
            <a:r>
              <a:rPr lang="en"/>
              <a:t>JothiRamalingam A (1904018)</a:t>
            </a:r>
            <a:endParaRPr/>
          </a:p>
          <a:p>
            <a:pPr marL="5029200" lvl="0" indent="457200" algn="l" rtl="0">
              <a:spcBef>
                <a:spcPts val="0"/>
              </a:spcBef>
              <a:spcAft>
                <a:spcPts val="0"/>
              </a:spcAft>
              <a:buNone/>
            </a:pPr>
            <a:r>
              <a:rPr lang="en"/>
              <a:t>(Team leader)</a:t>
            </a:r>
            <a:endParaRPr/>
          </a:p>
          <a:p>
            <a:pPr marL="5029200" lvl="0" indent="0" algn="l" rtl="0">
              <a:spcBef>
                <a:spcPts val="0"/>
              </a:spcBef>
              <a:spcAft>
                <a:spcPts val="0"/>
              </a:spcAft>
              <a:buNone/>
            </a:pPr>
            <a:r>
              <a:rPr lang="en"/>
              <a:t>Dharineesh S S (1904008)</a:t>
            </a:r>
            <a:endParaRPr/>
          </a:p>
          <a:p>
            <a:pPr marL="5029200" lvl="0" indent="0" algn="l" rtl="0">
              <a:spcBef>
                <a:spcPts val="0"/>
              </a:spcBef>
              <a:spcAft>
                <a:spcPts val="0"/>
              </a:spcAft>
              <a:buNone/>
            </a:pPr>
            <a:r>
              <a:rPr lang="en"/>
              <a:t>Mohanram E (1904026)</a:t>
            </a:r>
            <a:endParaRPr/>
          </a:p>
          <a:p>
            <a:pPr marL="4572000" lvl="0" indent="457200" algn="l" rtl="0">
              <a:spcBef>
                <a:spcPts val="0"/>
              </a:spcBef>
              <a:spcAft>
                <a:spcPts val="0"/>
              </a:spcAft>
              <a:buNone/>
            </a:pPr>
            <a:r>
              <a:rPr lang="en"/>
              <a:t>Nagulan A (1904027)</a:t>
            </a:r>
            <a:endParaRPr/>
          </a:p>
        </p:txBody>
      </p:sp>
      <p:sp>
        <p:nvSpPr>
          <p:cNvPr id="54" name="Google Shape;54;p13"/>
          <p:cNvSpPr txBox="1">
            <a:spLocks noGrp="1"/>
          </p:cNvSpPr>
          <p:nvPr>
            <p:ph type="ctrTitle"/>
          </p:nvPr>
        </p:nvSpPr>
        <p:spPr>
          <a:xfrm>
            <a:off x="311700" y="571050"/>
            <a:ext cx="8520600" cy="1213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100"/>
              <a:t>Smart Waste Management System</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Smart Waste Management System for metropolitan cities will simply this problem bt implementing an efficient way to identify the waste collection,following a fixed a routine for waste collection and assuring there no missed pickup.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Existing Solutions</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chemeClr val="dk1"/>
                </a:solidFill>
                <a:highlight>
                  <a:srgbClr val="FFFFFF"/>
                </a:highlight>
                <a:latin typeface="Times New Roman" pitchFamily="18" charset="0"/>
                <a:ea typeface="Roboto"/>
                <a:cs typeface="Times New Roman" pitchFamily="18" charset="0"/>
                <a:sym typeface="Roboto"/>
              </a:rPr>
              <a:t>Shyam, Gopal Kirshna; Manvi, Sunilkumar S.; Bharti, Priyanka (2017). </a:t>
            </a:r>
            <a:r>
              <a:rPr lang="en" sz="1400" i="1" dirty="0">
                <a:solidFill>
                  <a:schemeClr val="dk1"/>
                </a:solidFill>
                <a:highlight>
                  <a:srgbClr val="FFFFFF"/>
                </a:highlight>
                <a:latin typeface="Times New Roman" pitchFamily="18" charset="0"/>
                <a:ea typeface="Roboto"/>
                <a:cs typeface="Times New Roman" pitchFamily="18" charset="0"/>
                <a:sym typeface="Roboto"/>
              </a:rPr>
              <a:t>[IEEE 2017 2nd International Conference on Computing and Communications Technologies (ICCCT) - Chennai, India (2017.2.23-2017.2.24)] 2017 2nd International Conference on Computing and Communications Technologies (ICCCT) - Smart waste management using Internet-of-Things (IoT). , (), 199–203. </a:t>
            </a:r>
            <a:r>
              <a:rPr lang="en" sz="1400" dirty="0">
                <a:solidFill>
                  <a:schemeClr val="dk1"/>
                </a:solidFill>
                <a:highlight>
                  <a:srgbClr val="FFFFFF"/>
                </a:highlight>
                <a:latin typeface="Times New Roman" pitchFamily="18" charset="0"/>
                <a:ea typeface="Roboto"/>
                <a:cs typeface="Times New Roman" pitchFamily="18" charset="0"/>
                <a:sym typeface="Roboto"/>
              </a:rPr>
              <a:t>doi:10.1109/ICCCT2.2017.7972276</a:t>
            </a:r>
            <a:endParaRPr sz="1400">
              <a:solidFill>
                <a:schemeClr val="dk1"/>
              </a:solidFill>
              <a:highlight>
                <a:srgbClr val="FFFFFF"/>
              </a:highlight>
              <a:latin typeface="Times New Roman" pitchFamily="18" charset="0"/>
              <a:ea typeface="Roboto"/>
              <a:cs typeface="Times New Roman" pitchFamily="18" charset="0"/>
              <a:sym typeface="Roboto"/>
            </a:endParaRPr>
          </a:p>
          <a:p>
            <a:pPr marL="0" lvl="0" indent="0" algn="l" rtl="0">
              <a:spcBef>
                <a:spcPts val="1200"/>
              </a:spcBef>
              <a:spcAft>
                <a:spcPts val="0"/>
              </a:spcAft>
              <a:buNone/>
            </a:pPr>
            <a:r>
              <a:rPr lang="en" sz="1400" dirty="0">
                <a:solidFill>
                  <a:schemeClr val="dk1"/>
                </a:solidFill>
                <a:latin typeface="Times New Roman" pitchFamily="18" charset="0"/>
                <a:ea typeface="Roboto"/>
                <a:cs typeface="Times New Roman" pitchFamily="18" charset="0"/>
                <a:sym typeface="Roboto"/>
              </a:rPr>
              <a:t>Chen, Whai-En; Wang, Yu-Huei; Huang, Po-Chuan; Huang, Yu-Yun; Tsai, Min-Yan (2018). </a:t>
            </a:r>
            <a:r>
              <a:rPr lang="en" sz="1400" i="1" dirty="0">
                <a:solidFill>
                  <a:schemeClr val="dk1"/>
                </a:solidFill>
                <a:latin typeface="Times New Roman" pitchFamily="18" charset="0"/>
                <a:ea typeface="Roboto"/>
                <a:cs typeface="Times New Roman" pitchFamily="18" charset="0"/>
                <a:sym typeface="Roboto"/>
              </a:rPr>
              <a:t>[IEEE 2018 1st International Cognitive Cities Conference (IC3) - Okinawa, Japan (2018.8.7-2018.8.9)] 2018 1st International Cognitive Cities Conference (IC3) - A Smart IoT System for Waste Management. , (), 202–203. </a:t>
            </a:r>
            <a:r>
              <a:rPr lang="en" sz="1400" dirty="0">
                <a:solidFill>
                  <a:schemeClr val="dk1"/>
                </a:solidFill>
                <a:latin typeface="Times New Roman" pitchFamily="18" charset="0"/>
                <a:ea typeface="Roboto"/>
                <a:cs typeface="Times New Roman" pitchFamily="18" charset="0"/>
                <a:sym typeface="Roboto"/>
              </a:rPr>
              <a:t>doi:10.1109/IC3.2018.00-24 </a:t>
            </a:r>
            <a:endParaRPr sz="1400">
              <a:solidFill>
                <a:schemeClr val="dk1"/>
              </a:solidFill>
              <a:latin typeface="Times New Roman" pitchFamily="18" charset="0"/>
              <a:ea typeface="Roboto"/>
              <a:cs typeface="Times New Roman" pitchFamily="18" charset="0"/>
              <a:sym typeface="Roboto"/>
            </a:endParaRPr>
          </a:p>
          <a:p>
            <a:pPr marL="0" lvl="0" indent="0" algn="l" rtl="0">
              <a:spcBef>
                <a:spcPts val="1200"/>
              </a:spcBef>
              <a:spcAft>
                <a:spcPts val="0"/>
              </a:spcAft>
              <a:buClr>
                <a:schemeClr val="dk1"/>
              </a:buClr>
              <a:buSzPts val="1100"/>
              <a:buFont typeface="Arial"/>
              <a:buNone/>
            </a:pPr>
            <a:endParaRPr sz="1400">
              <a:solidFill>
                <a:schemeClr val="dk1"/>
              </a:solidFill>
              <a:latin typeface="Times New Roman" pitchFamily="18" charset="0"/>
              <a:ea typeface="Courier New"/>
              <a:cs typeface="Times New Roman" pitchFamily="18" charset="0"/>
              <a:sym typeface="Courier New"/>
            </a:endParaRPr>
          </a:p>
          <a:p>
            <a:pPr marL="0" lvl="0" indent="0" algn="l" rtl="0">
              <a:spcBef>
                <a:spcPts val="0"/>
              </a:spcBef>
              <a:spcAft>
                <a:spcPts val="1200"/>
              </a:spcAft>
              <a:buNone/>
            </a:pPr>
            <a:endParaRPr sz="1400">
              <a:solidFill>
                <a:schemeClr val="dk1"/>
              </a:solidFill>
              <a:highlight>
                <a:srgbClr val="FFFFFF"/>
              </a:highlight>
              <a:latin typeface="Times New Roman" pitchFamily="18" charset="0"/>
              <a:ea typeface="Roboto"/>
              <a:cs typeface="Times New Roman" pitchFamily="18" charset="0"/>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Inference From Existing Solutions</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Times New Roman" pitchFamily="18" charset="0"/>
                <a:cs typeface="Times New Roman" pitchFamily="18" charset="0"/>
              </a:rPr>
              <a:t>Here an intelligent waste collection system was developed.The system is based on IoT sensing prototype. It is responsible for measuring the waste level in the wastebins and later send this data (through Internet) to a server for storage and processing. This data helps to compute the optimized collection routes for the workers. In future the model will enhance the system for different kind of wastes, namely solid and liquid wastes,etc.</a:t>
            </a:r>
            <a:endParaRPr sz="1600">
              <a:latin typeface="Times New Roman" pitchFamily="18" charset="0"/>
              <a:cs typeface="Times New Roman" pitchFamily="18" charset="0"/>
            </a:endParaRPr>
          </a:p>
          <a:p>
            <a:pPr marL="0" lvl="0" indent="0" algn="l" rtl="0">
              <a:spcBef>
                <a:spcPts val="1200"/>
              </a:spcBef>
              <a:spcAft>
                <a:spcPts val="0"/>
              </a:spcAft>
              <a:buNone/>
            </a:pPr>
            <a:r>
              <a:rPr lang="en" sz="1600" dirty="0">
                <a:latin typeface="Times New Roman" pitchFamily="18" charset="0"/>
                <a:cs typeface="Times New Roman" pitchFamily="18" charset="0"/>
              </a:rPr>
              <a:t> This model uses artificial intelligence, remote monitoring, autonomous systems and robotics is used for effective waste collection. Methods and algorithms combine sensors, sensor networks, wireless access networks, actuators, and IoT platforms. IoT security technologies are used to provide a secure environment for further waste processing. Inference models assist stakeholders and third parties for efficient dynamic scheduling and routing to support waste disposal and further recycling of organic waste. Sustainable waste management solutions are a prerequisite for a green ecosystem within Smart Cities.</a:t>
            </a:r>
            <a:endParaRPr sz="1600">
              <a:latin typeface="Times New Roman" pitchFamily="18" charset="0"/>
              <a:cs typeface="Times New Roman" pitchFamily="18" charset="0"/>
            </a:endParaRPr>
          </a:p>
          <a:p>
            <a:pPr marL="0" lvl="0" indent="0" algn="l" rtl="0">
              <a:spcBef>
                <a:spcPts val="1200"/>
              </a:spcBef>
              <a:spcAft>
                <a:spcPts val="1200"/>
              </a:spcAft>
              <a:buNone/>
            </a:pPr>
            <a:endParaRPr sz="13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370</Words>
  <PresentationFormat>On-screen Show (16:9)</PresentationFormat>
  <Paragraphs>14</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Perpetua</vt:lpstr>
      <vt:lpstr>Wingdings 2</vt:lpstr>
      <vt:lpstr>Franklin Gothic Book</vt:lpstr>
      <vt:lpstr>Times New Roman</vt:lpstr>
      <vt:lpstr>Roboto</vt:lpstr>
      <vt:lpstr>Courier New</vt:lpstr>
      <vt:lpstr>Equity</vt:lpstr>
      <vt:lpstr>Smart Waste Management System</vt:lpstr>
      <vt:lpstr>Problem Statement</vt:lpstr>
      <vt:lpstr>Existing Solutions</vt:lpstr>
      <vt:lpstr>Inference From Existing Solutions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Waste Management System</dc:title>
  <cp:lastModifiedBy>system01</cp:lastModifiedBy>
  <cp:revision>1</cp:revision>
  <dcterms:modified xsi:type="dcterms:W3CDTF">2022-10-14T04:04:59Z</dcterms:modified>
</cp:coreProperties>
</file>