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9" d="100"/>
          <a:sy n="119" d="100"/>
        </p:scale>
        <p:origin x="67" y="-2165"/>
      </p:cViewPr>
      <p:guideLst>
        <p:guide orient="horz" pos="291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0693400" cy="7556500"/>
          </a:xfrm>
          <a:custGeom>
            <a:avLst/>
            <a:gdLst/>
            <a:ahLst/>
            <a:cxnLst/>
            <a:rect l="l" t="t" r="r" b="b"/>
            <a:pathLst>
              <a:path w="10693400" h="7556500">
                <a:moveTo>
                  <a:pt x="10693400" y="0"/>
                </a:moveTo>
                <a:lnTo>
                  <a:pt x="0" y="0"/>
                </a:lnTo>
                <a:lnTo>
                  <a:pt x="0" y="7556500"/>
                </a:lnTo>
                <a:lnTo>
                  <a:pt x="10693400" y="7556500"/>
                </a:lnTo>
                <a:lnTo>
                  <a:pt x="10693400" y="0"/>
                </a:lnTo>
                <a:close/>
              </a:path>
            </a:pathLst>
          </a:custGeom>
          <a:solidFill>
            <a:srgbClr val="F6F6F6"/>
          </a:solidFill>
        </p:spPr>
        <p:txBody>
          <a:bodyPr wrap="square" lIns="0" tIns="0" rIns="0" bIns="0" rtlCol="0"/>
          <a:lstStyle/>
          <a:p/>
        </p:txBody>
      </p:sp>
      <p:sp>
        <p:nvSpPr>
          <p:cNvPr id="17" name="bg object 17"/>
          <p:cNvSpPr/>
          <p:nvPr/>
        </p:nvSpPr>
        <p:spPr>
          <a:xfrm>
            <a:off x="254000" y="546100"/>
            <a:ext cx="10172700" cy="1972945"/>
          </a:xfrm>
          <a:custGeom>
            <a:avLst/>
            <a:gdLst/>
            <a:ahLst/>
            <a:cxnLst/>
            <a:rect l="l" t="t" r="r" b="b"/>
            <a:pathLst>
              <a:path w="10172700" h="1972945">
                <a:moveTo>
                  <a:pt x="10172700" y="0"/>
                </a:moveTo>
                <a:lnTo>
                  <a:pt x="0" y="0"/>
                </a:lnTo>
                <a:lnTo>
                  <a:pt x="0" y="1972448"/>
                </a:lnTo>
                <a:lnTo>
                  <a:pt x="10172700" y="1972448"/>
                </a:lnTo>
                <a:lnTo>
                  <a:pt x="10172700" y="0"/>
                </a:lnTo>
                <a:close/>
              </a:path>
            </a:pathLst>
          </a:custGeom>
          <a:solidFill>
            <a:srgbClr val="EE4D9B"/>
          </a:solidFill>
        </p:spPr>
        <p:txBody>
          <a:bodyPr wrap="square" lIns="0" tIns="0" rIns="0" bIns="0" rtlCol="0"/>
          <a:lstStyle/>
          <a:p/>
        </p:txBody>
      </p:sp>
      <p:sp>
        <p:nvSpPr>
          <p:cNvPr id="18" name="bg object 18"/>
          <p:cNvSpPr/>
          <p:nvPr/>
        </p:nvSpPr>
        <p:spPr>
          <a:xfrm>
            <a:off x="508000" y="572058"/>
            <a:ext cx="9664700" cy="1920875"/>
          </a:xfrm>
          <a:custGeom>
            <a:avLst/>
            <a:gdLst/>
            <a:ahLst/>
            <a:cxnLst/>
            <a:rect l="l" t="t" r="r" b="b"/>
            <a:pathLst>
              <a:path w="9664700" h="1920875">
                <a:moveTo>
                  <a:pt x="3213100" y="0"/>
                </a:moveTo>
                <a:lnTo>
                  <a:pt x="0" y="0"/>
                </a:lnTo>
                <a:lnTo>
                  <a:pt x="0" y="1920544"/>
                </a:lnTo>
                <a:lnTo>
                  <a:pt x="3213100" y="1920544"/>
                </a:lnTo>
                <a:lnTo>
                  <a:pt x="3213100" y="0"/>
                </a:lnTo>
                <a:close/>
              </a:path>
              <a:path w="9664700" h="1920875">
                <a:moveTo>
                  <a:pt x="6426200" y="0"/>
                </a:moveTo>
                <a:lnTo>
                  <a:pt x="3238500" y="0"/>
                </a:lnTo>
                <a:lnTo>
                  <a:pt x="3238500" y="1920544"/>
                </a:lnTo>
                <a:lnTo>
                  <a:pt x="6426200" y="1920544"/>
                </a:lnTo>
                <a:lnTo>
                  <a:pt x="6426200" y="0"/>
                </a:lnTo>
                <a:close/>
              </a:path>
              <a:path w="9664700" h="1920875">
                <a:moveTo>
                  <a:pt x="9664700" y="0"/>
                </a:moveTo>
                <a:lnTo>
                  <a:pt x="6451600" y="0"/>
                </a:lnTo>
                <a:lnTo>
                  <a:pt x="6451600" y="1920544"/>
                </a:lnTo>
                <a:lnTo>
                  <a:pt x="9664700" y="1920544"/>
                </a:lnTo>
                <a:lnTo>
                  <a:pt x="9664700" y="0"/>
                </a:lnTo>
                <a:close/>
              </a:path>
            </a:pathLst>
          </a:custGeom>
          <a:solidFill>
            <a:srgbClr val="FFFFFF"/>
          </a:solidFill>
        </p:spPr>
        <p:txBody>
          <a:bodyPr wrap="square" lIns="0" tIns="0" rIns="0" bIns="0" rtlCol="0"/>
          <a:lstStyle/>
          <a:p/>
        </p:txBody>
      </p:sp>
      <p:sp>
        <p:nvSpPr>
          <p:cNvPr id="2" name="Holder 2"/>
          <p:cNvSpPr>
            <a:spLocks noGrp="1"/>
          </p:cNvSpPr>
          <p:nvPr>
            <p:ph type="title"/>
          </p:nvPr>
        </p:nvSpPr>
        <p:spPr>
          <a:xfrm>
            <a:off x="534670" y="302260"/>
            <a:ext cx="9624060" cy="1209040"/>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534670" y="1737995"/>
            <a:ext cx="9624060" cy="498729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927" y="902212"/>
            <a:ext cx="174625" cy="1234440"/>
          </a:xfrm>
          <a:prstGeom prst="rect">
            <a:avLst/>
          </a:prstGeom>
        </p:spPr>
        <p:txBody>
          <a:bodyPr vert="vert270" wrap="square" lIns="0" tIns="3175" rIns="0" bIns="0" rtlCol="0">
            <a:spAutoFit/>
          </a:bodyPr>
          <a:lstStyle/>
          <a:p>
            <a:pPr marL="12700">
              <a:lnSpc>
                <a:spcPct val="100000"/>
              </a:lnSpc>
              <a:spcBef>
                <a:spcPts val="25"/>
              </a:spcBef>
            </a:pPr>
            <a:r>
              <a:rPr sz="1000" b="1" spc="5" dirty="0">
                <a:solidFill>
                  <a:srgbClr val="FFFFFF"/>
                </a:solidFill>
                <a:latin typeface="Roboto Bk"/>
                <a:cs typeface="Roboto Bk"/>
              </a:rPr>
              <a:t>Deﬁne</a:t>
            </a:r>
            <a:r>
              <a:rPr sz="1000" b="1" spc="-15" dirty="0">
                <a:solidFill>
                  <a:srgbClr val="FFFFFF"/>
                </a:solidFill>
                <a:latin typeface="Roboto Bk"/>
                <a:cs typeface="Roboto Bk"/>
              </a:rPr>
              <a:t> </a:t>
            </a:r>
            <a:r>
              <a:rPr sz="1000" b="1" dirty="0">
                <a:solidFill>
                  <a:srgbClr val="FFFFFF"/>
                </a:solidFill>
                <a:latin typeface="Roboto Bk"/>
                <a:cs typeface="Roboto Bk"/>
              </a:rPr>
              <a:t>CS,</a:t>
            </a:r>
            <a:r>
              <a:rPr sz="1000" b="1" spc="-20" dirty="0">
                <a:solidFill>
                  <a:srgbClr val="FFFFFF"/>
                </a:solidFill>
                <a:latin typeface="Roboto Bk"/>
                <a:cs typeface="Roboto Bk"/>
              </a:rPr>
              <a:t> </a:t>
            </a:r>
            <a:r>
              <a:rPr sz="1000" b="1" spc="-5" dirty="0">
                <a:solidFill>
                  <a:srgbClr val="FFFFFF"/>
                </a:solidFill>
                <a:latin typeface="Roboto Bk"/>
                <a:cs typeface="Roboto Bk"/>
              </a:rPr>
              <a:t>ﬁt</a:t>
            </a:r>
            <a:r>
              <a:rPr sz="1000" b="1" spc="-15" dirty="0">
                <a:solidFill>
                  <a:srgbClr val="FFFFFF"/>
                </a:solidFill>
                <a:latin typeface="Roboto Bk"/>
                <a:cs typeface="Roboto Bk"/>
              </a:rPr>
              <a:t> </a:t>
            </a:r>
            <a:r>
              <a:rPr sz="1000" b="1" spc="-5" dirty="0">
                <a:solidFill>
                  <a:srgbClr val="FFFFFF"/>
                </a:solidFill>
                <a:latin typeface="Roboto Bk"/>
                <a:cs typeface="Roboto Bk"/>
              </a:rPr>
              <a:t>into</a:t>
            </a:r>
            <a:r>
              <a:rPr sz="1000" b="1" spc="-15" dirty="0">
                <a:solidFill>
                  <a:srgbClr val="FFFFFF"/>
                </a:solidFill>
                <a:latin typeface="Roboto Bk"/>
                <a:cs typeface="Roboto Bk"/>
              </a:rPr>
              <a:t> </a:t>
            </a:r>
            <a:r>
              <a:rPr sz="1000" b="1" spc="15" dirty="0">
                <a:solidFill>
                  <a:srgbClr val="FFFFFF"/>
                </a:solidFill>
                <a:latin typeface="Roboto Bk"/>
                <a:cs typeface="Roboto Bk"/>
              </a:rPr>
              <a:t>CC</a:t>
            </a:r>
            <a:endParaRPr sz="1000">
              <a:latin typeface="Roboto Bk"/>
              <a:cs typeface="Roboto Bk"/>
            </a:endParaRPr>
          </a:p>
        </p:txBody>
      </p:sp>
      <p:sp>
        <p:nvSpPr>
          <p:cNvPr id="3" name="object 3"/>
          <p:cNvSpPr txBox="1"/>
          <p:nvPr/>
        </p:nvSpPr>
        <p:spPr>
          <a:xfrm>
            <a:off x="10217894" y="801667"/>
            <a:ext cx="174625" cy="1435735"/>
          </a:xfrm>
          <a:prstGeom prst="rect">
            <a:avLst/>
          </a:prstGeom>
        </p:spPr>
        <p:txBody>
          <a:bodyPr vert="vert" wrap="square" lIns="0" tIns="3175" rIns="0" bIns="0" rtlCol="0">
            <a:spAutoFit/>
          </a:bodyPr>
          <a:lstStyle/>
          <a:p>
            <a:pPr marL="12700">
              <a:lnSpc>
                <a:spcPct val="100000"/>
              </a:lnSpc>
              <a:spcBef>
                <a:spcPts val="25"/>
              </a:spcBef>
            </a:pPr>
            <a:r>
              <a:rPr sz="1000" b="1" spc="5" dirty="0">
                <a:solidFill>
                  <a:srgbClr val="FFFFFF"/>
                </a:solidFill>
                <a:latin typeface="Roboto Bk"/>
                <a:cs typeface="Roboto Bk"/>
              </a:rPr>
              <a:t>Explore</a:t>
            </a:r>
            <a:r>
              <a:rPr sz="1000" b="1" spc="-30" dirty="0">
                <a:solidFill>
                  <a:srgbClr val="FFFFFF"/>
                </a:solidFill>
                <a:latin typeface="Roboto Bk"/>
                <a:cs typeface="Roboto Bk"/>
              </a:rPr>
              <a:t> </a:t>
            </a:r>
            <a:r>
              <a:rPr sz="1000" b="1" spc="5" dirty="0">
                <a:solidFill>
                  <a:srgbClr val="FFFFFF"/>
                </a:solidFill>
                <a:latin typeface="Roboto Bk"/>
                <a:cs typeface="Roboto Bk"/>
              </a:rPr>
              <a:t>AS,</a:t>
            </a:r>
            <a:r>
              <a:rPr sz="1000" b="1" spc="-25" dirty="0">
                <a:solidFill>
                  <a:srgbClr val="FFFFFF"/>
                </a:solidFill>
                <a:latin typeface="Roboto Bk"/>
                <a:cs typeface="Roboto Bk"/>
              </a:rPr>
              <a:t> </a:t>
            </a:r>
            <a:r>
              <a:rPr sz="1000" b="1" spc="5" dirty="0">
                <a:solidFill>
                  <a:srgbClr val="FFFFFF"/>
                </a:solidFill>
                <a:latin typeface="Roboto Bk"/>
                <a:cs typeface="Roboto Bk"/>
              </a:rPr>
              <a:t>differentiate</a:t>
            </a:r>
            <a:endParaRPr sz="1000">
              <a:latin typeface="Roboto Bk"/>
              <a:cs typeface="Roboto Bk"/>
            </a:endParaRPr>
          </a:p>
        </p:txBody>
      </p:sp>
      <p:sp>
        <p:nvSpPr>
          <p:cNvPr id="4" name="object 4"/>
          <p:cNvSpPr txBox="1"/>
          <p:nvPr/>
        </p:nvSpPr>
        <p:spPr>
          <a:xfrm>
            <a:off x="3352800" y="635000"/>
            <a:ext cx="304800" cy="190500"/>
          </a:xfrm>
          <a:prstGeom prst="rect">
            <a:avLst/>
          </a:prstGeom>
          <a:solidFill>
            <a:srgbClr val="EE4D9B"/>
          </a:solidFill>
        </p:spPr>
        <p:txBody>
          <a:bodyPr vert="horz" wrap="square" lIns="0" tIns="12700" rIns="0" bIns="0" rtlCol="0">
            <a:spAutoFit/>
          </a:bodyPr>
          <a:lstStyle/>
          <a:p>
            <a:pPr marL="70485">
              <a:lnSpc>
                <a:spcPct val="100000"/>
              </a:lnSpc>
              <a:spcBef>
                <a:spcPts val="100"/>
              </a:spcBef>
            </a:pPr>
            <a:r>
              <a:rPr sz="1000" b="1" spc="10" dirty="0">
                <a:solidFill>
                  <a:srgbClr val="FFFFFF"/>
                </a:solidFill>
                <a:latin typeface="Roboto Bk"/>
                <a:cs typeface="Roboto Bk"/>
              </a:rPr>
              <a:t>CS</a:t>
            </a:r>
            <a:endParaRPr sz="1000">
              <a:latin typeface="Roboto Bk"/>
              <a:cs typeface="Roboto Bk"/>
            </a:endParaRPr>
          </a:p>
        </p:txBody>
      </p:sp>
      <p:sp>
        <p:nvSpPr>
          <p:cNvPr id="5" name="object 5"/>
          <p:cNvSpPr txBox="1"/>
          <p:nvPr/>
        </p:nvSpPr>
        <p:spPr>
          <a:xfrm>
            <a:off x="6578600" y="635000"/>
            <a:ext cx="304800" cy="190500"/>
          </a:xfrm>
          <a:prstGeom prst="rect">
            <a:avLst/>
          </a:prstGeom>
          <a:solidFill>
            <a:srgbClr val="EE4D9B"/>
          </a:solidFill>
        </p:spPr>
        <p:txBody>
          <a:bodyPr vert="horz" wrap="square" lIns="0" tIns="12700" rIns="0" bIns="0" rtlCol="0">
            <a:spAutoFit/>
          </a:bodyPr>
          <a:lstStyle/>
          <a:p>
            <a:pPr marL="68580">
              <a:lnSpc>
                <a:spcPct val="100000"/>
              </a:lnSpc>
              <a:spcBef>
                <a:spcPts val="100"/>
              </a:spcBef>
            </a:pPr>
            <a:r>
              <a:rPr sz="1000" b="1" spc="15" dirty="0">
                <a:solidFill>
                  <a:srgbClr val="FFFFFF"/>
                </a:solidFill>
                <a:latin typeface="Roboto Bk"/>
                <a:cs typeface="Roboto Bk"/>
              </a:rPr>
              <a:t>CC</a:t>
            </a:r>
            <a:endParaRPr sz="1000">
              <a:latin typeface="Roboto Bk"/>
              <a:cs typeface="Roboto Bk"/>
            </a:endParaRPr>
          </a:p>
        </p:txBody>
      </p:sp>
      <p:sp>
        <p:nvSpPr>
          <p:cNvPr id="6" name="object 6"/>
          <p:cNvSpPr txBox="1"/>
          <p:nvPr/>
        </p:nvSpPr>
        <p:spPr>
          <a:xfrm>
            <a:off x="9804400" y="635000"/>
            <a:ext cx="304800" cy="190500"/>
          </a:xfrm>
          <a:prstGeom prst="rect">
            <a:avLst/>
          </a:prstGeom>
          <a:solidFill>
            <a:srgbClr val="EE4D9B"/>
          </a:solidFill>
        </p:spPr>
        <p:txBody>
          <a:bodyPr vert="horz" wrap="square" lIns="0" tIns="12700" rIns="0" bIns="0" rtlCol="0">
            <a:spAutoFit/>
          </a:bodyPr>
          <a:lstStyle/>
          <a:p>
            <a:pPr marL="69215">
              <a:lnSpc>
                <a:spcPct val="100000"/>
              </a:lnSpc>
              <a:spcBef>
                <a:spcPts val="100"/>
              </a:spcBef>
            </a:pPr>
            <a:r>
              <a:rPr sz="1000" b="1" spc="20" dirty="0">
                <a:solidFill>
                  <a:srgbClr val="FFFFFF"/>
                </a:solidFill>
                <a:latin typeface="Roboto Bk"/>
                <a:cs typeface="Roboto Bk"/>
              </a:rPr>
              <a:t>AS</a:t>
            </a:r>
            <a:endParaRPr sz="1000">
              <a:latin typeface="Roboto Bk"/>
              <a:cs typeface="Roboto Bk"/>
            </a:endParaRPr>
          </a:p>
        </p:txBody>
      </p:sp>
      <p:sp>
        <p:nvSpPr>
          <p:cNvPr id="10" name="object 10"/>
          <p:cNvSpPr txBox="1"/>
          <p:nvPr/>
        </p:nvSpPr>
        <p:spPr>
          <a:xfrm>
            <a:off x="7143115" y="949536"/>
            <a:ext cx="2560320" cy="1032510"/>
          </a:xfrm>
          <a:prstGeom prst="rect">
            <a:avLst/>
          </a:prstGeom>
        </p:spPr>
        <p:txBody>
          <a:bodyPr vert="horz" wrap="square" lIns="0" tIns="69850" rIns="0" bIns="0" rtlCol="0">
            <a:spAutoFit/>
          </a:bodyPr>
          <a:lstStyle/>
          <a:p>
            <a:pPr marL="12700">
              <a:lnSpc>
                <a:spcPct val="100000"/>
              </a:lnSpc>
              <a:spcBef>
                <a:spcPts val="550"/>
              </a:spcBef>
            </a:pPr>
            <a:r>
              <a:rPr lang="en-US" sz="1000" b="1" dirty="0">
                <a:solidFill>
                  <a:srgbClr val="222222"/>
                </a:solidFill>
                <a:latin typeface="Times New Roman" panose="02020603050405020304" pitchFamily="18" charset="0"/>
                <a:cs typeface="Times New Roman" panose="02020603050405020304" pitchFamily="18" charset="0"/>
              </a:rPr>
              <a:t>8.AVAILABLE SOLUTIONS  :</a:t>
            </a:r>
            <a:endParaRPr lang="en-US" sz="1000" b="1" dirty="0">
              <a:solidFill>
                <a:srgbClr val="222222"/>
              </a:solidFill>
              <a:latin typeface="Times New Roman" panose="02020603050405020304" pitchFamily="18" charset="0"/>
              <a:cs typeface="Times New Roman" panose="02020603050405020304" pitchFamily="18" charset="0"/>
            </a:endParaRPr>
          </a:p>
          <a:p>
            <a:pPr marL="12700">
              <a:lnSpc>
                <a:spcPct val="100000"/>
              </a:lnSpc>
              <a:spcBef>
                <a:spcPts val="550"/>
              </a:spcBef>
            </a:pPr>
            <a:r>
              <a:rPr lang="en-US" sz="1000" b="1" dirty="0">
                <a:solidFill>
                  <a:srgbClr val="222222"/>
                </a:solidFill>
                <a:latin typeface="Times New Roman" panose="02020603050405020304" pitchFamily="18" charset="0"/>
                <a:cs typeface="Times New Roman" panose="02020603050405020304" pitchFamily="18" charset="0"/>
              </a:rPr>
              <a:t>      </a:t>
            </a:r>
            <a:r>
              <a:rPr lang="en-US" sz="1200" dirty="0">
                <a:solidFill>
                  <a:srgbClr val="222222"/>
                </a:solidFill>
                <a:latin typeface="Times New Roman" panose="02020603050405020304" pitchFamily="18" charset="0"/>
                <a:cs typeface="Times New Roman" panose="02020603050405020304" pitchFamily="18" charset="0"/>
              </a:rPr>
              <a:t> the customers manually check the caloreis in food and will continue their meals it will show the digestion level in that food </a:t>
            </a:r>
            <a:endParaRPr lang="en-US" sz="900" dirty="0">
              <a:latin typeface="Times New Roman" panose="02020603050405020304" pitchFamily="18" charset="0"/>
              <a:cs typeface="Times New Roman" panose="02020603050405020304" pitchFamily="18" charset="0"/>
            </a:endParaRPr>
          </a:p>
        </p:txBody>
      </p:sp>
      <p:grpSp>
        <p:nvGrpSpPr>
          <p:cNvPr id="12" name="object 12"/>
          <p:cNvGrpSpPr/>
          <p:nvPr/>
        </p:nvGrpSpPr>
        <p:grpSpPr>
          <a:xfrm>
            <a:off x="254000" y="2612914"/>
            <a:ext cx="10172700" cy="2458720"/>
            <a:chOff x="254000" y="2574032"/>
            <a:chExt cx="10172700" cy="2458720"/>
          </a:xfrm>
        </p:grpSpPr>
        <p:sp>
          <p:nvSpPr>
            <p:cNvPr id="13" name="object 13"/>
            <p:cNvSpPr/>
            <p:nvPr/>
          </p:nvSpPr>
          <p:spPr>
            <a:xfrm>
              <a:off x="254000" y="2574032"/>
              <a:ext cx="10172700" cy="2458720"/>
            </a:xfrm>
            <a:custGeom>
              <a:avLst/>
              <a:gdLst/>
              <a:ahLst/>
              <a:cxnLst/>
              <a:rect l="l" t="t" r="r" b="b"/>
              <a:pathLst>
                <a:path w="10172700" h="2458720">
                  <a:moveTo>
                    <a:pt x="10172700" y="0"/>
                  </a:moveTo>
                  <a:lnTo>
                    <a:pt x="0" y="0"/>
                  </a:lnTo>
                  <a:lnTo>
                    <a:pt x="0" y="2458385"/>
                  </a:lnTo>
                  <a:lnTo>
                    <a:pt x="10172700" y="2458385"/>
                  </a:lnTo>
                  <a:lnTo>
                    <a:pt x="10172700" y="0"/>
                  </a:lnTo>
                  <a:close/>
                </a:path>
              </a:pathLst>
            </a:custGeom>
            <a:solidFill>
              <a:srgbClr val="F78E1E"/>
            </a:solidFill>
          </p:spPr>
          <p:txBody>
            <a:bodyPr wrap="square" lIns="0" tIns="0" rIns="0" bIns="0" rtlCol="0"/>
            <a:lstStyle/>
            <a:p/>
          </p:txBody>
        </p:sp>
        <p:sp>
          <p:nvSpPr>
            <p:cNvPr id="14" name="object 14"/>
            <p:cNvSpPr/>
            <p:nvPr/>
          </p:nvSpPr>
          <p:spPr>
            <a:xfrm>
              <a:off x="508000" y="2603499"/>
              <a:ext cx="9664700" cy="2405380"/>
            </a:xfrm>
            <a:custGeom>
              <a:avLst/>
              <a:gdLst/>
              <a:ahLst/>
              <a:cxnLst/>
              <a:rect l="l" t="t" r="r" b="b"/>
              <a:pathLst>
                <a:path w="9664700" h="2405379">
                  <a:moveTo>
                    <a:pt x="3213100" y="0"/>
                  </a:moveTo>
                  <a:lnTo>
                    <a:pt x="0" y="0"/>
                  </a:lnTo>
                  <a:lnTo>
                    <a:pt x="0" y="2405227"/>
                  </a:lnTo>
                  <a:lnTo>
                    <a:pt x="3213100" y="2405227"/>
                  </a:lnTo>
                  <a:lnTo>
                    <a:pt x="3213100" y="0"/>
                  </a:lnTo>
                  <a:close/>
                </a:path>
                <a:path w="9664700" h="2405379">
                  <a:moveTo>
                    <a:pt x="6426200" y="0"/>
                  </a:moveTo>
                  <a:lnTo>
                    <a:pt x="3238500" y="0"/>
                  </a:lnTo>
                  <a:lnTo>
                    <a:pt x="3238500" y="2405227"/>
                  </a:lnTo>
                  <a:lnTo>
                    <a:pt x="6426200" y="2405227"/>
                  </a:lnTo>
                  <a:lnTo>
                    <a:pt x="6426200" y="0"/>
                  </a:lnTo>
                  <a:close/>
                </a:path>
                <a:path w="9664700" h="2405379">
                  <a:moveTo>
                    <a:pt x="9664700" y="0"/>
                  </a:moveTo>
                  <a:lnTo>
                    <a:pt x="6451600" y="0"/>
                  </a:lnTo>
                  <a:lnTo>
                    <a:pt x="6451600" y="2405227"/>
                  </a:lnTo>
                  <a:lnTo>
                    <a:pt x="9664700" y="2405227"/>
                  </a:lnTo>
                  <a:lnTo>
                    <a:pt x="9664700" y="0"/>
                  </a:lnTo>
                  <a:close/>
                </a:path>
              </a:pathLst>
            </a:custGeom>
            <a:solidFill>
              <a:srgbClr val="FFFFFF"/>
            </a:solidFill>
          </p:spPr>
          <p:txBody>
            <a:bodyPr wrap="square" lIns="0" tIns="0" rIns="0" bIns="0" rtlCol="0"/>
            <a:lstStyle/>
            <a:p/>
          </p:txBody>
        </p:sp>
      </p:grpSp>
      <p:sp>
        <p:nvSpPr>
          <p:cNvPr id="15" name="object 15"/>
          <p:cNvSpPr txBox="1"/>
          <p:nvPr/>
        </p:nvSpPr>
        <p:spPr>
          <a:xfrm>
            <a:off x="306709" y="2721783"/>
            <a:ext cx="159385" cy="2176780"/>
          </a:xfrm>
          <a:prstGeom prst="rect">
            <a:avLst/>
          </a:prstGeom>
        </p:spPr>
        <p:txBody>
          <a:bodyPr vert="vert270" wrap="square" lIns="0" tIns="4445" rIns="0" bIns="0" rtlCol="0">
            <a:spAutoFit/>
          </a:bodyPr>
          <a:lstStyle/>
          <a:p>
            <a:pPr marL="12700">
              <a:lnSpc>
                <a:spcPct val="100000"/>
              </a:lnSpc>
              <a:spcBef>
                <a:spcPts val="35"/>
              </a:spcBef>
            </a:pPr>
            <a:r>
              <a:rPr sz="900" b="1" spc="-5" dirty="0">
                <a:solidFill>
                  <a:srgbClr val="FFFFFF"/>
                </a:solidFill>
                <a:latin typeface="Roboto Bk"/>
                <a:cs typeface="Roboto Bk"/>
              </a:rPr>
              <a:t>Focus</a:t>
            </a:r>
            <a:r>
              <a:rPr sz="900" b="1" dirty="0">
                <a:solidFill>
                  <a:srgbClr val="FFFFFF"/>
                </a:solidFill>
                <a:latin typeface="Roboto Bk"/>
                <a:cs typeface="Roboto Bk"/>
              </a:rPr>
              <a:t> on </a:t>
            </a:r>
            <a:r>
              <a:rPr sz="900" b="1" spc="-5" dirty="0">
                <a:solidFill>
                  <a:srgbClr val="FFFFFF"/>
                </a:solidFill>
                <a:latin typeface="Roboto Bk"/>
                <a:cs typeface="Roboto Bk"/>
              </a:rPr>
              <a:t>J&amp;P,</a:t>
            </a:r>
            <a:r>
              <a:rPr sz="900" b="1" dirty="0">
                <a:solidFill>
                  <a:srgbClr val="FFFFFF"/>
                </a:solidFill>
                <a:latin typeface="Roboto Bk"/>
                <a:cs typeface="Roboto Bk"/>
              </a:rPr>
              <a:t> </a:t>
            </a:r>
            <a:r>
              <a:rPr sz="900" b="1" spc="-5" dirty="0">
                <a:solidFill>
                  <a:srgbClr val="FFFFFF"/>
                </a:solidFill>
                <a:latin typeface="Roboto Bk"/>
                <a:cs typeface="Roboto Bk"/>
              </a:rPr>
              <a:t>tap</a:t>
            </a:r>
            <a:r>
              <a:rPr sz="900" b="1" dirty="0">
                <a:solidFill>
                  <a:srgbClr val="FFFFFF"/>
                </a:solidFill>
                <a:latin typeface="Roboto Bk"/>
                <a:cs typeface="Roboto Bk"/>
              </a:rPr>
              <a:t> </a:t>
            </a:r>
            <a:r>
              <a:rPr sz="900" b="1" spc="-5" dirty="0">
                <a:solidFill>
                  <a:srgbClr val="FFFFFF"/>
                </a:solidFill>
                <a:latin typeface="Roboto Bk"/>
                <a:cs typeface="Roboto Bk"/>
              </a:rPr>
              <a:t>into</a:t>
            </a:r>
            <a:r>
              <a:rPr sz="900" b="1" dirty="0">
                <a:solidFill>
                  <a:srgbClr val="FFFFFF"/>
                </a:solidFill>
                <a:latin typeface="Roboto Bk"/>
                <a:cs typeface="Roboto Bk"/>
              </a:rPr>
              <a:t> </a:t>
            </a:r>
            <a:r>
              <a:rPr sz="900" b="1" spc="-5" dirty="0">
                <a:solidFill>
                  <a:srgbClr val="FFFFFF"/>
                </a:solidFill>
                <a:latin typeface="Roboto Bk"/>
                <a:cs typeface="Roboto Bk"/>
              </a:rPr>
              <a:t>BE,</a:t>
            </a:r>
            <a:r>
              <a:rPr sz="900" b="1" spc="5" dirty="0">
                <a:solidFill>
                  <a:srgbClr val="FFFFFF"/>
                </a:solidFill>
                <a:latin typeface="Roboto Bk"/>
                <a:cs typeface="Roboto Bk"/>
              </a:rPr>
              <a:t> </a:t>
            </a:r>
            <a:r>
              <a:rPr sz="900" b="1" dirty="0">
                <a:solidFill>
                  <a:srgbClr val="FFFFFF"/>
                </a:solidFill>
                <a:latin typeface="Roboto Bk"/>
                <a:cs typeface="Roboto Bk"/>
              </a:rPr>
              <a:t>understand</a:t>
            </a:r>
            <a:r>
              <a:rPr sz="900" b="1" spc="-5" dirty="0">
                <a:solidFill>
                  <a:srgbClr val="FFFFFF"/>
                </a:solidFill>
                <a:latin typeface="Roboto Bk"/>
                <a:cs typeface="Roboto Bk"/>
              </a:rPr>
              <a:t> </a:t>
            </a:r>
            <a:r>
              <a:rPr sz="900" b="1" spc="10" dirty="0">
                <a:solidFill>
                  <a:srgbClr val="FFFFFF"/>
                </a:solidFill>
                <a:latin typeface="Roboto Bk"/>
                <a:cs typeface="Roboto Bk"/>
              </a:rPr>
              <a:t>RC</a:t>
            </a:r>
            <a:endParaRPr sz="900">
              <a:latin typeface="Roboto Bk"/>
              <a:cs typeface="Roboto Bk"/>
            </a:endParaRPr>
          </a:p>
        </p:txBody>
      </p:sp>
      <p:sp>
        <p:nvSpPr>
          <p:cNvPr id="16" name="object 16"/>
          <p:cNvSpPr txBox="1"/>
          <p:nvPr/>
        </p:nvSpPr>
        <p:spPr>
          <a:xfrm>
            <a:off x="10220994" y="2708384"/>
            <a:ext cx="159385" cy="2176780"/>
          </a:xfrm>
          <a:prstGeom prst="rect">
            <a:avLst/>
          </a:prstGeom>
        </p:spPr>
        <p:txBody>
          <a:bodyPr vert="vert" wrap="square" lIns="0" tIns="4445" rIns="0" bIns="0" rtlCol="0">
            <a:spAutoFit/>
          </a:bodyPr>
          <a:lstStyle/>
          <a:p>
            <a:pPr marL="12700">
              <a:lnSpc>
                <a:spcPct val="100000"/>
              </a:lnSpc>
              <a:spcBef>
                <a:spcPts val="35"/>
              </a:spcBef>
            </a:pPr>
            <a:r>
              <a:rPr sz="900" b="1" spc="-5" dirty="0">
                <a:solidFill>
                  <a:srgbClr val="FFFFFF"/>
                </a:solidFill>
                <a:latin typeface="Roboto Bk"/>
                <a:cs typeface="Roboto Bk"/>
              </a:rPr>
              <a:t>Focus</a:t>
            </a:r>
            <a:r>
              <a:rPr sz="900" b="1" dirty="0">
                <a:solidFill>
                  <a:srgbClr val="FFFFFF"/>
                </a:solidFill>
                <a:latin typeface="Roboto Bk"/>
                <a:cs typeface="Roboto Bk"/>
              </a:rPr>
              <a:t> on </a:t>
            </a:r>
            <a:r>
              <a:rPr sz="900" b="1" spc="-5" dirty="0">
                <a:solidFill>
                  <a:srgbClr val="FFFFFF"/>
                </a:solidFill>
                <a:latin typeface="Roboto Bk"/>
                <a:cs typeface="Roboto Bk"/>
              </a:rPr>
              <a:t>J&amp;P,</a:t>
            </a:r>
            <a:r>
              <a:rPr sz="900" b="1" dirty="0">
                <a:solidFill>
                  <a:srgbClr val="FFFFFF"/>
                </a:solidFill>
                <a:latin typeface="Roboto Bk"/>
                <a:cs typeface="Roboto Bk"/>
              </a:rPr>
              <a:t> </a:t>
            </a:r>
            <a:r>
              <a:rPr sz="900" b="1" spc="-5" dirty="0">
                <a:solidFill>
                  <a:srgbClr val="FFFFFF"/>
                </a:solidFill>
                <a:latin typeface="Roboto Bk"/>
                <a:cs typeface="Roboto Bk"/>
              </a:rPr>
              <a:t>tap</a:t>
            </a:r>
            <a:r>
              <a:rPr sz="900" b="1" dirty="0">
                <a:solidFill>
                  <a:srgbClr val="FFFFFF"/>
                </a:solidFill>
                <a:latin typeface="Roboto Bk"/>
                <a:cs typeface="Roboto Bk"/>
              </a:rPr>
              <a:t> </a:t>
            </a:r>
            <a:r>
              <a:rPr sz="900" b="1" spc="-5" dirty="0">
                <a:solidFill>
                  <a:srgbClr val="FFFFFF"/>
                </a:solidFill>
                <a:latin typeface="Roboto Bk"/>
                <a:cs typeface="Roboto Bk"/>
              </a:rPr>
              <a:t>into</a:t>
            </a:r>
            <a:r>
              <a:rPr sz="900" b="1" dirty="0">
                <a:solidFill>
                  <a:srgbClr val="FFFFFF"/>
                </a:solidFill>
                <a:latin typeface="Roboto Bk"/>
                <a:cs typeface="Roboto Bk"/>
              </a:rPr>
              <a:t> </a:t>
            </a:r>
            <a:r>
              <a:rPr sz="900" b="1" spc="-5" dirty="0">
                <a:solidFill>
                  <a:srgbClr val="FFFFFF"/>
                </a:solidFill>
                <a:latin typeface="Roboto Bk"/>
                <a:cs typeface="Roboto Bk"/>
              </a:rPr>
              <a:t>BE,</a:t>
            </a:r>
            <a:r>
              <a:rPr sz="900" b="1" spc="5" dirty="0">
                <a:solidFill>
                  <a:srgbClr val="FFFFFF"/>
                </a:solidFill>
                <a:latin typeface="Roboto Bk"/>
                <a:cs typeface="Roboto Bk"/>
              </a:rPr>
              <a:t> </a:t>
            </a:r>
            <a:r>
              <a:rPr sz="900" b="1" dirty="0">
                <a:solidFill>
                  <a:srgbClr val="FFFFFF"/>
                </a:solidFill>
                <a:latin typeface="Roboto Bk"/>
                <a:cs typeface="Roboto Bk"/>
              </a:rPr>
              <a:t>understand</a:t>
            </a:r>
            <a:r>
              <a:rPr sz="900" b="1" spc="-5" dirty="0">
                <a:solidFill>
                  <a:srgbClr val="FFFFFF"/>
                </a:solidFill>
                <a:latin typeface="Roboto Bk"/>
                <a:cs typeface="Roboto Bk"/>
              </a:rPr>
              <a:t> </a:t>
            </a:r>
            <a:r>
              <a:rPr sz="900" b="1" spc="10" dirty="0">
                <a:solidFill>
                  <a:srgbClr val="FFFFFF"/>
                </a:solidFill>
                <a:latin typeface="Roboto Bk"/>
                <a:cs typeface="Roboto Bk"/>
              </a:rPr>
              <a:t>RC</a:t>
            </a:r>
            <a:endParaRPr sz="900">
              <a:latin typeface="Roboto Bk"/>
              <a:cs typeface="Roboto Bk"/>
            </a:endParaRPr>
          </a:p>
        </p:txBody>
      </p:sp>
      <p:sp>
        <p:nvSpPr>
          <p:cNvPr id="17" name="object 17"/>
          <p:cNvSpPr txBox="1"/>
          <p:nvPr/>
        </p:nvSpPr>
        <p:spPr>
          <a:xfrm>
            <a:off x="3346450" y="2654300"/>
            <a:ext cx="304800" cy="190500"/>
          </a:xfrm>
          <a:prstGeom prst="rect">
            <a:avLst/>
          </a:prstGeom>
          <a:solidFill>
            <a:srgbClr val="F78E1E"/>
          </a:solidFill>
        </p:spPr>
        <p:txBody>
          <a:bodyPr vert="horz" wrap="square" lIns="0" tIns="12700" rIns="0" bIns="0" rtlCol="0">
            <a:spAutoFit/>
          </a:bodyPr>
          <a:lstStyle/>
          <a:p>
            <a:pPr marL="38735">
              <a:lnSpc>
                <a:spcPct val="100000"/>
              </a:lnSpc>
              <a:spcBef>
                <a:spcPts val="100"/>
              </a:spcBef>
            </a:pPr>
            <a:r>
              <a:rPr sz="1000" b="1" dirty="0">
                <a:solidFill>
                  <a:srgbClr val="FFFFFF"/>
                </a:solidFill>
                <a:latin typeface="Roboto Bk"/>
                <a:cs typeface="Roboto Bk"/>
              </a:rPr>
              <a:t>J&amp;P</a:t>
            </a:r>
            <a:endParaRPr sz="1000">
              <a:latin typeface="Roboto Bk"/>
              <a:cs typeface="Roboto Bk"/>
            </a:endParaRPr>
          </a:p>
        </p:txBody>
      </p:sp>
      <p:sp>
        <p:nvSpPr>
          <p:cNvPr id="18" name="object 18"/>
          <p:cNvSpPr txBox="1"/>
          <p:nvPr/>
        </p:nvSpPr>
        <p:spPr>
          <a:xfrm>
            <a:off x="6572250" y="2654300"/>
            <a:ext cx="304800" cy="190500"/>
          </a:xfrm>
          <a:prstGeom prst="rect">
            <a:avLst/>
          </a:prstGeom>
          <a:solidFill>
            <a:srgbClr val="F78E1E"/>
          </a:solidFill>
        </p:spPr>
        <p:txBody>
          <a:bodyPr vert="horz" wrap="square" lIns="0" tIns="12700" rIns="0" bIns="0" rtlCol="0">
            <a:spAutoFit/>
          </a:bodyPr>
          <a:lstStyle/>
          <a:p>
            <a:pPr marL="69215">
              <a:lnSpc>
                <a:spcPct val="100000"/>
              </a:lnSpc>
              <a:spcBef>
                <a:spcPts val="100"/>
              </a:spcBef>
            </a:pPr>
            <a:r>
              <a:rPr sz="1000" b="1" spc="15" dirty="0">
                <a:solidFill>
                  <a:srgbClr val="FFFFFF"/>
                </a:solidFill>
                <a:latin typeface="Roboto Bk"/>
                <a:cs typeface="Roboto Bk"/>
              </a:rPr>
              <a:t>RC</a:t>
            </a:r>
            <a:endParaRPr sz="1000">
              <a:latin typeface="Roboto Bk"/>
              <a:cs typeface="Roboto Bk"/>
            </a:endParaRPr>
          </a:p>
        </p:txBody>
      </p:sp>
      <p:sp>
        <p:nvSpPr>
          <p:cNvPr id="19" name="object 19"/>
          <p:cNvSpPr txBox="1"/>
          <p:nvPr/>
        </p:nvSpPr>
        <p:spPr>
          <a:xfrm>
            <a:off x="9798050" y="2654300"/>
            <a:ext cx="304800" cy="190500"/>
          </a:xfrm>
          <a:prstGeom prst="rect">
            <a:avLst/>
          </a:prstGeom>
          <a:solidFill>
            <a:srgbClr val="F78E1E"/>
          </a:solidFill>
        </p:spPr>
        <p:txBody>
          <a:bodyPr vert="horz" wrap="square" lIns="0" tIns="12700" rIns="0" bIns="0" rtlCol="0">
            <a:spAutoFit/>
          </a:bodyPr>
          <a:lstStyle/>
          <a:p>
            <a:pPr marL="75565">
              <a:lnSpc>
                <a:spcPct val="100000"/>
              </a:lnSpc>
              <a:spcBef>
                <a:spcPts val="100"/>
              </a:spcBef>
            </a:pPr>
            <a:r>
              <a:rPr sz="1000" b="1" dirty="0">
                <a:solidFill>
                  <a:srgbClr val="FFFFFF"/>
                </a:solidFill>
                <a:latin typeface="Roboto Bk"/>
                <a:cs typeface="Roboto Bk"/>
              </a:rPr>
              <a:t>BE</a:t>
            </a:r>
            <a:endParaRPr sz="1000">
              <a:latin typeface="Roboto Bk"/>
              <a:cs typeface="Roboto Bk"/>
            </a:endParaRPr>
          </a:p>
        </p:txBody>
      </p:sp>
      <p:sp>
        <p:nvSpPr>
          <p:cNvPr id="21" name="object 21"/>
          <p:cNvSpPr txBox="1"/>
          <p:nvPr/>
        </p:nvSpPr>
        <p:spPr>
          <a:xfrm>
            <a:off x="3914775" y="3105150"/>
            <a:ext cx="2962275" cy="1166495"/>
          </a:xfrm>
          <a:prstGeom prst="rect">
            <a:avLst/>
          </a:prstGeom>
        </p:spPr>
        <p:txBody>
          <a:bodyPr vert="horz" wrap="square" lIns="0" tIns="12700" rIns="0" bIns="0" rtlCol="0">
            <a:spAutoFit/>
          </a:bodyPr>
          <a:lstStyle/>
          <a:p>
            <a:pPr marL="12700">
              <a:lnSpc>
                <a:spcPct val="100000"/>
              </a:lnSpc>
              <a:spcBef>
                <a:spcPts val="100"/>
              </a:spcBef>
            </a:pPr>
            <a:r>
              <a:rPr lang="en-US" sz="1000" b="1" dirty="0">
                <a:solidFill>
                  <a:srgbClr val="222222"/>
                </a:solidFill>
                <a:latin typeface="Times New Roman" panose="02020603050405020304" pitchFamily="18" charset="0"/>
                <a:cs typeface="Times New Roman" panose="02020603050405020304" pitchFamily="18" charset="0"/>
              </a:rPr>
              <a:t>6</a:t>
            </a:r>
            <a:r>
              <a:rPr sz="1000" b="1" dirty="0">
                <a:solidFill>
                  <a:srgbClr val="222222"/>
                </a:solidFill>
                <a:latin typeface="Times New Roman" panose="02020603050405020304" pitchFamily="18" charset="0"/>
                <a:cs typeface="Times New Roman" panose="02020603050405020304" pitchFamily="18" charset="0"/>
              </a:rPr>
              <a:t>.</a:t>
            </a:r>
            <a:r>
              <a:rPr sz="1000" b="1" spc="-25" dirty="0">
                <a:solidFill>
                  <a:srgbClr val="222222"/>
                </a:solidFill>
                <a:latin typeface="Times New Roman" panose="02020603050405020304" pitchFamily="18" charset="0"/>
                <a:cs typeface="Times New Roman" panose="02020603050405020304" pitchFamily="18" charset="0"/>
              </a:rPr>
              <a:t> </a:t>
            </a:r>
            <a:r>
              <a:rPr sz="1000" b="1" dirty="0">
                <a:solidFill>
                  <a:srgbClr val="222222"/>
                </a:solidFill>
                <a:latin typeface="Times New Roman" panose="02020603050405020304" pitchFamily="18" charset="0"/>
                <a:cs typeface="Times New Roman" panose="02020603050405020304" pitchFamily="18" charset="0"/>
              </a:rPr>
              <a:t>PROBLEM</a:t>
            </a:r>
            <a:r>
              <a:rPr sz="1000" b="1" spc="-15" dirty="0">
                <a:solidFill>
                  <a:srgbClr val="222222"/>
                </a:solidFill>
                <a:latin typeface="Times New Roman" panose="02020603050405020304" pitchFamily="18" charset="0"/>
                <a:cs typeface="Times New Roman" panose="02020603050405020304" pitchFamily="18" charset="0"/>
              </a:rPr>
              <a:t> </a:t>
            </a:r>
            <a:r>
              <a:rPr sz="1000" b="1" spc="15" dirty="0">
                <a:solidFill>
                  <a:srgbClr val="222222"/>
                </a:solidFill>
                <a:latin typeface="Times New Roman" panose="02020603050405020304" pitchFamily="18" charset="0"/>
                <a:cs typeface="Times New Roman" panose="02020603050405020304" pitchFamily="18" charset="0"/>
              </a:rPr>
              <a:t>ROOT</a:t>
            </a:r>
            <a:r>
              <a:rPr sz="1000" b="1" spc="-20" dirty="0">
                <a:solidFill>
                  <a:srgbClr val="222222"/>
                </a:solidFill>
                <a:latin typeface="Times New Roman" panose="02020603050405020304" pitchFamily="18" charset="0"/>
                <a:cs typeface="Times New Roman" panose="02020603050405020304" pitchFamily="18" charset="0"/>
              </a:rPr>
              <a:t> </a:t>
            </a:r>
            <a:r>
              <a:rPr sz="1000" b="1" spc="5" dirty="0">
                <a:solidFill>
                  <a:srgbClr val="222222"/>
                </a:solidFill>
                <a:latin typeface="Times New Roman" panose="02020603050405020304" pitchFamily="18" charset="0"/>
                <a:cs typeface="Times New Roman" panose="02020603050405020304" pitchFamily="18" charset="0"/>
              </a:rPr>
              <a:t>CAUSE</a:t>
            </a:r>
            <a:r>
              <a:rPr lang="en-US" sz="1000" b="1" spc="5" dirty="0">
                <a:solidFill>
                  <a:srgbClr val="222222"/>
                </a:solidFill>
                <a:latin typeface="Times New Roman" panose="02020603050405020304" pitchFamily="18" charset="0"/>
                <a:cs typeface="Times New Roman" panose="02020603050405020304" pitchFamily="18" charset="0"/>
              </a:rPr>
              <a:t> :</a:t>
            </a:r>
            <a:endParaRPr lang="en-US" sz="1000" b="1" spc="5" dirty="0">
              <a:solidFill>
                <a:srgbClr val="222222"/>
              </a:solidFill>
              <a:latin typeface="Times New Roman" panose="02020603050405020304" pitchFamily="18" charset="0"/>
              <a:cs typeface="Times New Roman" panose="02020603050405020304" pitchFamily="18" charset="0"/>
            </a:endParaRPr>
          </a:p>
          <a:p>
            <a:pPr marL="12700">
              <a:lnSpc>
                <a:spcPct val="100000"/>
              </a:lnSpc>
              <a:spcBef>
                <a:spcPts val="100"/>
              </a:spcBef>
            </a:pPr>
            <a:endParaRPr lang="en-US" sz="800" dirty="0">
              <a:latin typeface="Times New Roman" panose="02020603050405020304" pitchFamily="18" charset="0"/>
              <a:cs typeface="Times New Roman" panose="02020603050405020304" pitchFamily="18" charset="0"/>
            </a:endParaRPr>
          </a:p>
          <a:p>
            <a:pPr marL="12700" marR="401320">
              <a:lnSpc>
                <a:spcPct val="111000"/>
              </a:lnSpc>
              <a:spcBef>
                <a:spcPts val="360"/>
              </a:spcBef>
            </a:pPr>
            <a:r>
              <a:rPr lang="en-US" sz="1000" dirty="0">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f the taken picture of the food is not clear then it is too difficult to read the image of the food and difficult to identify the details of the food</a:t>
            </a:r>
            <a:r>
              <a:rPr sz="900" spc="-5" dirty="0">
                <a:solidFill>
                  <a:srgbClr val="6A6A6A"/>
                </a:solidFill>
                <a:latin typeface="Times New Roman" panose="02020603050405020304" pitchFamily="18" charset="0"/>
                <a:cs typeface="Times New Roman" panose="02020603050405020304" pitchFamily="18" charset="0"/>
              </a:rPr>
              <a:t>.</a:t>
            </a:r>
            <a:endParaRPr sz="900" spc="-5" dirty="0">
              <a:solidFill>
                <a:srgbClr val="6A6A6A"/>
              </a:solidFill>
              <a:latin typeface="Times New Roman" panose="02020603050405020304" pitchFamily="18" charset="0"/>
              <a:cs typeface="Times New Roman" panose="02020603050405020304" pitchFamily="18" charset="0"/>
            </a:endParaRPr>
          </a:p>
        </p:txBody>
      </p:sp>
      <p:sp>
        <p:nvSpPr>
          <p:cNvPr id="22" name="object 22"/>
          <p:cNvSpPr txBox="1"/>
          <p:nvPr/>
        </p:nvSpPr>
        <p:spPr>
          <a:xfrm>
            <a:off x="7184390" y="3016461"/>
            <a:ext cx="2743200" cy="1344295"/>
          </a:xfrm>
          <a:prstGeom prst="rect">
            <a:avLst/>
          </a:prstGeom>
        </p:spPr>
        <p:txBody>
          <a:bodyPr vert="horz" wrap="square" lIns="0" tIns="69850" rIns="0" bIns="0" rtlCol="0">
            <a:spAutoFit/>
          </a:bodyPr>
          <a:lstStyle/>
          <a:p>
            <a:pPr marL="12700">
              <a:lnSpc>
                <a:spcPct val="100000"/>
              </a:lnSpc>
              <a:spcBef>
                <a:spcPts val="550"/>
              </a:spcBef>
            </a:pPr>
            <a:r>
              <a:rPr lang="en-US" sz="800" b="1" dirty="0">
                <a:solidFill>
                  <a:srgbClr val="222222"/>
                </a:solidFill>
                <a:latin typeface="Times New Roman" panose="02020603050405020304" pitchFamily="18" charset="0"/>
                <a:cs typeface="Times New Roman" panose="02020603050405020304" pitchFamily="18" charset="0"/>
              </a:rPr>
              <a:t>9</a:t>
            </a:r>
            <a:r>
              <a:rPr sz="800" b="1" dirty="0">
                <a:solidFill>
                  <a:srgbClr val="222222"/>
                </a:solidFill>
                <a:latin typeface="Times New Roman" panose="02020603050405020304" pitchFamily="18" charset="0"/>
                <a:cs typeface="Times New Roman" panose="02020603050405020304" pitchFamily="18" charset="0"/>
              </a:rPr>
              <a:t>.</a:t>
            </a:r>
            <a:r>
              <a:rPr sz="800" b="1" spc="-30" dirty="0">
                <a:solidFill>
                  <a:srgbClr val="222222"/>
                </a:solidFill>
                <a:latin typeface="Times New Roman" panose="02020603050405020304" pitchFamily="18" charset="0"/>
                <a:cs typeface="Times New Roman" panose="02020603050405020304" pitchFamily="18" charset="0"/>
              </a:rPr>
              <a:t> </a:t>
            </a:r>
            <a:r>
              <a:rPr sz="800" b="1" dirty="0">
                <a:solidFill>
                  <a:srgbClr val="222222"/>
                </a:solidFill>
                <a:latin typeface="Times New Roman" panose="02020603050405020304" pitchFamily="18" charset="0"/>
                <a:cs typeface="Times New Roman" panose="02020603050405020304" pitchFamily="18" charset="0"/>
              </a:rPr>
              <a:t>BEHAVIOUR</a:t>
            </a:r>
            <a:endParaRPr sz="800" dirty="0">
              <a:latin typeface="Times New Roman" panose="02020603050405020304" pitchFamily="18" charset="0"/>
              <a:cs typeface="Times New Roman" panose="02020603050405020304" pitchFamily="18" charset="0"/>
            </a:endParaRPr>
          </a:p>
          <a:p>
            <a:pPr marL="12700">
              <a:lnSpc>
                <a:spcPct val="100000"/>
              </a:lnSpc>
              <a:spcBef>
                <a:spcPts val="340"/>
              </a:spcBef>
            </a:pPr>
            <a:r>
              <a:rPr lang="en-US" sz="8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this application is user_friendly and it will be faster than other application.the reply to the user will be within several second it shows the exact calorie level so that the user can  easily follow their diet. </a:t>
            </a:r>
            <a:endParaRPr lang="en-US" sz="1200" dirty="0">
              <a:latin typeface="Times New Roman" panose="02020603050405020304" pitchFamily="18" charset="0"/>
              <a:cs typeface="Times New Roman" panose="02020603050405020304" pitchFamily="18" charset="0"/>
            </a:endParaRPr>
          </a:p>
        </p:txBody>
      </p:sp>
      <p:sp>
        <p:nvSpPr>
          <p:cNvPr id="23" name="object 23"/>
          <p:cNvSpPr txBox="1"/>
          <p:nvPr/>
        </p:nvSpPr>
        <p:spPr>
          <a:xfrm>
            <a:off x="7061200" y="2936239"/>
            <a:ext cx="2989580" cy="108941"/>
          </a:xfrm>
          <a:prstGeom prst="rect">
            <a:avLst/>
          </a:prstGeom>
        </p:spPr>
        <p:txBody>
          <a:bodyPr vert="horz" wrap="square" lIns="0" tIns="12700" rIns="0" bIns="0" rtlCol="0">
            <a:spAutoFit/>
          </a:bodyPr>
          <a:lstStyle/>
          <a:p>
            <a:pPr marL="12700" marR="5080">
              <a:lnSpc>
                <a:spcPct val="111000"/>
              </a:lnSpc>
              <a:spcBef>
                <a:spcPts val="100"/>
              </a:spcBef>
            </a:pPr>
            <a:endParaRPr sz="600" dirty="0">
              <a:latin typeface="Roboto"/>
              <a:cs typeface="Roboto"/>
            </a:endParaRPr>
          </a:p>
        </p:txBody>
      </p:sp>
      <p:grpSp>
        <p:nvGrpSpPr>
          <p:cNvPr id="24" name="object 24"/>
          <p:cNvGrpSpPr/>
          <p:nvPr/>
        </p:nvGrpSpPr>
        <p:grpSpPr>
          <a:xfrm>
            <a:off x="264795" y="5129695"/>
            <a:ext cx="10172700" cy="2014220"/>
            <a:chOff x="254000" y="5088492"/>
            <a:chExt cx="10172700" cy="2014220"/>
          </a:xfrm>
        </p:grpSpPr>
        <p:sp>
          <p:nvSpPr>
            <p:cNvPr id="25" name="object 25"/>
            <p:cNvSpPr/>
            <p:nvPr/>
          </p:nvSpPr>
          <p:spPr>
            <a:xfrm>
              <a:off x="254000" y="5088496"/>
              <a:ext cx="10172700" cy="2014220"/>
            </a:xfrm>
            <a:custGeom>
              <a:avLst/>
              <a:gdLst/>
              <a:ahLst/>
              <a:cxnLst/>
              <a:rect l="l" t="t" r="r" b="b"/>
              <a:pathLst>
                <a:path w="10172700" h="2014220">
                  <a:moveTo>
                    <a:pt x="3467100" y="0"/>
                  </a:moveTo>
                  <a:lnTo>
                    <a:pt x="0" y="0"/>
                  </a:lnTo>
                  <a:lnTo>
                    <a:pt x="0" y="2014118"/>
                  </a:lnTo>
                  <a:lnTo>
                    <a:pt x="3467100" y="2014118"/>
                  </a:lnTo>
                  <a:lnTo>
                    <a:pt x="3467100" y="0"/>
                  </a:lnTo>
                  <a:close/>
                </a:path>
                <a:path w="10172700" h="2014220">
                  <a:moveTo>
                    <a:pt x="10172700" y="0"/>
                  </a:moveTo>
                  <a:lnTo>
                    <a:pt x="6705600" y="0"/>
                  </a:lnTo>
                  <a:lnTo>
                    <a:pt x="6705600" y="2014118"/>
                  </a:lnTo>
                  <a:lnTo>
                    <a:pt x="10172700" y="2014118"/>
                  </a:lnTo>
                  <a:lnTo>
                    <a:pt x="10172700" y="0"/>
                  </a:lnTo>
                  <a:close/>
                </a:path>
              </a:pathLst>
            </a:custGeom>
            <a:solidFill>
              <a:srgbClr val="22A782"/>
            </a:solidFill>
          </p:spPr>
          <p:txBody>
            <a:bodyPr wrap="square" lIns="0" tIns="0" rIns="0" bIns="0" rtlCol="0"/>
            <a:lstStyle/>
            <a:p/>
          </p:txBody>
        </p:sp>
        <p:sp>
          <p:nvSpPr>
            <p:cNvPr id="26" name="object 26"/>
            <p:cNvSpPr/>
            <p:nvPr/>
          </p:nvSpPr>
          <p:spPr>
            <a:xfrm>
              <a:off x="3721100" y="5088492"/>
              <a:ext cx="3238500" cy="2014220"/>
            </a:xfrm>
            <a:custGeom>
              <a:avLst/>
              <a:gdLst/>
              <a:ahLst/>
              <a:cxnLst/>
              <a:rect l="l" t="t" r="r" b="b"/>
              <a:pathLst>
                <a:path w="3238500" h="2014220">
                  <a:moveTo>
                    <a:pt x="3238500" y="0"/>
                  </a:moveTo>
                  <a:lnTo>
                    <a:pt x="0" y="0"/>
                  </a:lnTo>
                  <a:lnTo>
                    <a:pt x="0" y="2014118"/>
                  </a:lnTo>
                  <a:lnTo>
                    <a:pt x="3238500" y="2014118"/>
                  </a:lnTo>
                  <a:lnTo>
                    <a:pt x="3238500" y="0"/>
                  </a:lnTo>
                  <a:close/>
                </a:path>
              </a:pathLst>
            </a:custGeom>
            <a:solidFill>
              <a:srgbClr val="6C4A9E"/>
            </a:solidFill>
          </p:spPr>
          <p:txBody>
            <a:bodyPr wrap="square" lIns="0" tIns="0" rIns="0" bIns="0" rtlCol="0"/>
            <a:lstStyle/>
            <a:p/>
          </p:txBody>
        </p:sp>
        <p:sp>
          <p:nvSpPr>
            <p:cNvPr id="27" name="object 27"/>
            <p:cNvSpPr/>
            <p:nvPr/>
          </p:nvSpPr>
          <p:spPr>
            <a:xfrm>
              <a:off x="508000" y="5115000"/>
              <a:ext cx="9652000" cy="1961514"/>
            </a:xfrm>
            <a:custGeom>
              <a:avLst/>
              <a:gdLst/>
              <a:ahLst/>
              <a:cxnLst/>
              <a:rect l="l" t="t" r="r" b="b"/>
              <a:pathLst>
                <a:path w="9652000" h="1961515">
                  <a:moveTo>
                    <a:pt x="3213100" y="0"/>
                  </a:moveTo>
                  <a:lnTo>
                    <a:pt x="0" y="0"/>
                  </a:lnTo>
                  <a:lnTo>
                    <a:pt x="0" y="1961108"/>
                  </a:lnTo>
                  <a:lnTo>
                    <a:pt x="3213100" y="1961108"/>
                  </a:lnTo>
                  <a:lnTo>
                    <a:pt x="3213100" y="0"/>
                  </a:lnTo>
                  <a:close/>
                </a:path>
                <a:path w="9652000" h="1961515">
                  <a:moveTo>
                    <a:pt x="6426200" y="0"/>
                  </a:moveTo>
                  <a:lnTo>
                    <a:pt x="3238500" y="0"/>
                  </a:lnTo>
                  <a:lnTo>
                    <a:pt x="3238500" y="1961108"/>
                  </a:lnTo>
                  <a:lnTo>
                    <a:pt x="6426200" y="1961108"/>
                  </a:lnTo>
                  <a:lnTo>
                    <a:pt x="6426200" y="0"/>
                  </a:lnTo>
                  <a:close/>
                </a:path>
                <a:path w="9652000" h="1961515">
                  <a:moveTo>
                    <a:pt x="9652000" y="0"/>
                  </a:moveTo>
                  <a:lnTo>
                    <a:pt x="6451600" y="0"/>
                  </a:lnTo>
                  <a:lnTo>
                    <a:pt x="6451600" y="1961108"/>
                  </a:lnTo>
                  <a:lnTo>
                    <a:pt x="9652000" y="1961108"/>
                  </a:lnTo>
                  <a:lnTo>
                    <a:pt x="9652000" y="0"/>
                  </a:lnTo>
                  <a:close/>
                </a:path>
              </a:pathLst>
            </a:custGeom>
            <a:solidFill>
              <a:srgbClr val="FFFFFF"/>
            </a:solidFill>
          </p:spPr>
          <p:txBody>
            <a:bodyPr wrap="square" lIns="0" tIns="0" rIns="0" bIns="0" rtlCol="0"/>
            <a:lstStyle/>
            <a:p/>
          </p:txBody>
        </p:sp>
      </p:grpSp>
      <p:sp>
        <p:nvSpPr>
          <p:cNvPr id="28" name="object 28"/>
          <p:cNvSpPr txBox="1"/>
          <p:nvPr/>
        </p:nvSpPr>
        <p:spPr>
          <a:xfrm>
            <a:off x="294927" y="5384051"/>
            <a:ext cx="174625" cy="1397000"/>
          </a:xfrm>
          <a:prstGeom prst="rect">
            <a:avLst/>
          </a:prstGeom>
        </p:spPr>
        <p:txBody>
          <a:bodyPr vert="vert270" wrap="square" lIns="0" tIns="3175" rIns="0" bIns="0" rtlCol="0">
            <a:spAutoFit/>
          </a:bodyPr>
          <a:lstStyle/>
          <a:p>
            <a:pPr marL="12700">
              <a:lnSpc>
                <a:spcPct val="100000"/>
              </a:lnSpc>
              <a:spcBef>
                <a:spcPts val="25"/>
              </a:spcBef>
            </a:pPr>
            <a:r>
              <a:rPr sz="1000" b="1" dirty="0">
                <a:solidFill>
                  <a:srgbClr val="FFFFFF"/>
                </a:solidFill>
                <a:latin typeface="Roboto Bk"/>
                <a:cs typeface="Roboto Bk"/>
              </a:rPr>
              <a:t>Identify</a:t>
            </a:r>
            <a:r>
              <a:rPr sz="1000" b="1" spc="-15" dirty="0">
                <a:solidFill>
                  <a:srgbClr val="FFFFFF"/>
                </a:solidFill>
                <a:latin typeface="Roboto Bk"/>
                <a:cs typeface="Roboto Bk"/>
              </a:rPr>
              <a:t> </a:t>
            </a:r>
            <a:r>
              <a:rPr sz="1000" b="1" spc="5" dirty="0">
                <a:solidFill>
                  <a:srgbClr val="FFFFFF"/>
                </a:solidFill>
                <a:latin typeface="Roboto Bk"/>
                <a:cs typeface="Roboto Bk"/>
              </a:rPr>
              <a:t>strong</a:t>
            </a:r>
            <a:r>
              <a:rPr sz="1000" b="1" spc="-15" dirty="0">
                <a:solidFill>
                  <a:srgbClr val="FFFFFF"/>
                </a:solidFill>
                <a:latin typeface="Roboto Bk"/>
                <a:cs typeface="Roboto Bk"/>
              </a:rPr>
              <a:t> </a:t>
            </a:r>
            <a:r>
              <a:rPr sz="1000" b="1" spc="40" dirty="0">
                <a:solidFill>
                  <a:srgbClr val="FFFFFF"/>
                </a:solidFill>
                <a:latin typeface="Roboto Bk"/>
                <a:cs typeface="Roboto Bk"/>
              </a:rPr>
              <a:t>TR</a:t>
            </a:r>
            <a:r>
              <a:rPr sz="1000" b="1" spc="-20" dirty="0">
                <a:solidFill>
                  <a:srgbClr val="FFFFFF"/>
                </a:solidFill>
                <a:latin typeface="Roboto Bk"/>
                <a:cs typeface="Roboto Bk"/>
              </a:rPr>
              <a:t> </a:t>
            </a:r>
            <a:r>
              <a:rPr sz="1000" b="1" dirty="0">
                <a:solidFill>
                  <a:srgbClr val="FFFFFF"/>
                </a:solidFill>
                <a:latin typeface="Roboto Bk"/>
                <a:cs typeface="Roboto Bk"/>
              </a:rPr>
              <a:t>&amp;</a:t>
            </a:r>
            <a:r>
              <a:rPr sz="1000" b="1" spc="-15" dirty="0">
                <a:solidFill>
                  <a:srgbClr val="FFFFFF"/>
                </a:solidFill>
                <a:latin typeface="Roboto Bk"/>
                <a:cs typeface="Roboto Bk"/>
              </a:rPr>
              <a:t> </a:t>
            </a:r>
            <a:r>
              <a:rPr sz="1000" b="1" dirty="0">
                <a:solidFill>
                  <a:srgbClr val="FFFFFF"/>
                </a:solidFill>
                <a:latin typeface="Roboto Bk"/>
                <a:cs typeface="Roboto Bk"/>
              </a:rPr>
              <a:t>EM</a:t>
            </a:r>
            <a:endParaRPr sz="1000">
              <a:latin typeface="Roboto Bk"/>
              <a:cs typeface="Roboto Bk"/>
            </a:endParaRPr>
          </a:p>
        </p:txBody>
      </p:sp>
      <p:sp>
        <p:nvSpPr>
          <p:cNvPr id="29" name="object 29"/>
          <p:cNvSpPr txBox="1"/>
          <p:nvPr/>
        </p:nvSpPr>
        <p:spPr>
          <a:xfrm>
            <a:off x="10220994" y="5250186"/>
            <a:ext cx="159385" cy="1691005"/>
          </a:xfrm>
          <a:prstGeom prst="rect">
            <a:avLst/>
          </a:prstGeom>
        </p:spPr>
        <p:txBody>
          <a:bodyPr vert="vert" wrap="square" lIns="0" tIns="4445" rIns="0" bIns="0" rtlCol="0">
            <a:spAutoFit/>
          </a:bodyPr>
          <a:lstStyle/>
          <a:p>
            <a:pPr marL="12700">
              <a:lnSpc>
                <a:spcPct val="100000"/>
              </a:lnSpc>
              <a:spcBef>
                <a:spcPts val="35"/>
              </a:spcBef>
            </a:pPr>
            <a:r>
              <a:rPr sz="900" b="1" dirty="0">
                <a:solidFill>
                  <a:srgbClr val="FFFFFF"/>
                </a:solidFill>
                <a:latin typeface="Roboto Bk"/>
                <a:cs typeface="Roboto Bk"/>
              </a:rPr>
              <a:t>Extract</a:t>
            </a:r>
            <a:r>
              <a:rPr sz="900" b="1" spc="-5" dirty="0">
                <a:solidFill>
                  <a:srgbClr val="FFFFFF"/>
                </a:solidFill>
                <a:latin typeface="Roboto Bk"/>
                <a:cs typeface="Roboto Bk"/>
              </a:rPr>
              <a:t> </a:t>
            </a:r>
            <a:r>
              <a:rPr sz="900" b="1" dirty="0">
                <a:solidFill>
                  <a:srgbClr val="FFFFFF"/>
                </a:solidFill>
                <a:latin typeface="Roboto Bk"/>
                <a:cs typeface="Roboto Bk"/>
              </a:rPr>
              <a:t>online</a:t>
            </a:r>
            <a:r>
              <a:rPr sz="900" b="1" spc="-5" dirty="0">
                <a:solidFill>
                  <a:srgbClr val="FFFFFF"/>
                </a:solidFill>
                <a:latin typeface="Roboto Bk"/>
                <a:cs typeface="Roboto Bk"/>
              </a:rPr>
              <a:t> </a:t>
            </a:r>
            <a:r>
              <a:rPr sz="900" b="1" dirty="0">
                <a:solidFill>
                  <a:srgbClr val="FFFFFF"/>
                </a:solidFill>
                <a:latin typeface="Roboto Bk"/>
                <a:cs typeface="Roboto Bk"/>
              </a:rPr>
              <a:t>&amp;</a:t>
            </a:r>
            <a:r>
              <a:rPr sz="900" b="1" spc="-5" dirty="0">
                <a:solidFill>
                  <a:srgbClr val="FFFFFF"/>
                </a:solidFill>
                <a:latin typeface="Roboto Bk"/>
                <a:cs typeface="Roboto Bk"/>
              </a:rPr>
              <a:t> </a:t>
            </a:r>
            <a:r>
              <a:rPr sz="900" b="1" dirty="0">
                <a:solidFill>
                  <a:srgbClr val="FFFFFF"/>
                </a:solidFill>
                <a:latin typeface="Roboto Bk"/>
                <a:cs typeface="Roboto Bk"/>
              </a:rPr>
              <a:t>ofﬂine </a:t>
            </a:r>
            <a:r>
              <a:rPr sz="900" b="1" spc="5" dirty="0">
                <a:solidFill>
                  <a:srgbClr val="FFFFFF"/>
                </a:solidFill>
                <a:latin typeface="Roboto Bk"/>
                <a:cs typeface="Roboto Bk"/>
              </a:rPr>
              <a:t>CH</a:t>
            </a:r>
            <a:r>
              <a:rPr sz="900" b="1" spc="-10" dirty="0">
                <a:solidFill>
                  <a:srgbClr val="FFFFFF"/>
                </a:solidFill>
                <a:latin typeface="Roboto Bk"/>
                <a:cs typeface="Roboto Bk"/>
              </a:rPr>
              <a:t> </a:t>
            </a:r>
            <a:r>
              <a:rPr sz="900" b="1" dirty="0">
                <a:solidFill>
                  <a:srgbClr val="FFFFFF"/>
                </a:solidFill>
                <a:latin typeface="Roboto Bk"/>
                <a:cs typeface="Roboto Bk"/>
              </a:rPr>
              <a:t>of</a:t>
            </a:r>
            <a:r>
              <a:rPr sz="900" b="1" spc="-5" dirty="0">
                <a:solidFill>
                  <a:srgbClr val="FFFFFF"/>
                </a:solidFill>
                <a:latin typeface="Roboto Bk"/>
                <a:cs typeface="Roboto Bk"/>
              </a:rPr>
              <a:t> </a:t>
            </a:r>
            <a:r>
              <a:rPr sz="900" b="1" dirty="0">
                <a:solidFill>
                  <a:srgbClr val="FFFFFF"/>
                </a:solidFill>
                <a:latin typeface="Roboto Bk"/>
                <a:cs typeface="Roboto Bk"/>
              </a:rPr>
              <a:t>BE</a:t>
            </a:r>
            <a:endParaRPr sz="900">
              <a:latin typeface="Roboto Bk"/>
              <a:cs typeface="Roboto Bk"/>
            </a:endParaRPr>
          </a:p>
        </p:txBody>
      </p:sp>
      <p:sp>
        <p:nvSpPr>
          <p:cNvPr id="30" name="object 30"/>
          <p:cNvSpPr/>
          <p:nvPr/>
        </p:nvSpPr>
        <p:spPr>
          <a:xfrm>
            <a:off x="495300" y="6080290"/>
            <a:ext cx="9690100" cy="26670"/>
          </a:xfrm>
          <a:custGeom>
            <a:avLst/>
            <a:gdLst/>
            <a:ahLst/>
            <a:cxnLst/>
            <a:rect l="l" t="t" r="r" b="b"/>
            <a:pathLst>
              <a:path w="9690100" h="26670">
                <a:moveTo>
                  <a:pt x="3225800" y="0"/>
                </a:moveTo>
                <a:lnTo>
                  <a:pt x="0" y="0"/>
                </a:lnTo>
                <a:lnTo>
                  <a:pt x="0" y="26454"/>
                </a:lnTo>
                <a:lnTo>
                  <a:pt x="3225800" y="26454"/>
                </a:lnTo>
                <a:lnTo>
                  <a:pt x="3225800" y="0"/>
                </a:lnTo>
                <a:close/>
              </a:path>
              <a:path w="9690100" h="26670">
                <a:moveTo>
                  <a:pt x="9690100" y="0"/>
                </a:moveTo>
                <a:lnTo>
                  <a:pt x="6464300" y="0"/>
                </a:lnTo>
                <a:lnTo>
                  <a:pt x="6464300" y="26454"/>
                </a:lnTo>
                <a:lnTo>
                  <a:pt x="9690100" y="26454"/>
                </a:lnTo>
                <a:lnTo>
                  <a:pt x="9690100" y="0"/>
                </a:lnTo>
                <a:close/>
              </a:path>
            </a:pathLst>
          </a:custGeom>
          <a:solidFill>
            <a:srgbClr val="22A782"/>
          </a:solidFill>
        </p:spPr>
        <p:txBody>
          <a:bodyPr wrap="square" lIns="0" tIns="0" rIns="0" bIns="0" rtlCol="0"/>
          <a:lstStyle/>
          <a:p/>
        </p:txBody>
      </p:sp>
      <p:pic>
        <p:nvPicPr>
          <p:cNvPr id="31" name="object 31"/>
          <p:cNvPicPr/>
          <p:nvPr/>
        </p:nvPicPr>
        <p:blipFill>
          <a:blip r:embed="rId1" cstate="print"/>
          <a:stretch>
            <a:fillRect/>
          </a:stretch>
        </p:blipFill>
        <p:spPr>
          <a:xfrm>
            <a:off x="8940800" y="7188200"/>
            <a:ext cx="167883" cy="139700"/>
          </a:xfrm>
          <a:prstGeom prst="rect">
            <a:avLst/>
          </a:prstGeom>
        </p:spPr>
      </p:pic>
      <p:sp>
        <p:nvSpPr>
          <p:cNvPr id="32" name="object 32"/>
          <p:cNvSpPr/>
          <p:nvPr/>
        </p:nvSpPr>
        <p:spPr>
          <a:xfrm>
            <a:off x="9164643" y="7225453"/>
            <a:ext cx="1259205" cy="102870"/>
          </a:xfrm>
          <a:custGeom>
            <a:avLst/>
            <a:gdLst/>
            <a:ahLst/>
            <a:cxnLst/>
            <a:rect l="l" t="t" r="r" b="b"/>
            <a:pathLst>
              <a:path w="1259204" h="102870">
                <a:moveTo>
                  <a:pt x="125994" y="0"/>
                </a:moveTo>
                <a:lnTo>
                  <a:pt x="40242" y="0"/>
                </a:lnTo>
                <a:lnTo>
                  <a:pt x="55972" y="17503"/>
                </a:lnTo>
                <a:lnTo>
                  <a:pt x="21511" y="84514"/>
                </a:lnTo>
                <a:lnTo>
                  <a:pt x="0" y="102446"/>
                </a:lnTo>
                <a:lnTo>
                  <a:pt x="68118" y="102446"/>
                </a:lnTo>
                <a:lnTo>
                  <a:pt x="47119" y="84514"/>
                </a:lnTo>
                <a:lnTo>
                  <a:pt x="50558" y="77013"/>
                </a:lnTo>
                <a:lnTo>
                  <a:pt x="140196" y="77013"/>
                </a:lnTo>
                <a:lnTo>
                  <a:pt x="133234" y="62082"/>
                </a:lnTo>
                <a:lnTo>
                  <a:pt x="57435" y="62082"/>
                </a:lnTo>
                <a:lnTo>
                  <a:pt x="75947" y="21789"/>
                </a:lnTo>
                <a:lnTo>
                  <a:pt x="114449" y="21789"/>
                </a:lnTo>
                <a:lnTo>
                  <a:pt x="112750" y="18146"/>
                </a:lnTo>
                <a:lnTo>
                  <a:pt x="125994" y="0"/>
                </a:lnTo>
                <a:close/>
              </a:path>
              <a:path w="1259204" h="102870">
                <a:moveTo>
                  <a:pt x="140196" y="77013"/>
                </a:moveTo>
                <a:lnTo>
                  <a:pt x="98849" y="77013"/>
                </a:lnTo>
                <a:lnTo>
                  <a:pt x="101994" y="84514"/>
                </a:lnTo>
                <a:lnTo>
                  <a:pt x="86045" y="102446"/>
                </a:lnTo>
                <a:lnTo>
                  <a:pt x="162869" y="102446"/>
                </a:lnTo>
                <a:lnTo>
                  <a:pt x="143626" y="84372"/>
                </a:lnTo>
                <a:lnTo>
                  <a:pt x="140196" y="77013"/>
                </a:lnTo>
                <a:close/>
              </a:path>
              <a:path w="1259204" h="102870">
                <a:moveTo>
                  <a:pt x="213281" y="0"/>
                </a:moveTo>
                <a:lnTo>
                  <a:pt x="160308" y="0"/>
                </a:lnTo>
                <a:lnTo>
                  <a:pt x="182112" y="20718"/>
                </a:lnTo>
                <a:lnTo>
                  <a:pt x="182112" y="84372"/>
                </a:lnTo>
                <a:lnTo>
                  <a:pt x="163015" y="102446"/>
                </a:lnTo>
                <a:lnTo>
                  <a:pt x="224036" y="102446"/>
                </a:lnTo>
                <a:lnTo>
                  <a:pt x="202013" y="84372"/>
                </a:lnTo>
                <a:lnTo>
                  <a:pt x="202013" y="47937"/>
                </a:lnTo>
                <a:lnTo>
                  <a:pt x="245141" y="47937"/>
                </a:lnTo>
                <a:lnTo>
                  <a:pt x="213281" y="0"/>
                </a:lnTo>
                <a:close/>
              </a:path>
              <a:path w="1259204" h="102870">
                <a:moveTo>
                  <a:pt x="245141" y="47937"/>
                </a:moveTo>
                <a:lnTo>
                  <a:pt x="202013" y="47937"/>
                </a:lnTo>
                <a:lnTo>
                  <a:pt x="237206" y="102446"/>
                </a:lnTo>
                <a:lnTo>
                  <a:pt x="247816" y="102446"/>
                </a:lnTo>
                <a:lnTo>
                  <a:pt x="274830" y="55152"/>
                </a:lnTo>
                <a:lnTo>
                  <a:pt x="249937" y="55152"/>
                </a:lnTo>
                <a:lnTo>
                  <a:pt x="245141" y="47937"/>
                </a:lnTo>
                <a:close/>
              </a:path>
              <a:path w="1259204" h="102870">
                <a:moveTo>
                  <a:pt x="316373" y="47365"/>
                </a:moveTo>
                <a:lnTo>
                  <a:pt x="279278" y="47365"/>
                </a:lnTo>
                <a:lnTo>
                  <a:pt x="279197" y="84372"/>
                </a:lnTo>
                <a:lnTo>
                  <a:pt x="258790" y="102446"/>
                </a:lnTo>
                <a:lnTo>
                  <a:pt x="335908" y="102446"/>
                </a:lnTo>
                <a:lnTo>
                  <a:pt x="336796" y="101706"/>
                </a:lnTo>
                <a:lnTo>
                  <a:pt x="316457" y="84372"/>
                </a:lnTo>
                <a:lnTo>
                  <a:pt x="316373" y="47365"/>
                </a:lnTo>
                <a:close/>
              </a:path>
              <a:path w="1259204" h="102870">
                <a:moveTo>
                  <a:pt x="461901" y="0"/>
                </a:moveTo>
                <a:lnTo>
                  <a:pt x="376149" y="0"/>
                </a:lnTo>
                <a:lnTo>
                  <a:pt x="391881" y="17503"/>
                </a:lnTo>
                <a:lnTo>
                  <a:pt x="357419" y="84514"/>
                </a:lnTo>
                <a:lnTo>
                  <a:pt x="336796" y="101706"/>
                </a:lnTo>
                <a:lnTo>
                  <a:pt x="337665" y="102446"/>
                </a:lnTo>
                <a:lnTo>
                  <a:pt x="404026" y="102446"/>
                </a:lnTo>
                <a:lnTo>
                  <a:pt x="383028" y="84514"/>
                </a:lnTo>
                <a:lnTo>
                  <a:pt x="386467" y="77013"/>
                </a:lnTo>
                <a:lnTo>
                  <a:pt x="476103" y="77013"/>
                </a:lnTo>
                <a:lnTo>
                  <a:pt x="469142" y="62082"/>
                </a:lnTo>
                <a:lnTo>
                  <a:pt x="393344" y="62082"/>
                </a:lnTo>
                <a:lnTo>
                  <a:pt x="411855" y="21789"/>
                </a:lnTo>
                <a:lnTo>
                  <a:pt x="450356" y="21789"/>
                </a:lnTo>
                <a:lnTo>
                  <a:pt x="448657" y="18146"/>
                </a:lnTo>
                <a:lnTo>
                  <a:pt x="461901" y="0"/>
                </a:lnTo>
                <a:close/>
              </a:path>
              <a:path w="1259204" h="102870">
                <a:moveTo>
                  <a:pt x="476103" y="77013"/>
                </a:moveTo>
                <a:lnTo>
                  <a:pt x="434756" y="77013"/>
                </a:lnTo>
                <a:lnTo>
                  <a:pt x="437902" y="84514"/>
                </a:lnTo>
                <a:lnTo>
                  <a:pt x="421952" y="102446"/>
                </a:lnTo>
                <a:lnTo>
                  <a:pt x="498045" y="102446"/>
                </a:lnTo>
                <a:lnTo>
                  <a:pt x="498422" y="102113"/>
                </a:lnTo>
                <a:lnTo>
                  <a:pt x="479534" y="84372"/>
                </a:lnTo>
                <a:lnTo>
                  <a:pt x="476103" y="77013"/>
                </a:lnTo>
                <a:close/>
              </a:path>
              <a:path w="1259204" h="102870">
                <a:moveTo>
                  <a:pt x="585040" y="0"/>
                </a:moveTo>
                <a:lnTo>
                  <a:pt x="498045" y="0"/>
                </a:lnTo>
                <a:lnTo>
                  <a:pt x="518605" y="18146"/>
                </a:lnTo>
                <a:lnTo>
                  <a:pt x="518524" y="84372"/>
                </a:lnTo>
                <a:lnTo>
                  <a:pt x="498422" y="102113"/>
                </a:lnTo>
                <a:lnTo>
                  <a:pt x="498777" y="102446"/>
                </a:lnTo>
                <a:lnTo>
                  <a:pt x="625867" y="102446"/>
                </a:lnTo>
                <a:lnTo>
                  <a:pt x="625867" y="86086"/>
                </a:lnTo>
                <a:lnTo>
                  <a:pt x="557164" y="86086"/>
                </a:lnTo>
                <a:lnTo>
                  <a:pt x="557164" y="18146"/>
                </a:lnTo>
                <a:lnTo>
                  <a:pt x="585040" y="0"/>
                </a:lnTo>
                <a:close/>
              </a:path>
              <a:path w="1259204" h="102870">
                <a:moveTo>
                  <a:pt x="625867" y="60796"/>
                </a:moveTo>
                <a:lnTo>
                  <a:pt x="595942" y="86086"/>
                </a:lnTo>
                <a:lnTo>
                  <a:pt x="625867" y="86086"/>
                </a:lnTo>
                <a:lnTo>
                  <a:pt x="625867" y="60796"/>
                </a:lnTo>
                <a:close/>
              </a:path>
              <a:path w="1259204" h="102870">
                <a:moveTo>
                  <a:pt x="114449" y="21789"/>
                </a:moveTo>
                <a:lnTo>
                  <a:pt x="75947" y="21789"/>
                </a:lnTo>
                <a:lnTo>
                  <a:pt x="92702" y="62082"/>
                </a:lnTo>
                <a:lnTo>
                  <a:pt x="133234" y="62082"/>
                </a:lnTo>
                <a:lnTo>
                  <a:pt x="114449" y="21789"/>
                </a:lnTo>
                <a:close/>
              </a:path>
              <a:path w="1259204" h="102870">
                <a:moveTo>
                  <a:pt x="450356" y="21789"/>
                </a:moveTo>
                <a:lnTo>
                  <a:pt x="411855" y="21789"/>
                </a:lnTo>
                <a:lnTo>
                  <a:pt x="428611" y="62082"/>
                </a:lnTo>
                <a:lnTo>
                  <a:pt x="469142" y="62082"/>
                </a:lnTo>
                <a:lnTo>
                  <a:pt x="450356" y="21789"/>
                </a:lnTo>
                <a:close/>
              </a:path>
              <a:path w="1259204" h="102870">
                <a:moveTo>
                  <a:pt x="339201" y="0"/>
                </a:moveTo>
                <a:lnTo>
                  <a:pt x="282935" y="0"/>
                </a:lnTo>
                <a:lnTo>
                  <a:pt x="249937" y="55152"/>
                </a:lnTo>
                <a:lnTo>
                  <a:pt x="274830" y="55152"/>
                </a:lnTo>
                <a:lnTo>
                  <a:pt x="279278" y="47365"/>
                </a:lnTo>
                <a:lnTo>
                  <a:pt x="316373" y="47365"/>
                </a:lnTo>
                <a:lnTo>
                  <a:pt x="316373" y="17431"/>
                </a:lnTo>
                <a:lnTo>
                  <a:pt x="339201" y="0"/>
                </a:lnTo>
                <a:close/>
              </a:path>
              <a:path w="1259204" h="102870">
                <a:moveTo>
                  <a:pt x="716667" y="14288"/>
                </a:moveTo>
                <a:lnTo>
                  <a:pt x="678108" y="14288"/>
                </a:lnTo>
                <a:lnTo>
                  <a:pt x="678108" y="84372"/>
                </a:lnTo>
                <a:lnTo>
                  <a:pt x="653086" y="102446"/>
                </a:lnTo>
                <a:lnTo>
                  <a:pt x="742569" y="102446"/>
                </a:lnTo>
                <a:lnTo>
                  <a:pt x="716667" y="84372"/>
                </a:lnTo>
                <a:lnTo>
                  <a:pt x="716667" y="14288"/>
                </a:lnTo>
                <a:close/>
              </a:path>
              <a:path w="1259204" h="102870">
                <a:moveTo>
                  <a:pt x="886341" y="0"/>
                </a:moveTo>
                <a:lnTo>
                  <a:pt x="800590" y="0"/>
                </a:lnTo>
                <a:lnTo>
                  <a:pt x="816320" y="17503"/>
                </a:lnTo>
                <a:lnTo>
                  <a:pt x="781858" y="84514"/>
                </a:lnTo>
                <a:lnTo>
                  <a:pt x="760347" y="102446"/>
                </a:lnTo>
                <a:lnTo>
                  <a:pt x="828466" y="102446"/>
                </a:lnTo>
                <a:lnTo>
                  <a:pt x="807467" y="84514"/>
                </a:lnTo>
                <a:lnTo>
                  <a:pt x="810906" y="77013"/>
                </a:lnTo>
                <a:lnTo>
                  <a:pt x="900543" y="77013"/>
                </a:lnTo>
                <a:lnTo>
                  <a:pt x="893582" y="62082"/>
                </a:lnTo>
                <a:lnTo>
                  <a:pt x="817784" y="62082"/>
                </a:lnTo>
                <a:lnTo>
                  <a:pt x="836295" y="21789"/>
                </a:lnTo>
                <a:lnTo>
                  <a:pt x="874797" y="21789"/>
                </a:lnTo>
                <a:lnTo>
                  <a:pt x="873098" y="18146"/>
                </a:lnTo>
                <a:lnTo>
                  <a:pt x="886341" y="0"/>
                </a:lnTo>
                <a:close/>
              </a:path>
              <a:path w="1259204" h="102870">
                <a:moveTo>
                  <a:pt x="900543" y="77013"/>
                </a:moveTo>
                <a:lnTo>
                  <a:pt x="859196" y="77013"/>
                </a:lnTo>
                <a:lnTo>
                  <a:pt x="862342" y="84514"/>
                </a:lnTo>
                <a:lnTo>
                  <a:pt x="846392" y="102446"/>
                </a:lnTo>
                <a:lnTo>
                  <a:pt x="923217" y="102446"/>
                </a:lnTo>
                <a:lnTo>
                  <a:pt x="903974" y="84372"/>
                </a:lnTo>
                <a:lnTo>
                  <a:pt x="900543" y="77013"/>
                </a:lnTo>
                <a:close/>
              </a:path>
              <a:path w="1259204" h="102870">
                <a:moveTo>
                  <a:pt x="973628" y="0"/>
                </a:moveTo>
                <a:lnTo>
                  <a:pt x="920656" y="0"/>
                </a:lnTo>
                <a:lnTo>
                  <a:pt x="942460" y="20718"/>
                </a:lnTo>
                <a:lnTo>
                  <a:pt x="942460" y="84372"/>
                </a:lnTo>
                <a:lnTo>
                  <a:pt x="923363" y="102446"/>
                </a:lnTo>
                <a:lnTo>
                  <a:pt x="984384" y="102446"/>
                </a:lnTo>
                <a:lnTo>
                  <a:pt x="962361" y="84372"/>
                </a:lnTo>
                <a:lnTo>
                  <a:pt x="962361" y="47937"/>
                </a:lnTo>
                <a:lnTo>
                  <a:pt x="1005489" y="47937"/>
                </a:lnTo>
                <a:lnTo>
                  <a:pt x="973628" y="0"/>
                </a:lnTo>
                <a:close/>
              </a:path>
              <a:path w="1259204" h="102870">
                <a:moveTo>
                  <a:pt x="1005489" y="47937"/>
                </a:moveTo>
                <a:lnTo>
                  <a:pt x="962361" y="47937"/>
                </a:lnTo>
                <a:lnTo>
                  <a:pt x="997554" y="102446"/>
                </a:lnTo>
                <a:lnTo>
                  <a:pt x="1008164" y="102446"/>
                </a:lnTo>
                <a:lnTo>
                  <a:pt x="1035177" y="55152"/>
                </a:lnTo>
                <a:lnTo>
                  <a:pt x="1010285" y="55152"/>
                </a:lnTo>
                <a:lnTo>
                  <a:pt x="1005489" y="47937"/>
                </a:lnTo>
                <a:close/>
              </a:path>
              <a:path w="1259204" h="102870">
                <a:moveTo>
                  <a:pt x="1076721" y="47365"/>
                </a:moveTo>
                <a:lnTo>
                  <a:pt x="1039625" y="47365"/>
                </a:lnTo>
                <a:lnTo>
                  <a:pt x="1039545" y="84372"/>
                </a:lnTo>
                <a:lnTo>
                  <a:pt x="1019138" y="102446"/>
                </a:lnTo>
                <a:lnTo>
                  <a:pt x="1096256" y="102446"/>
                </a:lnTo>
                <a:lnTo>
                  <a:pt x="1097144" y="101706"/>
                </a:lnTo>
                <a:lnTo>
                  <a:pt x="1076804" y="84372"/>
                </a:lnTo>
                <a:lnTo>
                  <a:pt x="1076721" y="47365"/>
                </a:lnTo>
                <a:close/>
              </a:path>
              <a:path w="1259204" h="102870">
                <a:moveTo>
                  <a:pt x="1222249" y="0"/>
                </a:moveTo>
                <a:lnTo>
                  <a:pt x="1136497" y="0"/>
                </a:lnTo>
                <a:lnTo>
                  <a:pt x="1152229" y="17503"/>
                </a:lnTo>
                <a:lnTo>
                  <a:pt x="1117767" y="84514"/>
                </a:lnTo>
                <a:lnTo>
                  <a:pt x="1097144" y="101706"/>
                </a:lnTo>
                <a:lnTo>
                  <a:pt x="1098012" y="102446"/>
                </a:lnTo>
                <a:lnTo>
                  <a:pt x="1164374" y="102446"/>
                </a:lnTo>
                <a:lnTo>
                  <a:pt x="1143375" y="84514"/>
                </a:lnTo>
                <a:lnTo>
                  <a:pt x="1146815" y="77013"/>
                </a:lnTo>
                <a:lnTo>
                  <a:pt x="1236451" y="77013"/>
                </a:lnTo>
                <a:lnTo>
                  <a:pt x="1229489" y="62082"/>
                </a:lnTo>
                <a:lnTo>
                  <a:pt x="1153692" y="62082"/>
                </a:lnTo>
                <a:lnTo>
                  <a:pt x="1172203" y="21789"/>
                </a:lnTo>
                <a:lnTo>
                  <a:pt x="1210704" y="21789"/>
                </a:lnTo>
                <a:lnTo>
                  <a:pt x="1209005" y="18146"/>
                </a:lnTo>
                <a:lnTo>
                  <a:pt x="1222249" y="0"/>
                </a:lnTo>
                <a:close/>
              </a:path>
              <a:path w="1259204" h="102870">
                <a:moveTo>
                  <a:pt x="1236451" y="77013"/>
                </a:moveTo>
                <a:lnTo>
                  <a:pt x="1195104" y="77013"/>
                </a:lnTo>
                <a:lnTo>
                  <a:pt x="1198251" y="84514"/>
                </a:lnTo>
                <a:lnTo>
                  <a:pt x="1182300" y="102446"/>
                </a:lnTo>
                <a:lnTo>
                  <a:pt x="1259124" y="102446"/>
                </a:lnTo>
                <a:lnTo>
                  <a:pt x="1239881" y="84372"/>
                </a:lnTo>
                <a:lnTo>
                  <a:pt x="1236451" y="77013"/>
                </a:lnTo>
                <a:close/>
              </a:path>
              <a:path w="1259204" h="102870">
                <a:moveTo>
                  <a:pt x="874797" y="21789"/>
                </a:moveTo>
                <a:lnTo>
                  <a:pt x="836295" y="21789"/>
                </a:lnTo>
                <a:lnTo>
                  <a:pt x="853050" y="62082"/>
                </a:lnTo>
                <a:lnTo>
                  <a:pt x="893582" y="62082"/>
                </a:lnTo>
                <a:lnTo>
                  <a:pt x="874797" y="21789"/>
                </a:lnTo>
                <a:close/>
              </a:path>
              <a:path w="1259204" h="102870">
                <a:moveTo>
                  <a:pt x="1210704" y="21789"/>
                </a:moveTo>
                <a:lnTo>
                  <a:pt x="1172203" y="21789"/>
                </a:lnTo>
                <a:lnTo>
                  <a:pt x="1188958" y="62082"/>
                </a:lnTo>
                <a:lnTo>
                  <a:pt x="1229489" y="62082"/>
                </a:lnTo>
                <a:lnTo>
                  <a:pt x="1210704" y="21789"/>
                </a:lnTo>
                <a:close/>
              </a:path>
              <a:path w="1259204" h="102870">
                <a:moveTo>
                  <a:pt x="1099549" y="0"/>
                </a:moveTo>
                <a:lnTo>
                  <a:pt x="1043283" y="0"/>
                </a:lnTo>
                <a:lnTo>
                  <a:pt x="1010285" y="55152"/>
                </a:lnTo>
                <a:lnTo>
                  <a:pt x="1035177" y="55152"/>
                </a:lnTo>
                <a:lnTo>
                  <a:pt x="1039625" y="47365"/>
                </a:lnTo>
                <a:lnTo>
                  <a:pt x="1076721" y="47365"/>
                </a:lnTo>
                <a:lnTo>
                  <a:pt x="1076721" y="17431"/>
                </a:lnTo>
                <a:lnTo>
                  <a:pt x="1099549" y="0"/>
                </a:lnTo>
                <a:close/>
              </a:path>
              <a:path w="1259204" h="102870">
                <a:moveTo>
                  <a:pt x="677743" y="0"/>
                </a:moveTo>
                <a:lnTo>
                  <a:pt x="634208" y="0"/>
                </a:lnTo>
                <a:lnTo>
                  <a:pt x="635745" y="44293"/>
                </a:lnTo>
                <a:lnTo>
                  <a:pt x="663402" y="14288"/>
                </a:lnTo>
                <a:lnTo>
                  <a:pt x="760291" y="14288"/>
                </a:lnTo>
                <a:lnTo>
                  <a:pt x="760777" y="285"/>
                </a:lnTo>
                <a:lnTo>
                  <a:pt x="678108" y="285"/>
                </a:lnTo>
                <a:lnTo>
                  <a:pt x="677743" y="0"/>
                </a:lnTo>
                <a:close/>
              </a:path>
              <a:path w="1259204" h="102870">
                <a:moveTo>
                  <a:pt x="760291" y="14288"/>
                </a:moveTo>
                <a:lnTo>
                  <a:pt x="730862" y="14288"/>
                </a:lnTo>
                <a:lnTo>
                  <a:pt x="759250" y="44293"/>
                </a:lnTo>
                <a:lnTo>
                  <a:pt x="760291" y="14288"/>
                </a:lnTo>
                <a:close/>
              </a:path>
              <a:path w="1259204" h="102870">
                <a:moveTo>
                  <a:pt x="760787" y="0"/>
                </a:moveTo>
                <a:lnTo>
                  <a:pt x="678108" y="0"/>
                </a:lnTo>
                <a:lnTo>
                  <a:pt x="678108" y="285"/>
                </a:lnTo>
                <a:lnTo>
                  <a:pt x="760777" y="285"/>
                </a:lnTo>
                <a:lnTo>
                  <a:pt x="760787" y="0"/>
                </a:lnTo>
                <a:close/>
              </a:path>
            </a:pathLst>
          </a:custGeom>
          <a:solidFill>
            <a:srgbClr val="00622A"/>
          </a:solidFill>
        </p:spPr>
        <p:txBody>
          <a:bodyPr wrap="square" lIns="0" tIns="0" rIns="0" bIns="0" rtlCol="0"/>
          <a:lstStyle/>
          <a:p/>
        </p:txBody>
      </p:sp>
      <p:sp>
        <p:nvSpPr>
          <p:cNvPr id="33" name="object 33"/>
          <p:cNvSpPr txBox="1"/>
          <p:nvPr/>
        </p:nvSpPr>
        <p:spPr>
          <a:xfrm>
            <a:off x="615950" y="5123815"/>
            <a:ext cx="2652395" cy="909320"/>
          </a:xfrm>
          <a:prstGeom prst="rect">
            <a:avLst/>
          </a:prstGeom>
        </p:spPr>
        <p:txBody>
          <a:bodyPr vert="horz" wrap="square" lIns="0" tIns="69850" rIns="0" bIns="0" rtlCol="0">
            <a:spAutoFit/>
          </a:bodyPr>
          <a:lstStyle/>
          <a:p>
            <a:pPr marL="12700">
              <a:lnSpc>
                <a:spcPct val="100000"/>
              </a:lnSpc>
              <a:spcBef>
                <a:spcPts val="550"/>
              </a:spcBef>
            </a:pPr>
            <a:r>
              <a:rPr lang="en-US" sz="600" spc="-5" dirty="0">
                <a:latin typeface="Times New Roman" panose="02020603050405020304" pitchFamily="18" charset="0"/>
                <a:cs typeface="Times New Roman" panose="02020603050405020304" pitchFamily="18" charset="0"/>
              </a:rPr>
              <a:t>.</a:t>
            </a:r>
            <a:r>
              <a:rPr lang="en-US" sz="1000" b="1" spc="-5" dirty="0">
                <a:latin typeface="Times New Roman" panose="02020603050405020304" pitchFamily="18" charset="0"/>
                <a:cs typeface="Times New Roman" panose="02020603050405020304" pitchFamily="18" charset="0"/>
              </a:rPr>
              <a:t>3.TRIGGERS :</a:t>
            </a:r>
            <a:endParaRPr lang="en-US" sz="1000" b="1" spc="-5" dirty="0">
              <a:latin typeface="Times New Roman" panose="02020603050405020304" pitchFamily="18" charset="0"/>
              <a:cs typeface="Times New Roman" panose="02020603050405020304" pitchFamily="18" charset="0"/>
            </a:endParaRPr>
          </a:p>
          <a:p>
            <a:pPr marL="12700">
              <a:lnSpc>
                <a:spcPct val="100000"/>
              </a:lnSpc>
              <a:spcBef>
                <a:spcPts val="550"/>
              </a:spcBef>
            </a:pPr>
            <a:r>
              <a:rPr lang="en-US" sz="800"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What triggers customer? seeing their neighbour installing eg: if a customer uses this to know the calories intake the other people will also install it</a:t>
            </a:r>
            <a:endParaRPr lang="en-US" sz="1000" dirty="0">
              <a:latin typeface="Times New Roman" panose="02020603050405020304" pitchFamily="18" charset="0"/>
              <a:cs typeface="Times New Roman" panose="02020603050405020304" pitchFamily="18" charset="0"/>
            </a:endParaRPr>
          </a:p>
        </p:txBody>
      </p:sp>
      <p:sp>
        <p:nvSpPr>
          <p:cNvPr id="34" name="object 34"/>
          <p:cNvSpPr txBox="1"/>
          <p:nvPr/>
        </p:nvSpPr>
        <p:spPr>
          <a:xfrm>
            <a:off x="3848100" y="5124026"/>
            <a:ext cx="2727325" cy="359009"/>
          </a:xfrm>
          <a:prstGeom prst="rect">
            <a:avLst/>
          </a:prstGeom>
        </p:spPr>
        <p:txBody>
          <a:bodyPr vert="horz" wrap="square" lIns="0" tIns="69850" rIns="0" bIns="0" rtlCol="0">
            <a:spAutoFit/>
          </a:bodyPr>
          <a:lstStyle/>
          <a:p>
            <a:pPr marL="12700">
              <a:lnSpc>
                <a:spcPct val="100000"/>
              </a:lnSpc>
              <a:spcBef>
                <a:spcPts val="550"/>
              </a:spcBef>
            </a:pPr>
            <a:r>
              <a:rPr lang="en-US" sz="800" b="1" dirty="0">
                <a:solidFill>
                  <a:srgbClr val="222222"/>
                </a:solidFill>
                <a:latin typeface="Roboto Bk"/>
                <a:cs typeface="Roboto Bk"/>
              </a:rPr>
              <a:t>7.</a:t>
            </a:r>
            <a:r>
              <a:rPr sz="800" b="1" spc="-30" dirty="0">
                <a:solidFill>
                  <a:srgbClr val="222222"/>
                </a:solidFill>
                <a:latin typeface="Roboto Bk"/>
                <a:cs typeface="Roboto Bk"/>
              </a:rPr>
              <a:t> </a:t>
            </a:r>
            <a:r>
              <a:rPr sz="1000" b="1" spc="-5" dirty="0">
                <a:solidFill>
                  <a:srgbClr val="222222"/>
                </a:solidFill>
                <a:cs typeface="Roboto Bk"/>
              </a:rPr>
              <a:t>YOUR</a:t>
            </a:r>
            <a:r>
              <a:rPr sz="1000" b="1" spc="-30" dirty="0">
                <a:solidFill>
                  <a:srgbClr val="222222"/>
                </a:solidFill>
                <a:cs typeface="Roboto Bk"/>
              </a:rPr>
              <a:t> </a:t>
            </a:r>
            <a:r>
              <a:rPr sz="1000" b="1" dirty="0">
                <a:solidFill>
                  <a:srgbClr val="222222"/>
                </a:solidFill>
                <a:cs typeface="Roboto Bk"/>
              </a:rPr>
              <a:t>SOLUTION</a:t>
            </a:r>
            <a:endParaRPr sz="1000" dirty="0">
              <a:cs typeface="Roboto Bk"/>
            </a:endParaRPr>
          </a:p>
          <a:p>
            <a:pPr marL="12700" marR="5080">
              <a:lnSpc>
                <a:spcPct val="111000"/>
              </a:lnSpc>
              <a:spcBef>
                <a:spcPts val="260"/>
              </a:spcBef>
            </a:pPr>
            <a:endParaRPr sz="600" dirty="0">
              <a:latin typeface="Roboto"/>
              <a:cs typeface="Roboto"/>
            </a:endParaRPr>
          </a:p>
        </p:txBody>
      </p:sp>
      <p:sp>
        <p:nvSpPr>
          <p:cNvPr id="35" name="object 35"/>
          <p:cNvSpPr txBox="1"/>
          <p:nvPr/>
        </p:nvSpPr>
        <p:spPr>
          <a:xfrm>
            <a:off x="3935095" y="5530850"/>
            <a:ext cx="2787650" cy="1470025"/>
          </a:xfrm>
          <a:prstGeom prst="rect">
            <a:avLst/>
          </a:prstGeom>
        </p:spPr>
        <p:txBody>
          <a:bodyPr vert="horz" wrap="square" lIns="0" tIns="12700" rIns="0" bIns="0" rtlCol="0">
            <a:spAutoFit/>
          </a:bodyPr>
          <a:lstStyle/>
          <a:p>
            <a:pPr marL="12700" marR="5080" algn="just">
              <a:lnSpc>
                <a:spcPct val="111000"/>
              </a:lnSpc>
              <a:spcBef>
                <a:spcPts val="100"/>
              </a:spcBef>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rPr>
              <a:t>the user  will scan the image and this application  will display the fat amount and calories present in the  food so that the user can properly follow the diet </a:t>
            </a:r>
            <a:endPar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2700" marR="5080" algn="just">
              <a:lnSpc>
                <a:spcPct val="111000"/>
              </a:lnSpc>
              <a:spcBef>
                <a:spcPts val="100"/>
              </a:spcBef>
            </a:pPr>
            <a:r>
              <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rPr>
              <a:t>additionaly if the customer exceeds the diet exercise will be notified to the customers</a:t>
            </a:r>
            <a:endPar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2700" marR="5080" algn="just">
              <a:lnSpc>
                <a:spcPct val="111000"/>
              </a:lnSpc>
              <a:spcBef>
                <a:spcPts val="100"/>
              </a:spcBef>
            </a:pPr>
            <a:endPar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object 36"/>
          <p:cNvSpPr txBox="1"/>
          <p:nvPr/>
        </p:nvSpPr>
        <p:spPr>
          <a:xfrm>
            <a:off x="7023100" y="5169111"/>
            <a:ext cx="2724785" cy="1457325"/>
          </a:xfrm>
          <a:prstGeom prst="rect">
            <a:avLst/>
          </a:prstGeom>
        </p:spPr>
        <p:txBody>
          <a:bodyPr vert="horz" wrap="square" lIns="0" tIns="69850" rIns="0" bIns="0" rtlCol="0">
            <a:spAutoFit/>
          </a:bodyPr>
          <a:lstStyle/>
          <a:p>
            <a:pPr marL="12065">
              <a:lnSpc>
                <a:spcPct val="100000"/>
              </a:lnSpc>
              <a:spcBef>
                <a:spcPts val="550"/>
              </a:spcBef>
              <a:tabLst>
                <a:tab pos="127635" algn="l"/>
              </a:tabLst>
            </a:pPr>
            <a:r>
              <a:rPr lang="en-US" sz="800" b="1" dirty="0">
                <a:solidFill>
                  <a:srgbClr val="222222"/>
                </a:solidFill>
                <a:latin typeface="Roboto Bk"/>
                <a:cs typeface="Roboto Bk"/>
              </a:rPr>
              <a:t>10.</a:t>
            </a:r>
            <a:r>
              <a:rPr sz="800" b="1" dirty="0">
                <a:solidFill>
                  <a:srgbClr val="222222"/>
                </a:solidFill>
                <a:latin typeface="Roboto Bk"/>
                <a:cs typeface="Roboto Bk"/>
              </a:rPr>
              <a:t>CHANNELS</a:t>
            </a:r>
            <a:r>
              <a:rPr sz="800" b="1" spc="-10" dirty="0">
                <a:solidFill>
                  <a:srgbClr val="222222"/>
                </a:solidFill>
                <a:latin typeface="Roboto Bk"/>
                <a:cs typeface="Roboto Bk"/>
              </a:rPr>
              <a:t> </a:t>
            </a:r>
            <a:r>
              <a:rPr sz="800" b="1" dirty="0">
                <a:solidFill>
                  <a:srgbClr val="222222"/>
                </a:solidFill>
                <a:latin typeface="Roboto Bk"/>
                <a:cs typeface="Roboto Bk"/>
              </a:rPr>
              <a:t>of</a:t>
            </a:r>
            <a:r>
              <a:rPr sz="800" b="1" spc="-5" dirty="0">
                <a:solidFill>
                  <a:srgbClr val="222222"/>
                </a:solidFill>
                <a:latin typeface="Roboto Bk"/>
                <a:cs typeface="Roboto Bk"/>
              </a:rPr>
              <a:t> </a:t>
            </a:r>
            <a:r>
              <a:rPr sz="800" b="1" dirty="0">
                <a:solidFill>
                  <a:srgbClr val="222222"/>
                </a:solidFill>
                <a:latin typeface="Roboto Bk"/>
                <a:cs typeface="Roboto Bk"/>
              </a:rPr>
              <a:t>BEHAVIOUR</a:t>
            </a:r>
            <a:endParaRPr sz="800" dirty="0">
              <a:latin typeface="Roboto Bk"/>
              <a:cs typeface="Roboto Bk"/>
            </a:endParaRPr>
          </a:p>
          <a:p>
            <a:pPr marL="140970" lvl="1" indent="-128905">
              <a:lnSpc>
                <a:spcPct val="100000"/>
              </a:lnSpc>
              <a:spcBef>
                <a:spcPts val="340"/>
              </a:spcBef>
              <a:buAutoNum type="arabicPeriod"/>
              <a:tabLst>
                <a:tab pos="141605" algn="l"/>
              </a:tabLst>
            </a:pPr>
            <a:r>
              <a:rPr sz="700" b="1" spc="-5" dirty="0">
                <a:latin typeface="Roboto"/>
                <a:cs typeface="Roboto"/>
              </a:rPr>
              <a:t>ONLINE</a:t>
            </a:r>
            <a:endParaRPr sz="700" dirty="0">
              <a:latin typeface="Roboto"/>
              <a:cs typeface="Roboto"/>
            </a:endParaRPr>
          </a:p>
          <a:p>
            <a:pPr marL="12700" indent="0">
              <a:lnSpc>
                <a:spcPct val="100000"/>
              </a:lnSpc>
              <a:spcBef>
                <a:spcPts val="80"/>
              </a:spcBef>
              <a:buFont typeface="Wingdings" panose="05000000000000000000" pitchFamily="2" charset="2"/>
              <a:buNone/>
            </a:pPr>
            <a:r>
              <a:rPr lang="en-US" sz="900" dirty="0">
                <a:latin typeface="Roboto"/>
                <a:cs typeface="Roboto"/>
              </a:rPr>
              <a:t> Users can file complaints and thier feedback in the application if they have found any issues with the assistant application</a:t>
            </a:r>
            <a:endParaRPr lang="en-US" sz="900" dirty="0">
              <a:latin typeface="Roboto"/>
              <a:cs typeface="Roboto"/>
            </a:endParaRPr>
          </a:p>
          <a:p>
            <a:pPr marL="12700" indent="0">
              <a:lnSpc>
                <a:spcPct val="100000"/>
              </a:lnSpc>
              <a:spcBef>
                <a:spcPts val="80"/>
              </a:spcBef>
              <a:buFont typeface="Wingdings" panose="05000000000000000000" pitchFamily="2" charset="2"/>
              <a:buNone/>
            </a:pPr>
            <a:endParaRPr lang="en-US" sz="900" dirty="0">
              <a:latin typeface="Roboto"/>
              <a:cs typeface="Roboto"/>
            </a:endParaRPr>
          </a:p>
          <a:p>
            <a:pPr marL="12700" indent="0">
              <a:lnSpc>
                <a:spcPct val="100000"/>
              </a:lnSpc>
              <a:spcBef>
                <a:spcPts val="80"/>
              </a:spcBef>
              <a:buFont typeface="Wingdings" panose="05000000000000000000" pitchFamily="2" charset="2"/>
              <a:buNone/>
            </a:pPr>
            <a:endParaRPr lang="en-US" sz="800" dirty="0">
              <a:latin typeface="Roboto"/>
              <a:cs typeface="Roboto"/>
            </a:endParaRPr>
          </a:p>
          <a:p>
            <a:pPr marL="184150" indent="-171450">
              <a:lnSpc>
                <a:spcPct val="100000"/>
              </a:lnSpc>
              <a:spcBef>
                <a:spcPts val="80"/>
              </a:spcBef>
              <a:buFont typeface="Wingdings" panose="05000000000000000000" pitchFamily="2" charset="2"/>
              <a:buChar char="Ø"/>
            </a:pPr>
            <a:endParaRPr lang="en-US" sz="800" dirty="0">
              <a:latin typeface="Roboto"/>
              <a:cs typeface="Roboto"/>
            </a:endParaRPr>
          </a:p>
          <a:p>
            <a:pPr marL="12700" indent="0">
              <a:lnSpc>
                <a:spcPct val="100000"/>
              </a:lnSpc>
              <a:spcBef>
                <a:spcPts val="80"/>
              </a:spcBef>
              <a:buFont typeface="Wingdings" panose="05000000000000000000" pitchFamily="2" charset="2"/>
              <a:buNone/>
            </a:pPr>
            <a:r>
              <a:rPr lang="en-US" altLang="en-IN" sz="800" dirty="0"/>
              <a:t>    </a:t>
            </a:r>
            <a:endParaRPr lang="en-US" altLang="en-IN" sz="800" dirty="0"/>
          </a:p>
        </p:txBody>
      </p:sp>
      <p:sp>
        <p:nvSpPr>
          <p:cNvPr id="37" name="object 37"/>
          <p:cNvSpPr txBox="1"/>
          <p:nvPr/>
        </p:nvSpPr>
        <p:spPr>
          <a:xfrm>
            <a:off x="615950" y="6127326"/>
            <a:ext cx="2538095" cy="755650"/>
          </a:xfrm>
          <a:prstGeom prst="rect">
            <a:avLst/>
          </a:prstGeom>
        </p:spPr>
        <p:txBody>
          <a:bodyPr vert="horz" wrap="square" lIns="0" tIns="69850" rIns="0" bIns="0" rtlCol="0">
            <a:spAutoFit/>
          </a:bodyPr>
          <a:lstStyle/>
          <a:p>
            <a:pPr marL="12700">
              <a:lnSpc>
                <a:spcPct val="100000"/>
              </a:lnSpc>
              <a:spcBef>
                <a:spcPts val="550"/>
              </a:spcBef>
            </a:pPr>
            <a:r>
              <a:rPr sz="1000" b="1" dirty="0">
                <a:solidFill>
                  <a:srgbClr val="222222"/>
                </a:solidFill>
                <a:latin typeface="Times New Roman" panose="02020603050405020304" pitchFamily="18" charset="0"/>
                <a:cs typeface="Times New Roman" panose="02020603050405020304" pitchFamily="18" charset="0"/>
              </a:rPr>
              <a:t>4.</a:t>
            </a:r>
            <a:r>
              <a:rPr sz="1000" b="1" spc="-5" dirty="0">
                <a:solidFill>
                  <a:srgbClr val="222222"/>
                </a:solidFill>
                <a:latin typeface="Times New Roman" panose="02020603050405020304" pitchFamily="18" charset="0"/>
                <a:cs typeface="Times New Roman" panose="02020603050405020304" pitchFamily="18" charset="0"/>
              </a:rPr>
              <a:t> </a:t>
            </a:r>
            <a:r>
              <a:rPr sz="1000" b="1" dirty="0">
                <a:solidFill>
                  <a:srgbClr val="222222"/>
                </a:solidFill>
                <a:latin typeface="Times New Roman" panose="02020603050405020304" pitchFamily="18" charset="0"/>
                <a:cs typeface="Times New Roman" panose="02020603050405020304" pitchFamily="18" charset="0"/>
              </a:rPr>
              <a:t>EM</a:t>
            </a:r>
            <a:r>
              <a:rPr sz="1000" b="1" spc="-5" dirty="0">
                <a:solidFill>
                  <a:srgbClr val="222222"/>
                </a:solidFill>
                <a:latin typeface="Times New Roman" panose="02020603050405020304" pitchFamily="18" charset="0"/>
                <a:cs typeface="Times New Roman" panose="02020603050405020304" pitchFamily="18" charset="0"/>
              </a:rPr>
              <a:t>O</a:t>
            </a:r>
            <a:r>
              <a:rPr sz="1000" b="1" spc="55" dirty="0">
                <a:solidFill>
                  <a:srgbClr val="222222"/>
                </a:solidFill>
                <a:latin typeface="Times New Roman" panose="02020603050405020304" pitchFamily="18" charset="0"/>
                <a:cs typeface="Times New Roman" panose="02020603050405020304" pitchFamily="18" charset="0"/>
              </a:rPr>
              <a:t>T</a:t>
            </a:r>
            <a:r>
              <a:rPr sz="1000" b="1" dirty="0">
                <a:solidFill>
                  <a:srgbClr val="222222"/>
                </a:solidFill>
                <a:latin typeface="Times New Roman" panose="02020603050405020304" pitchFamily="18" charset="0"/>
                <a:cs typeface="Times New Roman" panose="02020603050405020304" pitchFamily="18" charset="0"/>
              </a:rPr>
              <a:t>I</a:t>
            </a:r>
            <a:r>
              <a:rPr sz="1000" b="1" spc="-5" dirty="0">
                <a:solidFill>
                  <a:srgbClr val="222222"/>
                </a:solidFill>
                <a:latin typeface="Times New Roman" panose="02020603050405020304" pitchFamily="18" charset="0"/>
                <a:cs typeface="Times New Roman" panose="02020603050405020304" pitchFamily="18" charset="0"/>
              </a:rPr>
              <a:t>ON</a:t>
            </a:r>
            <a:r>
              <a:rPr sz="1000" b="1" dirty="0">
                <a:solidFill>
                  <a:srgbClr val="222222"/>
                </a:solidFill>
                <a:latin typeface="Times New Roman" panose="02020603050405020304" pitchFamily="18" charset="0"/>
                <a:cs typeface="Times New Roman" panose="02020603050405020304" pitchFamily="18" charset="0"/>
              </a:rPr>
              <a:t>S: B</a:t>
            </a:r>
            <a:r>
              <a:rPr sz="1000" b="1" spc="-5" dirty="0">
                <a:solidFill>
                  <a:srgbClr val="222222"/>
                </a:solidFill>
                <a:latin typeface="Times New Roman" panose="02020603050405020304" pitchFamily="18" charset="0"/>
                <a:cs typeface="Times New Roman" panose="02020603050405020304" pitchFamily="18" charset="0"/>
              </a:rPr>
              <a:t>E</a:t>
            </a:r>
            <a:r>
              <a:rPr sz="1000" b="1" spc="-10" dirty="0">
                <a:solidFill>
                  <a:srgbClr val="222222"/>
                </a:solidFill>
                <a:latin typeface="Times New Roman" panose="02020603050405020304" pitchFamily="18" charset="0"/>
                <a:cs typeface="Times New Roman" panose="02020603050405020304" pitchFamily="18" charset="0"/>
              </a:rPr>
              <a:t>F</a:t>
            </a:r>
            <a:r>
              <a:rPr sz="1000" b="1" spc="-5" dirty="0">
                <a:solidFill>
                  <a:srgbClr val="222222"/>
                </a:solidFill>
                <a:latin typeface="Times New Roman" panose="02020603050405020304" pitchFamily="18" charset="0"/>
                <a:cs typeface="Times New Roman" panose="02020603050405020304" pitchFamily="18" charset="0"/>
              </a:rPr>
              <a:t>O</a:t>
            </a:r>
            <a:r>
              <a:rPr sz="1000" b="1" spc="10" dirty="0">
                <a:solidFill>
                  <a:srgbClr val="222222"/>
                </a:solidFill>
                <a:latin typeface="Times New Roman" panose="02020603050405020304" pitchFamily="18" charset="0"/>
                <a:cs typeface="Times New Roman" panose="02020603050405020304" pitchFamily="18" charset="0"/>
              </a:rPr>
              <a:t>R</a:t>
            </a:r>
            <a:r>
              <a:rPr sz="1000" b="1" dirty="0">
                <a:solidFill>
                  <a:srgbClr val="222222"/>
                </a:solidFill>
                <a:latin typeface="Times New Roman" panose="02020603050405020304" pitchFamily="18" charset="0"/>
                <a:cs typeface="Times New Roman" panose="02020603050405020304" pitchFamily="18" charset="0"/>
              </a:rPr>
              <a:t>E </a:t>
            </a:r>
            <a:r>
              <a:rPr sz="1000" b="1" spc="-40" dirty="0">
                <a:solidFill>
                  <a:srgbClr val="222222"/>
                </a:solidFill>
                <a:latin typeface="Times New Roman" panose="02020603050405020304" pitchFamily="18" charset="0"/>
                <a:cs typeface="Times New Roman" panose="02020603050405020304" pitchFamily="18" charset="0"/>
              </a:rPr>
              <a:t>/</a:t>
            </a:r>
            <a:r>
              <a:rPr sz="1000" b="1" dirty="0">
                <a:solidFill>
                  <a:srgbClr val="222222"/>
                </a:solidFill>
                <a:latin typeface="Times New Roman" panose="02020603050405020304" pitchFamily="18" charset="0"/>
                <a:cs typeface="Times New Roman" panose="02020603050405020304" pitchFamily="18" charset="0"/>
              </a:rPr>
              <a:t> </a:t>
            </a:r>
            <a:r>
              <a:rPr sz="1000" b="1" spc="30" dirty="0">
                <a:solidFill>
                  <a:srgbClr val="222222"/>
                </a:solidFill>
                <a:latin typeface="Times New Roman" panose="02020603050405020304" pitchFamily="18" charset="0"/>
                <a:cs typeface="Times New Roman" panose="02020603050405020304" pitchFamily="18" charset="0"/>
              </a:rPr>
              <a:t>A</a:t>
            </a:r>
            <a:r>
              <a:rPr sz="1000" b="1" spc="-10" dirty="0">
                <a:solidFill>
                  <a:srgbClr val="222222"/>
                </a:solidFill>
                <a:latin typeface="Times New Roman" panose="02020603050405020304" pitchFamily="18" charset="0"/>
                <a:cs typeface="Times New Roman" panose="02020603050405020304" pitchFamily="18" charset="0"/>
              </a:rPr>
              <a:t>F</a:t>
            </a:r>
            <a:r>
              <a:rPr sz="1000" b="1" spc="55" dirty="0">
                <a:solidFill>
                  <a:srgbClr val="222222"/>
                </a:solidFill>
                <a:latin typeface="Times New Roman" panose="02020603050405020304" pitchFamily="18" charset="0"/>
                <a:cs typeface="Times New Roman" panose="02020603050405020304" pitchFamily="18" charset="0"/>
              </a:rPr>
              <a:t>T</a:t>
            </a:r>
            <a:r>
              <a:rPr sz="1000" b="1" dirty="0">
                <a:solidFill>
                  <a:srgbClr val="222222"/>
                </a:solidFill>
                <a:latin typeface="Times New Roman" panose="02020603050405020304" pitchFamily="18" charset="0"/>
                <a:cs typeface="Times New Roman" panose="02020603050405020304" pitchFamily="18" charset="0"/>
              </a:rPr>
              <a:t>E</a:t>
            </a:r>
            <a:r>
              <a:rPr sz="1000" b="1" spc="10" dirty="0">
                <a:solidFill>
                  <a:srgbClr val="222222"/>
                </a:solidFill>
                <a:latin typeface="Times New Roman" panose="02020603050405020304" pitchFamily="18" charset="0"/>
                <a:cs typeface="Times New Roman" panose="02020603050405020304" pitchFamily="18" charset="0"/>
              </a:rPr>
              <a:t>R</a:t>
            </a:r>
            <a:r>
              <a:rPr lang="en-US" sz="1000" b="1" dirty="0">
                <a:latin typeface="Times New Roman" panose="02020603050405020304" pitchFamily="18" charset="0"/>
                <a:cs typeface="Times New Roman" panose="02020603050405020304" pitchFamily="18" charset="0"/>
              </a:rPr>
              <a:t>:</a:t>
            </a:r>
            <a:endParaRPr lang="en-US" sz="1000" b="1" dirty="0">
              <a:latin typeface="Times New Roman" panose="02020603050405020304" pitchFamily="18" charset="0"/>
              <a:cs typeface="Times New Roman" panose="02020603050405020304" pitchFamily="18" charset="0"/>
            </a:endParaRPr>
          </a:p>
          <a:p>
            <a:pPr marL="12700">
              <a:lnSpc>
                <a:spcPct val="100000"/>
              </a:lnSpc>
              <a:spcBef>
                <a:spcPts val="550"/>
              </a:spcBef>
            </a:pPr>
            <a:r>
              <a:rPr lang="en-US" sz="800"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The customer would feel better after using this application then they will follow the instructions given</a:t>
            </a:r>
            <a:endParaRPr lang="en-US" sz="1000" dirty="0">
              <a:latin typeface="Times New Roman" panose="02020603050405020304" pitchFamily="18" charset="0"/>
              <a:cs typeface="Times New Roman" panose="02020603050405020304" pitchFamily="18" charset="0"/>
            </a:endParaRPr>
          </a:p>
        </p:txBody>
      </p:sp>
      <p:sp>
        <p:nvSpPr>
          <p:cNvPr id="38" name="object 38"/>
          <p:cNvSpPr txBox="1"/>
          <p:nvPr/>
        </p:nvSpPr>
        <p:spPr>
          <a:xfrm>
            <a:off x="615950" y="6451600"/>
            <a:ext cx="3000375" cy="105157"/>
          </a:xfrm>
          <a:prstGeom prst="rect">
            <a:avLst/>
          </a:prstGeom>
        </p:spPr>
        <p:txBody>
          <a:bodyPr vert="horz" wrap="square" lIns="0" tIns="12700" rIns="0" bIns="0" rtlCol="0">
            <a:spAutoFit/>
          </a:bodyPr>
          <a:lstStyle/>
          <a:p>
            <a:pPr marL="12700">
              <a:lnSpc>
                <a:spcPct val="100000"/>
              </a:lnSpc>
              <a:spcBef>
                <a:spcPts val="100"/>
              </a:spcBef>
            </a:pPr>
            <a:r>
              <a:rPr sz="600" spc="-10" dirty="0">
                <a:solidFill>
                  <a:srgbClr val="6A6A6A"/>
                </a:solidFill>
                <a:latin typeface="Roboto"/>
                <a:cs typeface="Roboto"/>
              </a:rPr>
              <a:t>.</a:t>
            </a:r>
            <a:endParaRPr sz="600" dirty="0">
              <a:latin typeface="Roboto"/>
              <a:cs typeface="Roboto"/>
            </a:endParaRPr>
          </a:p>
        </p:txBody>
      </p:sp>
      <p:sp>
        <p:nvSpPr>
          <p:cNvPr id="39" name="object 39"/>
          <p:cNvSpPr txBox="1"/>
          <p:nvPr/>
        </p:nvSpPr>
        <p:spPr>
          <a:xfrm>
            <a:off x="7023100" y="6172200"/>
            <a:ext cx="2844800" cy="914400"/>
          </a:xfrm>
          <a:prstGeom prst="rect">
            <a:avLst/>
          </a:prstGeom>
        </p:spPr>
        <p:txBody>
          <a:bodyPr vert="horz" wrap="square" lIns="0" tIns="22860" rIns="0" bIns="0" rtlCol="0">
            <a:spAutoFit/>
          </a:bodyPr>
          <a:lstStyle/>
          <a:p>
            <a:pPr marL="12700">
              <a:lnSpc>
                <a:spcPct val="100000"/>
              </a:lnSpc>
              <a:spcBef>
                <a:spcPts val="180"/>
              </a:spcBef>
            </a:pPr>
            <a:r>
              <a:rPr lang="en-US" sz="900" b="1" spc="-5" dirty="0">
                <a:latin typeface="Times New Roman" panose="02020603050405020304" pitchFamily="18" charset="0"/>
                <a:cs typeface="Times New Roman" panose="02020603050405020304" pitchFamily="18" charset="0"/>
              </a:rPr>
              <a:t>2. </a:t>
            </a:r>
            <a:r>
              <a:rPr sz="900" b="1" spc="-5" dirty="0">
                <a:latin typeface="Times New Roman" panose="02020603050405020304" pitchFamily="18" charset="0"/>
                <a:cs typeface="Times New Roman" panose="02020603050405020304" pitchFamily="18" charset="0"/>
              </a:rPr>
              <a:t>OFFLINE</a:t>
            </a:r>
            <a:endParaRPr sz="900" b="1" spc="-5" dirty="0">
              <a:latin typeface="Times New Roman" panose="02020603050405020304" pitchFamily="18" charset="0"/>
              <a:cs typeface="Times New Roman" panose="02020603050405020304" pitchFamily="18" charset="0"/>
            </a:endParaRPr>
          </a:p>
          <a:p>
            <a:pPr marL="12700">
              <a:lnSpc>
                <a:spcPct val="100000"/>
              </a:lnSpc>
              <a:spcBef>
                <a:spcPts val="180"/>
              </a:spcBef>
            </a:pPr>
            <a:r>
              <a:rPr sz="900" b="1" spc="-5" dirty="0">
                <a:latin typeface="Times New Roman" panose="02020603050405020304" pitchFamily="18" charset="0"/>
                <a:cs typeface="Times New Roman" panose="02020603050405020304" pitchFamily="18" charset="0"/>
              </a:rPr>
              <a:t> </a:t>
            </a:r>
            <a:r>
              <a:rPr lang="en-US" sz="900" b="1" spc="-5" dirty="0">
                <a:latin typeface="Times New Roman" panose="02020603050405020304" pitchFamily="18" charset="0"/>
                <a:cs typeface="Times New Roman" panose="02020603050405020304" pitchFamily="18" charset="0"/>
              </a:rPr>
              <a:t> </a:t>
            </a:r>
            <a:r>
              <a:rPr lang="en-US" sz="900" spc="-5" dirty="0">
                <a:latin typeface="Times New Roman" panose="02020603050405020304" pitchFamily="18" charset="0"/>
                <a:cs typeface="Times New Roman" panose="02020603050405020304" pitchFamily="18" charset="0"/>
              </a:rPr>
              <a:t>Offline activities are not musch available for our application since it is mostly based on online services.</a:t>
            </a:r>
            <a:endParaRPr lang="en-US" sz="900" spc="-5" dirty="0">
              <a:latin typeface="Times New Roman" panose="02020603050405020304" pitchFamily="18" charset="0"/>
              <a:cs typeface="Times New Roman" panose="02020603050405020304" pitchFamily="18" charset="0"/>
            </a:endParaRPr>
          </a:p>
          <a:p>
            <a:pPr marL="12700">
              <a:lnSpc>
                <a:spcPct val="100000"/>
              </a:lnSpc>
              <a:spcBef>
                <a:spcPts val="180"/>
              </a:spcBef>
            </a:pPr>
            <a:r>
              <a:rPr lang="en-US" sz="900" spc="-5" dirty="0">
                <a:latin typeface="Times New Roman" panose="02020603050405020304" pitchFamily="18" charset="0"/>
                <a:cs typeface="Times New Roman" panose="02020603050405020304" pitchFamily="18" charset="0"/>
              </a:rPr>
              <a:t> There can be a central centre where users can report their complaints and take part in improvement of the system.</a:t>
            </a:r>
            <a:endParaRPr sz="900" dirty="0">
              <a:latin typeface="Times New Roman" panose="02020603050405020304" pitchFamily="18" charset="0"/>
              <a:cs typeface="Times New Roman" panose="02020603050405020304" pitchFamily="18" charset="0"/>
            </a:endParaRPr>
          </a:p>
          <a:p>
            <a:pPr marL="184150" marR="5080" indent="-171450">
              <a:lnSpc>
                <a:spcPct val="111000"/>
              </a:lnSpc>
              <a:buFont typeface="Wingdings" panose="05000000000000000000" pitchFamily="2" charset="2"/>
              <a:buChar char="Ø"/>
            </a:pPr>
            <a:endParaRPr sz="900" dirty="0">
              <a:latin typeface="Times New Roman" panose="02020603050405020304" pitchFamily="18" charset="0"/>
              <a:cs typeface="Times New Roman" panose="02020603050405020304" pitchFamily="18" charset="0"/>
            </a:endParaRPr>
          </a:p>
        </p:txBody>
      </p:sp>
      <p:sp>
        <p:nvSpPr>
          <p:cNvPr id="40" name="object 40"/>
          <p:cNvSpPr txBox="1"/>
          <p:nvPr/>
        </p:nvSpPr>
        <p:spPr>
          <a:xfrm>
            <a:off x="3346450" y="5168900"/>
            <a:ext cx="304800" cy="190500"/>
          </a:xfrm>
          <a:prstGeom prst="rect">
            <a:avLst/>
          </a:prstGeom>
          <a:solidFill>
            <a:srgbClr val="22A782"/>
          </a:solidFill>
        </p:spPr>
        <p:txBody>
          <a:bodyPr vert="horz" wrap="square" lIns="0" tIns="12700" rIns="0" bIns="0" rtlCol="0">
            <a:spAutoFit/>
          </a:bodyPr>
          <a:lstStyle/>
          <a:p>
            <a:pPr marL="70485">
              <a:lnSpc>
                <a:spcPct val="100000"/>
              </a:lnSpc>
              <a:spcBef>
                <a:spcPts val="100"/>
              </a:spcBef>
            </a:pPr>
            <a:r>
              <a:rPr sz="1000" b="1" spc="40" dirty="0">
                <a:solidFill>
                  <a:srgbClr val="FFFFFF"/>
                </a:solidFill>
                <a:latin typeface="Roboto Bk"/>
                <a:cs typeface="Roboto Bk"/>
              </a:rPr>
              <a:t>TR</a:t>
            </a:r>
            <a:endParaRPr sz="1000">
              <a:latin typeface="Roboto Bk"/>
              <a:cs typeface="Roboto Bk"/>
            </a:endParaRPr>
          </a:p>
        </p:txBody>
      </p:sp>
      <p:sp>
        <p:nvSpPr>
          <p:cNvPr id="41" name="object 41"/>
          <p:cNvSpPr txBox="1"/>
          <p:nvPr/>
        </p:nvSpPr>
        <p:spPr>
          <a:xfrm>
            <a:off x="6572250" y="5168900"/>
            <a:ext cx="304800" cy="190500"/>
          </a:xfrm>
          <a:prstGeom prst="rect">
            <a:avLst/>
          </a:prstGeom>
          <a:solidFill>
            <a:srgbClr val="6C4A9E"/>
          </a:solidFill>
        </p:spPr>
        <p:txBody>
          <a:bodyPr vert="horz" wrap="square" lIns="0" tIns="12700" rIns="0" bIns="0" rtlCol="0">
            <a:spAutoFit/>
          </a:bodyPr>
          <a:lstStyle/>
          <a:p>
            <a:pPr marL="78105">
              <a:lnSpc>
                <a:spcPct val="100000"/>
              </a:lnSpc>
              <a:spcBef>
                <a:spcPts val="100"/>
              </a:spcBef>
            </a:pPr>
            <a:r>
              <a:rPr sz="1000" b="1" spc="-10" dirty="0">
                <a:solidFill>
                  <a:srgbClr val="FFFFFF"/>
                </a:solidFill>
                <a:latin typeface="Roboto Bk"/>
                <a:cs typeface="Roboto Bk"/>
              </a:rPr>
              <a:t>SL</a:t>
            </a:r>
            <a:endParaRPr sz="1000">
              <a:latin typeface="Roboto Bk"/>
              <a:cs typeface="Roboto Bk"/>
            </a:endParaRPr>
          </a:p>
        </p:txBody>
      </p:sp>
      <p:sp>
        <p:nvSpPr>
          <p:cNvPr id="42" name="object 42"/>
          <p:cNvSpPr txBox="1"/>
          <p:nvPr/>
        </p:nvSpPr>
        <p:spPr>
          <a:xfrm>
            <a:off x="9798050" y="5168900"/>
            <a:ext cx="304800" cy="190500"/>
          </a:xfrm>
          <a:prstGeom prst="rect">
            <a:avLst/>
          </a:prstGeom>
          <a:solidFill>
            <a:srgbClr val="22A782"/>
          </a:solidFill>
        </p:spPr>
        <p:txBody>
          <a:bodyPr vert="horz" wrap="square" lIns="0" tIns="12700" rIns="0" bIns="0" rtlCol="0">
            <a:spAutoFit/>
          </a:bodyPr>
          <a:lstStyle/>
          <a:p>
            <a:pPr marL="66040">
              <a:lnSpc>
                <a:spcPct val="100000"/>
              </a:lnSpc>
              <a:spcBef>
                <a:spcPts val="100"/>
              </a:spcBef>
            </a:pPr>
            <a:r>
              <a:rPr sz="1000" b="1" spc="5" dirty="0">
                <a:solidFill>
                  <a:srgbClr val="FFFFFF"/>
                </a:solidFill>
                <a:latin typeface="Roboto Bk"/>
                <a:cs typeface="Roboto Bk"/>
              </a:rPr>
              <a:t>CH</a:t>
            </a:r>
            <a:endParaRPr sz="1000">
              <a:latin typeface="Roboto Bk"/>
              <a:cs typeface="Roboto Bk"/>
            </a:endParaRPr>
          </a:p>
        </p:txBody>
      </p:sp>
      <p:sp>
        <p:nvSpPr>
          <p:cNvPr id="43" name="object 43"/>
          <p:cNvSpPr txBox="1"/>
          <p:nvPr/>
        </p:nvSpPr>
        <p:spPr>
          <a:xfrm>
            <a:off x="3346450" y="6172200"/>
            <a:ext cx="304800" cy="190500"/>
          </a:xfrm>
          <a:prstGeom prst="rect">
            <a:avLst/>
          </a:prstGeom>
          <a:solidFill>
            <a:srgbClr val="22A782"/>
          </a:solidFill>
        </p:spPr>
        <p:txBody>
          <a:bodyPr vert="horz" wrap="square" lIns="0" tIns="12700" rIns="0" bIns="0" rtlCol="0">
            <a:spAutoFit/>
          </a:bodyPr>
          <a:lstStyle/>
          <a:p>
            <a:pPr marL="60960">
              <a:lnSpc>
                <a:spcPct val="100000"/>
              </a:lnSpc>
              <a:spcBef>
                <a:spcPts val="100"/>
              </a:spcBef>
            </a:pPr>
            <a:r>
              <a:rPr sz="1000" b="1" dirty="0">
                <a:solidFill>
                  <a:srgbClr val="FFFFFF"/>
                </a:solidFill>
                <a:latin typeface="Roboto Bk"/>
                <a:cs typeface="Roboto Bk"/>
              </a:rPr>
              <a:t>EM</a:t>
            </a:r>
            <a:endParaRPr sz="1000">
              <a:latin typeface="Roboto Bk"/>
              <a:cs typeface="Roboto Bk"/>
            </a:endParaRPr>
          </a:p>
        </p:txBody>
      </p:sp>
      <p:pic>
        <p:nvPicPr>
          <p:cNvPr id="44" name="object 44"/>
          <p:cNvPicPr/>
          <p:nvPr/>
        </p:nvPicPr>
        <p:blipFill>
          <a:blip r:embed="rId2" cstate="print"/>
          <a:stretch>
            <a:fillRect/>
          </a:stretch>
        </p:blipFill>
        <p:spPr>
          <a:xfrm>
            <a:off x="266700" y="236171"/>
            <a:ext cx="2692265" cy="146688"/>
          </a:xfrm>
          <a:prstGeom prst="rect">
            <a:avLst/>
          </a:prstGeom>
        </p:spPr>
      </p:pic>
      <p:sp>
        <p:nvSpPr>
          <p:cNvPr id="45" name="object 45"/>
          <p:cNvSpPr txBox="1"/>
          <p:nvPr/>
        </p:nvSpPr>
        <p:spPr>
          <a:xfrm>
            <a:off x="2832100" y="176530"/>
            <a:ext cx="5200015" cy="266065"/>
          </a:xfrm>
          <a:prstGeom prst="rect">
            <a:avLst/>
          </a:prstGeom>
          <a:solidFill>
            <a:srgbClr val="FFFFFF"/>
          </a:solidFill>
        </p:spPr>
        <p:txBody>
          <a:bodyPr vert="horz" wrap="square" lIns="0" tIns="50800" rIns="0" bIns="0" rtlCol="0">
            <a:spAutoFit/>
          </a:bodyPr>
          <a:lstStyle/>
          <a:p>
            <a:pPr marL="101600">
              <a:lnSpc>
                <a:spcPct val="100000"/>
              </a:lnSpc>
              <a:spcBef>
                <a:spcPts val="400"/>
              </a:spcBef>
            </a:pPr>
            <a:r>
              <a:rPr lang="en-US" sz="1400" b="1">
                <a:latin typeface="Roboto Lt"/>
                <a:cs typeface="Roboto Lt"/>
              </a:rPr>
              <a:t>PROJECT TITLE-NUTRITION ASSISTANT APPLICATION</a:t>
            </a:r>
            <a:endParaRPr lang="en-US" sz="1400" b="1">
              <a:latin typeface="Roboto Lt"/>
              <a:cs typeface="Roboto Lt"/>
            </a:endParaRPr>
          </a:p>
        </p:txBody>
      </p:sp>
      <p:pic>
        <p:nvPicPr>
          <p:cNvPr id="46" name="object 46"/>
          <p:cNvPicPr/>
          <p:nvPr/>
        </p:nvPicPr>
        <p:blipFill>
          <a:blip r:embed="rId3" cstate="print"/>
          <a:stretch>
            <a:fillRect/>
          </a:stretch>
        </p:blipFill>
        <p:spPr>
          <a:xfrm>
            <a:off x="254000" y="7137400"/>
            <a:ext cx="698500" cy="241300"/>
          </a:xfrm>
          <a:prstGeom prst="rect">
            <a:avLst/>
          </a:prstGeom>
        </p:spPr>
      </p:pic>
      <p:sp>
        <p:nvSpPr>
          <p:cNvPr id="47" name="object 47"/>
          <p:cNvSpPr txBox="1"/>
          <p:nvPr/>
        </p:nvSpPr>
        <p:spPr>
          <a:xfrm>
            <a:off x="1028700" y="7139940"/>
            <a:ext cx="4071620" cy="228600"/>
          </a:xfrm>
          <a:prstGeom prst="rect">
            <a:avLst/>
          </a:prstGeom>
        </p:spPr>
        <p:txBody>
          <a:bodyPr vert="horz" wrap="square" lIns="0" tIns="12700" rIns="0" bIns="0" rtlCol="0">
            <a:spAutoFit/>
          </a:bodyPr>
          <a:lstStyle/>
          <a:p>
            <a:pPr marL="12700" marR="5080">
              <a:lnSpc>
                <a:spcPct val="111000"/>
              </a:lnSpc>
              <a:spcBef>
                <a:spcPts val="100"/>
              </a:spcBef>
            </a:pPr>
            <a:r>
              <a:rPr sz="600" spc="-15" dirty="0">
                <a:solidFill>
                  <a:srgbClr val="6A6A6A"/>
                </a:solidFill>
                <a:latin typeface="Roboto"/>
                <a:cs typeface="Roboto"/>
              </a:rPr>
              <a:t>Problem-Solution</a:t>
            </a:r>
            <a:r>
              <a:rPr sz="600" spc="10" dirty="0">
                <a:solidFill>
                  <a:srgbClr val="6A6A6A"/>
                </a:solidFill>
                <a:latin typeface="Roboto"/>
                <a:cs typeface="Roboto"/>
              </a:rPr>
              <a:t> </a:t>
            </a:r>
            <a:r>
              <a:rPr sz="600" spc="-10" dirty="0">
                <a:solidFill>
                  <a:srgbClr val="6A6A6A"/>
                </a:solidFill>
                <a:latin typeface="Roboto"/>
                <a:cs typeface="Roboto"/>
              </a:rPr>
              <a:t>it</a:t>
            </a:r>
            <a:r>
              <a:rPr sz="600" spc="10" dirty="0">
                <a:solidFill>
                  <a:srgbClr val="6A6A6A"/>
                </a:solidFill>
                <a:latin typeface="Roboto"/>
                <a:cs typeface="Roboto"/>
              </a:rPr>
              <a:t> </a:t>
            </a:r>
            <a:r>
              <a:rPr sz="600" spc="-10" dirty="0">
                <a:solidFill>
                  <a:srgbClr val="6A6A6A"/>
                </a:solidFill>
                <a:latin typeface="Roboto"/>
                <a:cs typeface="Roboto"/>
              </a:rPr>
              <a:t>canvas</a:t>
            </a:r>
            <a:r>
              <a:rPr sz="600" spc="10" dirty="0">
                <a:solidFill>
                  <a:srgbClr val="6A6A6A"/>
                </a:solidFill>
                <a:latin typeface="Roboto"/>
                <a:cs typeface="Roboto"/>
              </a:rPr>
              <a:t> </a:t>
            </a:r>
            <a:r>
              <a:rPr sz="600" spc="-5" dirty="0">
                <a:solidFill>
                  <a:srgbClr val="6A6A6A"/>
                </a:solidFill>
                <a:latin typeface="Roboto"/>
                <a:cs typeface="Roboto"/>
              </a:rPr>
              <a:t>is</a:t>
            </a:r>
            <a:r>
              <a:rPr sz="600" spc="10" dirty="0">
                <a:solidFill>
                  <a:srgbClr val="6A6A6A"/>
                </a:solidFill>
                <a:latin typeface="Roboto"/>
                <a:cs typeface="Roboto"/>
              </a:rPr>
              <a:t> </a:t>
            </a:r>
            <a:r>
              <a:rPr sz="600" spc="-5" dirty="0">
                <a:solidFill>
                  <a:srgbClr val="6A6A6A"/>
                </a:solidFill>
                <a:latin typeface="Roboto"/>
                <a:cs typeface="Roboto"/>
              </a:rPr>
              <a:t>licensed</a:t>
            </a:r>
            <a:r>
              <a:rPr sz="600" spc="10" dirty="0">
                <a:solidFill>
                  <a:srgbClr val="6A6A6A"/>
                </a:solidFill>
                <a:latin typeface="Roboto"/>
                <a:cs typeface="Roboto"/>
              </a:rPr>
              <a:t> </a:t>
            </a:r>
            <a:r>
              <a:rPr sz="600" spc="-10" dirty="0">
                <a:solidFill>
                  <a:srgbClr val="6A6A6A"/>
                </a:solidFill>
                <a:latin typeface="Roboto"/>
                <a:cs typeface="Roboto"/>
              </a:rPr>
              <a:t>under</a:t>
            </a:r>
            <a:r>
              <a:rPr sz="600" spc="10" dirty="0">
                <a:solidFill>
                  <a:srgbClr val="6A6A6A"/>
                </a:solidFill>
                <a:latin typeface="Roboto"/>
                <a:cs typeface="Roboto"/>
              </a:rPr>
              <a:t> </a:t>
            </a:r>
            <a:r>
              <a:rPr sz="600" spc="-5" dirty="0">
                <a:solidFill>
                  <a:srgbClr val="6A6A6A"/>
                </a:solidFill>
                <a:latin typeface="Roboto"/>
                <a:cs typeface="Roboto"/>
              </a:rPr>
              <a:t>a</a:t>
            </a:r>
            <a:r>
              <a:rPr sz="600" spc="10" dirty="0">
                <a:solidFill>
                  <a:srgbClr val="6A6A6A"/>
                </a:solidFill>
                <a:latin typeface="Roboto"/>
                <a:cs typeface="Roboto"/>
              </a:rPr>
              <a:t> </a:t>
            </a:r>
            <a:r>
              <a:rPr sz="600" spc="-5" dirty="0">
                <a:solidFill>
                  <a:srgbClr val="6A6A6A"/>
                </a:solidFill>
                <a:latin typeface="Roboto"/>
                <a:cs typeface="Roboto"/>
              </a:rPr>
              <a:t>Creative</a:t>
            </a:r>
            <a:r>
              <a:rPr sz="600" spc="10" dirty="0">
                <a:solidFill>
                  <a:srgbClr val="6A6A6A"/>
                </a:solidFill>
                <a:latin typeface="Roboto"/>
                <a:cs typeface="Roboto"/>
              </a:rPr>
              <a:t> </a:t>
            </a:r>
            <a:r>
              <a:rPr sz="600" dirty="0">
                <a:solidFill>
                  <a:srgbClr val="6A6A6A"/>
                </a:solidFill>
                <a:latin typeface="Roboto"/>
                <a:cs typeface="Roboto"/>
              </a:rPr>
              <a:t>Commons</a:t>
            </a:r>
            <a:r>
              <a:rPr sz="600" spc="10" dirty="0">
                <a:solidFill>
                  <a:srgbClr val="6A6A6A"/>
                </a:solidFill>
                <a:latin typeface="Roboto"/>
                <a:cs typeface="Roboto"/>
              </a:rPr>
              <a:t> </a:t>
            </a:r>
            <a:r>
              <a:rPr sz="600" spc="-10" dirty="0">
                <a:solidFill>
                  <a:srgbClr val="6A6A6A"/>
                </a:solidFill>
                <a:latin typeface="Roboto"/>
                <a:cs typeface="Roboto"/>
              </a:rPr>
              <a:t>Attribution-NonCommercial-NoDerivatives</a:t>
            </a:r>
            <a:r>
              <a:rPr sz="600" spc="10" dirty="0">
                <a:solidFill>
                  <a:srgbClr val="6A6A6A"/>
                </a:solidFill>
                <a:latin typeface="Roboto"/>
                <a:cs typeface="Roboto"/>
              </a:rPr>
              <a:t> </a:t>
            </a:r>
            <a:r>
              <a:rPr sz="600" spc="-5" dirty="0">
                <a:solidFill>
                  <a:srgbClr val="6A6A6A"/>
                </a:solidFill>
                <a:latin typeface="Roboto"/>
                <a:cs typeface="Roboto"/>
              </a:rPr>
              <a:t>4.0</a:t>
            </a:r>
            <a:r>
              <a:rPr sz="600" spc="10" dirty="0">
                <a:solidFill>
                  <a:srgbClr val="6A6A6A"/>
                </a:solidFill>
                <a:latin typeface="Roboto"/>
                <a:cs typeface="Roboto"/>
              </a:rPr>
              <a:t> </a:t>
            </a:r>
            <a:r>
              <a:rPr sz="600" spc="-5" dirty="0">
                <a:solidFill>
                  <a:srgbClr val="6A6A6A"/>
                </a:solidFill>
                <a:latin typeface="Roboto"/>
                <a:cs typeface="Roboto"/>
              </a:rPr>
              <a:t>license </a:t>
            </a:r>
            <a:r>
              <a:rPr sz="600" spc="-135" dirty="0">
                <a:solidFill>
                  <a:srgbClr val="6A6A6A"/>
                </a:solidFill>
                <a:latin typeface="Roboto"/>
                <a:cs typeface="Roboto"/>
              </a:rPr>
              <a:t> </a:t>
            </a:r>
            <a:r>
              <a:rPr sz="600" spc="-5" dirty="0">
                <a:solidFill>
                  <a:srgbClr val="6A6A6A"/>
                </a:solidFill>
                <a:latin typeface="Roboto"/>
                <a:cs typeface="Roboto"/>
              </a:rPr>
              <a:t>Created </a:t>
            </a:r>
            <a:r>
              <a:rPr sz="600" spc="-15" dirty="0">
                <a:solidFill>
                  <a:srgbClr val="6A6A6A"/>
                </a:solidFill>
                <a:latin typeface="Roboto"/>
                <a:cs typeface="Roboto"/>
              </a:rPr>
              <a:t>by</a:t>
            </a:r>
            <a:r>
              <a:rPr sz="600" spc="-5" dirty="0">
                <a:solidFill>
                  <a:srgbClr val="6A6A6A"/>
                </a:solidFill>
                <a:latin typeface="Roboto"/>
                <a:cs typeface="Roboto"/>
              </a:rPr>
              <a:t> </a:t>
            </a:r>
            <a:r>
              <a:rPr sz="600" spc="-10" dirty="0">
                <a:solidFill>
                  <a:srgbClr val="6A6A6A"/>
                </a:solidFill>
                <a:latin typeface="Roboto"/>
                <a:cs typeface="Roboto"/>
              </a:rPr>
              <a:t>Daria</a:t>
            </a:r>
            <a:r>
              <a:rPr sz="600" spc="-5" dirty="0">
                <a:solidFill>
                  <a:srgbClr val="6A6A6A"/>
                </a:solidFill>
                <a:latin typeface="Roboto"/>
                <a:cs typeface="Roboto"/>
              </a:rPr>
              <a:t> Nepriakhina / Amaltama.com</a:t>
            </a:r>
            <a:endParaRPr sz="600">
              <a:latin typeface="Roboto"/>
              <a:cs typeface="Roboto"/>
            </a:endParaRPr>
          </a:p>
        </p:txBody>
      </p:sp>
      <p:sp>
        <p:nvSpPr>
          <p:cNvPr id="56" name="TextBox 55"/>
          <p:cNvSpPr txBox="1"/>
          <p:nvPr/>
        </p:nvSpPr>
        <p:spPr>
          <a:xfrm>
            <a:off x="850900" y="1011536"/>
            <a:ext cx="2108065" cy="737235"/>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1.CUSTOMER SEGMENTS :</a:t>
            </a:r>
            <a:endParaRPr lang="en-US" sz="1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000" dirty="0">
                <a:latin typeface="Times New Roman" panose="02020603050405020304" pitchFamily="18" charset="0"/>
                <a:cs typeface="Times New Roman" panose="02020603050405020304" pitchFamily="18" charset="0"/>
              </a:rPr>
              <a:t>Foodies</a:t>
            </a:r>
            <a:endParaRPr lang="en-US" sz="1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IN" sz="1000" dirty="0">
                <a:latin typeface="Times New Roman" panose="02020603050405020304" pitchFamily="18" charset="0"/>
                <a:cs typeface="Times New Roman" panose="02020603050405020304" pitchFamily="18" charset="0"/>
              </a:rPr>
              <a:t>People who eat in restaurant</a:t>
            </a:r>
            <a:endParaRPr lang="en-US" altLang="en-IN" sz="10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774700" y="3168650"/>
            <a:ext cx="2438400" cy="860425"/>
          </a:xfrm>
          <a:prstGeom prst="rect">
            <a:avLst/>
          </a:prstGeom>
          <a:noFill/>
        </p:spPr>
        <p:txBody>
          <a:bodyPr wrap="square" rtlCol="0">
            <a:spAutoFit/>
          </a:bodyPr>
          <a:lstStyle/>
          <a:p>
            <a:pPr marL="12700">
              <a:lnSpc>
                <a:spcPct val="100000"/>
              </a:lnSpc>
              <a:spcBef>
                <a:spcPts val="550"/>
              </a:spcBef>
            </a:pPr>
            <a:r>
              <a:rPr lang="en-US" sz="1000" b="1" dirty="0">
                <a:solidFill>
                  <a:srgbClr val="222222"/>
                </a:solidFill>
                <a:latin typeface="Times New Roman" panose="02020603050405020304" pitchFamily="18" charset="0"/>
                <a:cs typeface="Times New Roman" panose="02020603050405020304" pitchFamily="18" charset="0"/>
              </a:rPr>
              <a:t>2.JO</a:t>
            </a:r>
            <a:r>
              <a:rPr lang="en-US" sz="1000" b="1" spc="10" dirty="0">
                <a:solidFill>
                  <a:srgbClr val="222222"/>
                </a:solidFill>
                <a:latin typeface="Times New Roman" panose="02020603050405020304" pitchFamily="18" charset="0"/>
                <a:cs typeface="Times New Roman" panose="02020603050405020304" pitchFamily="18" charset="0"/>
              </a:rPr>
              <a:t>BS</a:t>
            </a:r>
            <a:r>
              <a:rPr lang="en-US" sz="1000" b="1" dirty="0">
                <a:solidFill>
                  <a:srgbClr val="222222"/>
                </a:solidFill>
                <a:latin typeface="Times New Roman" panose="02020603050405020304" pitchFamily="18" charset="0"/>
                <a:cs typeface="Times New Roman" panose="02020603050405020304" pitchFamily="18" charset="0"/>
              </a:rPr>
              <a:t>-</a:t>
            </a:r>
            <a:r>
              <a:rPr lang="en-US" sz="1000" b="1" spc="55" dirty="0">
                <a:solidFill>
                  <a:srgbClr val="222222"/>
                </a:solidFill>
                <a:latin typeface="Times New Roman" panose="02020603050405020304" pitchFamily="18" charset="0"/>
                <a:cs typeface="Times New Roman" panose="02020603050405020304" pitchFamily="18" charset="0"/>
              </a:rPr>
              <a:t>T</a:t>
            </a:r>
            <a:r>
              <a:rPr lang="en-US" sz="1000" b="1" spc="-5" dirty="0">
                <a:solidFill>
                  <a:srgbClr val="222222"/>
                </a:solidFill>
                <a:latin typeface="Times New Roman" panose="02020603050405020304" pitchFamily="18" charset="0"/>
                <a:cs typeface="Times New Roman" panose="02020603050405020304" pitchFamily="18" charset="0"/>
              </a:rPr>
              <a:t>O</a:t>
            </a:r>
            <a:r>
              <a:rPr lang="en-US" sz="1000" b="1" spc="15" dirty="0">
                <a:solidFill>
                  <a:srgbClr val="222222"/>
                </a:solidFill>
                <a:latin typeface="Times New Roman" panose="02020603050405020304" pitchFamily="18" charset="0"/>
                <a:cs typeface="Times New Roman" panose="02020603050405020304" pitchFamily="18" charset="0"/>
              </a:rPr>
              <a:t>-</a:t>
            </a:r>
            <a:r>
              <a:rPr lang="en-US" sz="1000" b="1" dirty="0">
                <a:solidFill>
                  <a:srgbClr val="222222"/>
                </a:solidFill>
                <a:latin typeface="Times New Roman" panose="02020603050405020304" pitchFamily="18" charset="0"/>
                <a:cs typeface="Times New Roman" panose="02020603050405020304" pitchFamily="18" charset="0"/>
              </a:rPr>
              <a:t>B</a:t>
            </a:r>
            <a:r>
              <a:rPr lang="en-US" sz="1000" b="1" spc="-5" dirty="0">
                <a:solidFill>
                  <a:srgbClr val="222222"/>
                </a:solidFill>
                <a:latin typeface="Times New Roman" panose="02020603050405020304" pitchFamily="18" charset="0"/>
                <a:cs typeface="Times New Roman" panose="02020603050405020304" pitchFamily="18" charset="0"/>
              </a:rPr>
              <a:t>E</a:t>
            </a:r>
            <a:r>
              <a:rPr lang="en-US" sz="1000" b="1" spc="15" dirty="0">
                <a:solidFill>
                  <a:srgbClr val="222222"/>
                </a:solidFill>
                <a:latin typeface="Times New Roman" panose="02020603050405020304" pitchFamily="18" charset="0"/>
                <a:cs typeface="Times New Roman" panose="02020603050405020304" pitchFamily="18" charset="0"/>
              </a:rPr>
              <a:t>-</a:t>
            </a:r>
            <a:r>
              <a:rPr lang="en-US" sz="1000" b="1" spc="-10" dirty="0">
                <a:solidFill>
                  <a:srgbClr val="222222"/>
                </a:solidFill>
                <a:latin typeface="Times New Roman" panose="02020603050405020304" pitchFamily="18" charset="0"/>
                <a:cs typeface="Times New Roman" panose="02020603050405020304" pitchFamily="18" charset="0"/>
              </a:rPr>
              <a:t>D</a:t>
            </a:r>
            <a:r>
              <a:rPr lang="en-US" sz="1000" b="1" spc="-5" dirty="0">
                <a:solidFill>
                  <a:srgbClr val="222222"/>
                </a:solidFill>
                <a:latin typeface="Times New Roman" panose="02020603050405020304" pitchFamily="18" charset="0"/>
                <a:cs typeface="Times New Roman" panose="02020603050405020304" pitchFamily="18" charset="0"/>
              </a:rPr>
              <a:t>ON</a:t>
            </a:r>
            <a:r>
              <a:rPr lang="en-US" sz="1000" b="1" dirty="0">
                <a:solidFill>
                  <a:srgbClr val="222222"/>
                </a:solidFill>
                <a:latin typeface="Times New Roman" panose="02020603050405020304" pitchFamily="18" charset="0"/>
                <a:cs typeface="Times New Roman" panose="02020603050405020304" pitchFamily="18" charset="0"/>
              </a:rPr>
              <a:t>E </a:t>
            </a:r>
            <a:r>
              <a:rPr lang="en-US" sz="1000" b="1" spc="-40" dirty="0">
                <a:solidFill>
                  <a:srgbClr val="222222"/>
                </a:solidFill>
                <a:latin typeface="Times New Roman" panose="02020603050405020304" pitchFamily="18" charset="0"/>
                <a:cs typeface="Times New Roman" panose="02020603050405020304" pitchFamily="18" charset="0"/>
              </a:rPr>
              <a:t>/</a:t>
            </a:r>
            <a:r>
              <a:rPr lang="en-US" sz="1000" b="1" dirty="0">
                <a:solidFill>
                  <a:srgbClr val="222222"/>
                </a:solidFill>
                <a:latin typeface="Times New Roman" panose="02020603050405020304" pitchFamily="18" charset="0"/>
                <a:cs typeface="Times New Roman" panose="02020603050405020304" pitchFamily="18" charset="0"/>
              </a:rPr>
              <a:t> </a:t>
            </a:r>
            <a:r>
              <a:rPr lang="en-US" sz="1000" b="1" spc="10" dirty="0">
                <a:solidFill>
                  <a:srgbClr val="222222"/>
                </a:solidFill>
                <a:latin typeface="Times New Roman" panose="02020603050405020304" pitchFamily="18" charset="0"/>
                <a:cs typeface="Times New Roman" panose="02020603050405020304" pitchFamily="18" charset="0"/>
              </a:rPr>
              <a:t>PR</a:t>
            </a:r>
            <a:r>
              <a:rPr lang="en-US" sz="1000" b="1" spc="-5" dirty="0">
                <a:solidFill>
                  <a:srgbClr val="222222"/>
                </a:solidFill>
                <a:latin typeface="Times New Roman" panose="02020603050405020304" pitchFamily="18" charset="0"/>
                <a:cs typeface="Times New Roman" panose="02020603050405020304" pitchFamily="18" charset="0"/>
              </a:rPr>
              <a:t>OBL</a:t>
            </a:r>
            <a:r>
              <a:rPr lang="en-US" sz="1000" b="1" spc="-10" dirty="0">
                <a:solidFill>
                  <a:srgbClr val="222222"/>
                </a:solidFill>
                <a:latin typeface="Times New Roman" panose="02020603050405020304" pitchFamily="18" charset="0"/>
                <a:cs typeface="Times New Roman" panose="02020603050405020304" pitchFamily="18" charset="0"/>
              </a:rPr>
              <a:t>E</a:t>
            </a:r>
            <a:r>
              <a:rPr lang="en-US" sz="1000" b="1" dirty="0">
                <a:solidFill>
                  <a:srgbClr val="222222"/>
                </a:solidFill>
                <a:latin typeface="Times New Roman" panose="02020603050405020304" pitchFamily="18" charset="0"/>
                <a:cs typeface="Times New Roman" panose="02020603050405020304" pitchFamily="18" charset="0"/>
              </a:rPr>
              <a:t>M :</a:t>
            </a:r>
            <a:endParaRPr lang="en-US" sz="1000" b="1" dirty="0">
              <a:solidFill>
                <a:srgbClr val="222222"/>
              </a:solidFill>
              <a:latin typeface="Times New Roman" panose="02020603050405020304" pitchFamily="18" charset="0"/>
              <a:cs typeface="Times New Roman" panose="02020603050405020304" pitchFamily="18" charset="0"/>
            </a:endParaRPr>
          </a:p>
          <a:p>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The most important is the picture clarity of the food so that the details of the food will be easily identified and displayed</a:t>
            </a:r>
            <a:endParaRPr lang="en-IN"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4016375" y="1035050"/>
            <a:ext cx="2794000" cy="860425"/>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5.CUSTOMER CONSTRAINTS :</a:t>
            </a:r>
            <a:endParaRPr lang="en-US" sz="1000" b="1"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IN" sz="1000" dirty="0">
                <a:latin typeface="Times New Roman" panose="02020603050405020304" pitchFamily="18" charset="0"/>
                <a:cs typeface="Times New Roman" panose="02020603050405020304" pitchFamily="18" charset="0"/>
              </a:rPr>
              <a:t>  this Nutrition Assistant application </a:t>
            </a:r>
            <a:endParaRPr lang="en-US" altLang="en-IN" sz="10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IN" sz="1000" dirty="0">
                <a:latin typeface="Times New Roman" panose="02020603050405020304" pitchFamily="18" charset="0"/>
                <a:cs typeface="Times New Roman" panose="02020603050405020304" pitchFamily="18" charset="0"/>
              </a:rPr>
              <a:t>would work  with network connection  and the</a:t>
            </a:r>
            <a:endParaRPr lang="en-US" altLang="en-IN" sz="10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IN" sz="1000" dirty="0">
                <a:latin typeface="Times New Roman" panose="02020603050405020304" pitchFamily="18" charset="0"/>
                <a:cs typeface="Times New Roman" panose="02020603050405020304" pitchFamily="18" charset="0"/>
              </a:rPr>
              <a:t>user can know the details for  limited number of times  </a:t>
            </a:r>
            <a:endParaRPr lang="en-US" altLang="en-IN" sz="1000" dirty="0">
              <a:latin typeface="Times New Roman" panose="02020603050405020304" pitchFamily="18" charset="0"/>
              <a:cs typeface="Times New Roman" panose="02020603050405020304" pitchFamily="18" charset="0"/>
            </a:endParaRPr>
          </a:p>
        </p:txBody>
      </p:sp>
      <p:sp>
        <p:nvSpPr>
          <p:cNvPr id="8" name="Text Box 7"/>
          <p:cNvSpPr txBox="1"/>
          <p:nvPr/>
        </p:nvSpPr>
        <p:spPr>
          <a:xfrm>
            <a:off x="8266430" y="135890"/>
            <a:ext cx="2160270" cy="306705"/>
          </a:xfrm>
          <a:prstGeom prst="rect">
            <a:avLst/>
          </a:prstGeom>
          <a:noFill/>
        </p:spPr>
        <p:txBody>
          <a:bodyPr wrap="square" rtlCol="0">
            <a:spAutoFit/>
          </a:bodyPr>
          <a:p>
            <a:r>
              <a:rPr lang="en-US" sz="1400" b="1"/>
              <a:t>PNT2022TMID10908</a:t>
            </a:r>
            <a:endParaRPr lang="en-US" sz="1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2306</Words>
  <Application>WPS Presentation</Application>
  <PresentationFormat>Custom</PresentationFormat>
  <Paragraphs>90</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Roboto Bk</vt:lpstr>
      <vt:lpstr>Liberation Mono</vt:lpstr>
      <vt:lpstr>Times New Roman</vt:lpstr>
      <vt:lpstr>Roboto</vt:lpstr>
      <vt:lpstr>Calibri</vt:lpstr>
      <vt:lpstr>Roboto Lt</vt:lpstr>
      <vt:lpstr>Microsoft YaHei</vt:lpstr>
      <vt:lpstr>Arial Unicode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dc:creator>
  <cp:lastModifiedBy>Praveenkumar</cp:lastModifiedBy>
  <cp:revision>8</cp:revision>
  <dcterms:created xsi:type="dcterms:W3CDTF">2022-09-30T04:44:00Z</dcterms:created>
  <dcterms:modified xsi:type="dcterms:W3CDTF">2022-10-17T06:51:11Z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2021-07-27T16:30:00Z</vt:filetime>
  </property>
  <property fmtid="{D5CDD505-2E9C-101B-9397-08002B2CF9AE}" pid="3" name="LastSaved">
    <vt:filetime>2022-09-30T16:30:00Z</vt:filetime>
  </property>
  <property fmtid="{D5CDD505-2E9C-101B-9397-08002B2CF9AE}" pid="4" name="ICV">
    <vt:lpwstr>33A9CE40569349F29885B0F2B9D827E2</vt:lpwstr>
  </property>
  <property fmtid="{D5CDD505-2E9C-101B-9397-08002B2CF9AE}" pid="5" name="KSOProductBuildVer">
    <vt:lpwstr>1033-11.2.0.11341</vt:lpwstr>
  </property>
</Properties>
</file>