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58" r:id="rId4"/>
    <p:sldId id="261" r:id="rId5"/>
    <p:sldId id="264" r:id="rId6"/>
    <p:sldId id="260" r:id="rId7"/>
    <p:sldId id="265"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7032" autoAdjust="0"/>
    <p:restoredTop sz="94514" autoAdjust="0"/>
  </p:normalViewPr>
  <p:slideViewPr>
    <p:cSldViewPr>
      <p:cViewPr varScale="1">
        <p:scale>
          <a:sx n="56" d="100"/>
          <a:sy n="56" d="100"/>
        </p:scale>
        <p:origin x="876"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AB8778-5F06-4022-994A-2F819D41BD0A}" type="datetimeFigureOut">
              <a:rPr lang="en-US" smtClean="0"/>
              <a:pPr/>
              <a:t>9/30/2022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64619A-1A2C-47FA-9352-7CA12124B8B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A4446582-BA51-48A8-9995-D00DB6E83FA9}" type="datetimeFigureOut">
              <a:rPr lang="en-US" smtClean="0"/>
              <a:pPr/>
              <a:t>9/30/2022</a:t>
            </a:fld>
            <a:endParaRPr lang="en-US" dirty="0"/>
          </a:p>
        </p:txBody>
      </p:sp>
      <p:sp>
        <p:nvSpPr>
          <p:cNvPr id="17" name="Footer Placeholder 16"/>
          <p:cNvSpPr>
            <a:spLocks noGrp="1"/>
          </p:cNvSpPr>
          <p:nvPr>
            <p:ph type="ftr" sz="quarter" idx="11"/>
          </p:nvPr>
        </p:nvSpPr>
        <p:spPr>
          <a:xfrm>
            <a:off x="5410200" y="4205288"/>
            <a:ext cx="1295400" cy="457200"/>
          </a:xfrm>
        </p:spPr>
        <p:txBody>
          <a:bodyPr/>
          <a:lstStyle/>
          <a:p>
            <a:endParaRPr lang="en-US" dirty="0"/>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27A53B81-5EF2-413C-B805-D440720F7CC1}"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4446582-BA51-48A8-9995-D00DB6E83FA9}" type="datetimeFigureOut">
              <a:rPr lang="en-US" smtClean="0"/>
              <a:pPr/>
              <a:t>9/30/2022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A53B81-5EF2-413C-B805-D440720F7CC1}"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4446582-BA51-48A8-9995-D00DB6E83FA9}" type="datetimeFigureOut">
              <a:rPr lang="en-US" smtClean="0"/>
              <a:pPr/>
              <a:t>9/30/2022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A53B81-5EF2-413C-B805-D440720F7CC1}"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4446582-BA51-48A8-9995-D00DB6E83FA9}" type="datetimeFigureOut">
              <a:rPr lang="en-US" smtClean="0"/>
              <a:pPr/>
              <a:t>9/30/2022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A53B81-5EF2-413C-B805-D440720F7CC1}"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4446582-BA51-48A8-9995-D00DB6E83FA9}" type="datetimeFigureOut">
              <a:rPr lang="en-US" smtClean="0"/>
              <a:pPr/>
              <a:t>9/30/2022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A53B81-5EF2-413C-B805-D440720F7CC1}"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4446582-BA51-48A8-9995-D00DB6E83FA9}" type="datetimeFigureOut">
              <a:rPr lang="en-US" smtClean="0"/>
              <a:pPr/>
              <a:t>9/30/2022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7A53B81-5EF2-413C-B805-D440720F7CC1}"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A4446582-BA51-48A8-9995-D00DB6E83FA9}" type="datetimeFigureOut">
              <a:rPr lang="en-US" smtClean="0"/>
              <a:pPr/>
              <a:t>9/30/2022</a:t>
            </a:fld>
            <a:endParaRPr lang="en-US" dirty="0"/>
          </a:p>
        </p:txBody>
      </p:sp>
      <p:sp>
        <p:nvSpPr>
          <p:cNvPr id="27" name="Slide Number Placeholder 26"/>
          <p:cNvSpPr>
            <a:spLocks noGrp="1"/>
          </p:cNvSpPr>
          <p:nvPr>
            <p:ph type="sldNum" sz="quarter" idx="11"/>
          </p:nvPr>
        </p:nvSpPr>
        <p:spPr/>
        <p:txBody>
          <a:bodyPr rtlCol="0"/>
          <a:lstStyle/>
          <a:p>
            <a:fld id="{27A53B81-5EF2-413C-B805-D440720F7CC1}" type="slidenum">
              <a:rPr lang="en-US" smtClean="0"/>
              <a:pPr/>
              <a:t>‹#›</a:t>
            </a:fld>
            <a:endParaRPr lang="en-US" dirty="0"/>
          </a:p>
        </p:txBody>
      </p:sp>
      <p:sp>
        <p:nvSpPr>
          <p:cNvPr id="28" name="Footer Placeholder 27"/>
          <p:cNvSpPr>
            <a:spLocks noGrp="1"/>
          </p:cNvSpPr>
          <p:nvPr>
            <p:ph type="ftr" sz="quarter" idx="12"/>
          </p:nvPr>
        </p:nvSpPr>
        <p:spPr/>
        <p:txBody>
          <a:bodyPr rtlCol="0"/>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A4446582-BA51-48A8-9995-D00DB6E83FA9}" type="datetimeFigureOut">
              <a:rPr lang="en-US" smtClean="0"/>
              <a:pPr/>
              <a:t>9/30/2022</a:t>
            </a:fld>
            <a:endParaRPr lang="en-US" dirty="0"/>
          </a:p>
        </p:txBody>
      </p:sp>
      <p:sp>
        <p:nvSpPr>
          <p:cNvPr id="4" name="Footer Placeholder 3"/>
          <p:cNvSpPr>
            <a:spLocks noGrp="1"/>
          </p:cNvSpPr>
          <p:nvPr>
            <p:ph type="ftr" sz="quarter" idx="11"/>
          </p:nvPr>
        </p:nvSpPr>
        <p:spPr>
          <a:xfrm>
            <a:off x="5257800" y="612648"/>
            <a:ext cx="1325880" cy="457200"/>
          </a:xfrm>
        </p:spPr>
        <p:txBody>
          <a:bodyPr/>
          <a:lstStyle/>
          <a:p>
            <a:endParaRPr lang="en-US" dirty="0"/>
          </a:p>
        </p:txBody>
      </p:sp>
      <p:sp>
        <p:nvSpPr>
          <p:cNvPr id="5" name="Slide Number Placeholder 4"/>
          <p:cNvSpPr>
            <a:spLocks noGrp="1"/>
          </p:cNvSpPr>
          <p:nvPr>
            <p:ph type="sldNum" sz="quarter" idx="12"/>
          </p:nvPr>
        </p:nvSpPr>
        <p:spPr>
          <a:xfrm>
            <a:off x="8174736" y="2272"/>
            <a:ext cx="762000" cy="365760"/>
          </a:xfrm>
        </p:spPr>
        <p:txBody>
          <a:bodyPr/>
          <a:lstStyle/>
          <a:p>
            <a:fld id="{27A53B81-5EF2-413C-B805-D440720F7CC1}"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446582-BA51-48A8-9995-D00DB6E83FA9}" type="datetimeFigureOut">
              <a:rPr lang="en-US" smtClean="0"/>
              <a:pPr/>
              <a:t>9/30/2022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7A53B81-5EF2-413C-B805-D440720F7CC1}"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4446582-BA51-48A8-9995-D00DB6E83FA9}" type="datetimeFigureOut">
              <a:rPr lang="en-US" smtClean="0"/>
              <a:pPr/>
              <a:t>9/30/2022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7A53B81-5EF2-413C-B805-D440720F7CC1}"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dirty="0"/>
              <a:t>Click icon to add picture</a:t>
            </a:r>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4446582-BA51-48A8-9995-D00DB6E83FA9}" type="datetimeFigureOut">
              <a:rPr lang="en-US" smtClean="0"/>
              <a:pPr/>
              <a:t>9/30/2022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7A53B81-5EF2-413C-B805-D440720F7CC1}"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A4446582-BA51-48A8-9995-D00DB6E83FA9}" type="datetimeFigureOut">
              <a:rPr lang="en-US" smtClean="0"/>
              <a:pPr/>
              <a:t>9/30/2022</a:t>
            </a:fld>
            <a:endParaRPr lang="en-US" dirty="0"/>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dirty="0"/>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27A53B81-5EF2-413C-B805-D440720F7CC1}"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596" y="2071678"/>
            <a:ext cx="8458200" cy="1470025"/>
          </a:xfrm>
        </p:spPr>
        <p:txBody>
          <a:bodyPr>
            <a:normAutofit/>
          </a:bodyPr>
          <a:lstStyle/>
          <a:p>
            <a:r>
              <a:rPr lang="en-US" sz="3200"/>
              <a:t>SMART SOLUTION </a:t>
            </a:r>
            <a:r>
              <a:rPr lang="en-US" sz="3200" dirty="0"/>
              <a:t>FOR RAILWAYS</a:t>
            </a:r>
          </a:p>
        </p:txBody>
      </p:sp>
      <p:sp>
        <p:nvSpPr>
          <p:cNvPr id="3" name="Subtitle 2"/>
          <p:cNvSpPr>
            <a:spLocks noGrp="1"/>
          </p:cNvSpPr>
          <p:nvPr>
            <p:ph type="subTitle" idx="1"/>
          </p:nvPr>
        </p:nvSpPr>
        <p:spPr/>
        <p:txBody>
          <a:bodyPr>
            <a:normAutofit/>
          </a:bodyPr>
          <a:lstStyle/>
          <a:p>
            <a:r>
              <a:rPr lang="en-US" altLang="en-US" sz="2000" dirty="0" err="1">
                <a:latin typeface="Times New Roman" pitchFamily="18" charset="0"/>
                <a:cs typeface="Times New Roman" pitchFamily="18" charset="0"/>
              </a:rPr>
              <a:t>Aswini.R</a:t>
            </a:r>
            <a:r>
              <a:rPr lang="en-US" altLang="en-US" sz="2000" dirty="0">
                <a:latin typeface="Times New Roman" pitchFamily="18" charset="0"/>
                <a:cs typeface="Times New Roman" pitchFamily="18" charset="0"/>
              </a:rPr>
              <a:t>                   1904003</a:t>
            </a:r>
          </a:p>
          <a:p>
            <a:r>
              <a:rPr lang="en-US" altLang="en-US" sz="2000" dirty="0" err="1">
                <a:latin typeface="Times New Roman" pitchFamily="18" charset="0"/>
                <a:cs typeface="Times New Roman" pitchFamily="18" charset="0"/>
              </a:rPr>
              <a:t>Mohanapriya.S.S</a:t>
            </a:r>
            <a:r>
              <a:rPr lang="en-US" altLang="en-US" sz="2000" dirty="0">
                <a:latin typeface="Times New Roman" pitchFamily="18" charset="0"/>
                <a:cs typeface="Times New Roman" pitchFamily="18" charset="0"/>
              </a:rPr>
              <a:t>       1904025</a:t>
            </a:r>
          </a:p>
          <a:p>
            <a:r>
              <a:rPr lang="en-US" altLang="en-US" sz="2000" dirty="0" err="1">
                <a:latin typeface="Times New Roman" pitchFamily="18" charset="0"/>
                <a:cs typeface="Times New Roman" pitchFamily="18" charset="0"/>
              </a:rPr>
              <a:t>Hemavardhini.J</a:t>
            </a:r>
            <a:r>
              <a:rPr lang="en-US" altLang="en-US" sz="2000" dirty="0">
                <a:latin typeface="Times New Roman" pitchFamily="18" charset="0"/>
                <a:cs typeface="Times New Roman" pitchFamily="18" charset="0"/>
              </a:rPr>
              <a:t>         1904013</a:t>
            </a:r>
          </a:p>
          <a:p>
            <a:r>
              <a:rPr lang="en-US" altLang="en-US" sz="2000" dirty="0" err="1">
                <a:latin typeface="Times New Roman" pitchFamily="18" charset="0"/>
                <a:cs typeface="Times New Roman" pitchFamily="18" charset="0"/>
              </a:rPr>
              <a:t>Nithilaa</a:t>
            </a:r>
            <a:r>
              <a:rPr lang="en-US" altLang="en-US" sz="2000" dirty="0">
                <a:latin typeface="Times New Roman" pitchFamily="18" charset="0"/>
                <a:cs typeface="Times New Roman" pitchFamily="18" charset="0"/>
              </a:rPr>
              <a:t> </a:t>
            </a:r>
            <a:r>
              <a:rPr lang="en-US" altLang="en-US" sz="2000" dirty="0" err="1">
                <a:latin typeface="Times New Roman" pitchFamily="18" charset="0"/>
                <a:cs typeface="Times New Roman" pitchFamily="18" charset="0"/>
              </a:rPr>
              <a:t>Lakshme.V</a:t>
            </a:r>
            <a:r>
              <a:rPr lang="en-US" altLang="en-US" sz="2000" dirty="0">
                <a:latin typeface="Times New Roman" pitchFamily="18" charset="0"/>
                <a:cs typeface="Times New Roman" pitchFamily="18" charset="0"/>
              </a:rPr>
              <a:t>  1904029</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1000108"/>
            <a:ext cx="8229600" cy="1066800"/>
          </a:xfrm>
        </p:spPr>
        <p:txBody>
          <a:bodyPr>
            <a:normAutofit/>
          </a:bodyPr>
          <a:lstStyle/>
          <a:p>
            <a:r>
              <a:rPr lang="en-US" sz="2400" b="1" dirty="0"/>
              <a:t>PROBLEM STATEMENT:</a:t>
            </a:r>
            <a:br>
              <a:rPr lang="en-US" dirty="0"/>
            </a:br>
            <a:endParaRPr lang="en-US" sz="1800" dirty="0"/>
          </a:p>
        </p:txBody>
      </p:sp>
      <p:sp>
        <p:nvSpPr>
          <p:cNvPr id="3" name="Content Placeholder 2"/>
          <p:cNvSpPr>
            <a:spLocks noGrp="1"/>
          </p:cNvSpPr>
          <p:nvPr>
            <p:ph idx="1"/>
          </p:nvPr>
        </p:nvSpPr>
        <p:spPr>
          <a:xfrm>
            <a:off x="357158" y="1857364"/>
            <a:ext cx="8372476" cy="2071702"/>
          </a:xfrm>
        </p:spPr>
        <p:txBody>
          <a:bodyPr>
            <a:normAutofit/>
          </a:bodyPr>
          <a:lstStyle/>
          <a:p>
            <a:pPr algn="just">
              <a:buNone/>
            </a:pPr>
            <a:r>
              <a:rPr lang="en-US" sz="2000" dirty="0"/>
              <a:t>             One of the biggest challenges in the current ticketing facility is queue in buying railway tickets. It is more frustrating at times to stand in the queue for a very long time. So a Web page is designed for the public where they can book tickets by seeing the available seats. And a confirmation QR code is sent to the user.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571480"/>
            <a:ext cx="8229600" cy="642942"/>
          </a:xfrm>
        </p:spPr>
        <p:txBody>
          <a:bodyPr>
            <a:normAutofit/>
          </a:bodyPr>
          <a:lstStyle/>
          <a:p>
            <a:r>
              <a:rPr lang="en-US" sz="2400" b="1" dirty="0"/>
              <a:t>EXISTING SOLUTIONS:</a:t>
            </a:r>
          </a:p>
        </p:txBody>
      </p:sp>
      <p:sp>
        <p:nvSpPr>
          <p:cNvPr id="3" name="Content Placeholder 2"/>
          <p:cNvSpPr>
            <a:spLocks noGrp="1"/>
          </p:cNvSpPr>
          <p:nvPr>
            <p:ph idx="1"/>
          </p:nvPr>
        </p:nvSpPr>
        <p:spPr>
          <a:xfrm>
            <a:off x="428596" y="1285860"/>
            <a:ext cx="8229600" cy="5072098"/>
          </a:xfrm>
        </p:spPr>
        <p:txBody>
          <a:bodyPr>
            <a:normAutofit/>
          </a:bodyPr>
          <a:lstStyle/>
          <a:p>
            <a:pPr>
              <a:buNone/>
            </a:pPr>
            <a:r>
              <a:rPr lang="en-US" sz="1800" b="1" dirty="0"/>
              <a:t>    </a:t>
            </a:r>
            <a:r>
              <a:rPr lang="en-US" sz="1800" b="1" u="sng" dirty="0"/>
              <a:t>ONLINE BOOKING AND PURCHASE OF TRAVEL TICKETS FOR RAILWAYS:</a:t>
            </a:r>
          </a:p>
          <a:p>
            <a:pPr>
              <a:buNone/>
            </a:pPr>
            <a:r>
              <a:rPr lang="en-US" sz="1800" dirty="0"/>
              <a:t>		The activity is started by a buyer, who, in this case, is the person who wants to buy a ticket. The online ticket booking and ticketing platform will request travel information from the buyer. Based on the information provided by the buyer, the online platform will calculate the total amount related to the travel ticket.</a:t>
            </a:r>
          </a:p>
          <a:p>
            <a:pPr>
              <a:buNone/>
            </a:pPr>
            <a:r>
              <a:rPr lang="en-US" sz="1800" b="1" dirty="0"/>
              <a:t>    </a:t>
            </a:r>
            <a:r>
              <a:rPr lang="en-US" sz="1800" b="1" u="sng" dirty="0"/>
              <a:t>ADVANTAGES:</a:t>
            </a:r>
          </a:p>
          <a:p>
            <a:pPr>
              <a:buNone/>
            </a:pPr>
            <a:r>
              <a:rPr lang="en-US" sz="1800" b="1" dirty="0"/>
              <a:t>		</a:t>
            </a:r>
            <a:r>
              <a:rPr lang="en-US" sz="1800" dirty="0"/>
              <a:t>There are many advantages in booking and purchasing a ticket online. one among them is necessity of travel, which promotes the use of public transportation and reduces pollution.</a:t>
            </a:r>
            <a:r>
              <a:rPr lang="en-US" sz="1800" b="1" dirty="0"/>
              <a:t>		 </a:t>
            </a:r>
          </a:p>
          <a:p>
            <a:pPr>
              <a:buNone/>
            </a:pPr>
            <a:endParaRPr lang="en-US" sz="1800" b="1" u="sng"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857232"/>
            <a:ext cx="8229600" cy="5429288"/>
          </a:xfrm>
        </p:spPr>
        <p:txBody>
          <a:bodyPr>
            <a:normAutofit/>
          </a:bodyPr>
          <a:lstStyle/>
          <a:p>
            <a:pPr>
              <a:buNone/>
            </a:pPr>
            <a:r>
              <a:rPr lang="en-US" sz="1800" b="1" u="sng" dirty="0"/>
              <a:t>Railway Ticketing with GPS as Ticket Checker:</a:t>
            </a:r>
          </a:p>
          <a:p>
            <a:pPr algn="just">
              <a:buNone/>
            </a:pPr>
            <a:r>
              <a:rPr lang="en-US" sz="1800" dirty="0"/>
              <a:t>   		This study focuses on purchasing local train tickets online with just a smart phone application, allowing users to carry their tickets as a QR (Quick Response) code. The programmer leverages the "GPS" feature of smart phones to automatically validate and remove your ticket after a predetermined amount of time. For security reasons, user ticket information is kept in a CLOUD database. Additionally, a checker application is given to the ticket checker so that they can look up the user's ticket.</a:t>
            </a:r>
          </a:p>
          <a:p>
            <a:pPr>
              <a:lnSpc>
                <a:spcPct val="110000"/>
              </a:lnSpc>
              <a:buNone/>
            </a:pPr>
            <a:r>
              <a:rPr lang="en-US" sz="1800" b="1" dirty="0"/>
              <a:t> </a:t>
            </a:r>
            <a:r>
              <a:rPr lang="en-US" sz="1800" b="1" u="sng" dirty="0"/>
              <a:t>ADVANTAGES:</a:t>
            </a:r>
          </a:p>
          <a:p>
            <a:pPr algn="just">
              <a:buNone/>
            </a:pPr>
            <a:r>
              <a:rPr lang="en-US" sz="1800" dirty="0"/>
              <a:t>    		App saves a huge work for our ticket checkers by GPS validation of tickets and also moving from manual ticket checking process to digital ticket checking process</a:t>
            </a:r>
          </a:p>
          <a:p>
            <a:pPr algn="just">
              <a:lnSpc>
                <a:spcPct val="170000"/>
              </a:lnSpc>
              <a:buNone/>
            </a:pPr>
            <a:r>
              <a:rPr lang="en-US" sz="1800" b="1" u="sng" dirty="0"/>
              <a:t>DISADVANTAGES:</a:t>
            </a:r>
          </a:p>
          <a:p>
            <a:pPr algn="just">
              <a:lnSpc>
                <a:spcPct val="110000"/>
              </a:lnSpc>
              <a:buNone/>
            </a:pPr>
            <a:r>
              <a:rPr lang="en-US" sz="1800" b="1" dirty="0"/>
              <a:t>		</a:t>
            </a:r>
            <a:r>
              <a:rPr lang="en-US" sz="1800" dirty="0"/>
              <a:t>It will be difficult for rural people to book ticket, as they do not have  any prior knowledge regarding it.</a:t>
            </a:r>
            <a:r>
              <a:rPr lang="en-US" sz="1800" b="1" dirty="0"/>
              <a:t> </a:t>
            </a:r>
          </a:p>
          <a:p>
            <a:pPr algn="just">
              <a:lnSpc>
                <a:spcPct val="170000"/>
              </a:lnSpc>
              <a:buNone/>
            </a:pPr>
            <a:endParaRPr lang="en-US" sz="1800" b="1" u="sng" dirty="0"/>
          </a:p>
          <a:p>
            <a:pPr>
              <a:buNone/>
            </a:pP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714356"/>
            <a:ext cx="8715436" cy="5632311"/>
          </a:xfrm>
          <a:prstGeom prst="rect">
            <a:avLst/>
          </a:prstGeom>
        </p:spPr>
        <p:txBody>
          <a:bodyPr wrap="square">
            <a:spAutoFit/>
          </a:bodyPr>
          <a:lstStyle/>
          <a:p>
            <a:pPr algn="just">
              <a:buNone/>
            </a:pPr>
            <a:r>
              <a:rPr lang="en-US" b="1" u="sng" dirty="0">
                <a:latin typeface="Times New Roman" pitchFamily="18" charset="0"/>
                <a:cs typeface="Times New Roman" pitchFamily="18" charset="0"/>
              </a:rPr>
              <a:t>Digitized Railway Ticket Verification Using Facial Recognition:</a:t>
            </a:r>
          </a:p>
          <a:p>
            <a:pPr algn="just">
              <a:buNone/>
            </a:pPr>
            <a:endParaRPr lang="en-US" b="1" u="sng" dirty="0">
              <a:latin typeface="Times New Roman" pitchFamily="18" charset="0"/>
              <a:cs typeface="Times New Roman" pitchFamily="18" charset="0"/>
            </a:endParaRPr>
          </a:p>
          <a:p>
            <a:pPr algn="just">
              <a:buNone/>
            </a:pPr>
            <a:r>
              <a:rPr lang="en-US" dirty="0"/>
              <a:t> 	This study focuses on moving the ticket management process to a digital, paperless system. This is much more convenient for passengers and more efficient for ticket inspectors, thereby reducing paper consumption and improving passenger convenience. Also focuses on mitigating problems and modernizing traditional ticketing management systems by applying computer vision technology.</a:t>
            </a:r>
          </a:p>
          <a:p>
            <a:pPr algn="just">
              <a:buNone/>
            </a:pPr>
            <a:endParaRPr lang="en-US" dirty="0"/>
          </a:p>
          <a:p>
            <a:pPr algn="just">
              <a:buNone/>
            </a:pPr>
            <a:r>
              <a:rPr lang="en-US" b="1" u="sng" dirty="0"/>
              <a:t>ADVANTAGES:</a:t>
            </a:r>
          </a:p>
          <a:p>
            <a:pPr algn="just">
              <a:buFont typeface="Arial" pitchFamily="34" charset="0"/>
              <a:buChar char="•"/>
            </a:pPr>
            <a:r>
              <a:rPr lang="en-US" dirty="0"/>
              <a:t> Convenient to the ticket examiner for easy carriage of tickets in mobile application.</a:t>
            </a:r>
          </a:p>
          <a:p>
            <a:pPr algn="just">
              <a:buFont typeface="Arial" pitchFamily="34" charset="0"/>
              <a:buChar char="•"/>
            </a:pPr>
            <a:r>
              <a:rPr lang="en-US" dirty="0"/>
              <a:t> Faster and Secure</a:t>
            </a:r>
          </a:p>
          <a:p>
            <a:pPr algn="just">
              <a:buFont typeface="Arial" pitchFamily="34" charset="0"/>
              <a:buChar char="•"/>
            </a:pPr>
            <a:r>
              <a:rPr lang="en-US" dirty="0"/>
              <a:t> More futuristic</a:t>
            </a:r>
          </a:p>
          <a:p>
            <a:pPr algn="just"/>
            <a:endParaRPr lang="en-US" dirty="0"/>
          </a:p>
          <a:p>
            <a:pPr algn="just"/>
            <a:r>
              <a:rPr lang="en-US" b="1" u="sng" dirty="0"/>
              <a:t>DISADVANTAGES:</a:t>
            </a:r>
          </a:p>
          <a:p>
            <a:pPr algn="just">
              <a:buFont typeface="Arial" pitchFamily="34" charset="0"/>
              <a:buChar char="•"/>
            </a:pPr>
            <a:r>
              <a:rPr lang="en-US" dirty="0">
                <a:latin typeface="Times New Roman" pitchFamily="18" charset="0"/>
                <a:cs typeface="Times New Roman" pitchFamily="18" charset="0"/>
              </a:rPr>
              <a:t> Cost effectiveness need to be considered along with accuracy.</a:t>
            </a:r>
          </a:p>
          <a:p>
            <a:pPr algn="just"/>
            <a:endParaRPr lang="en-US" dirty="0">
              <a:latin typeface="Times New Roman" pitchFamily="18" charset="0"/>
              <a:cs typeface="Times New Roman" pitchFamily="18" charset="0"/>
            </a:endParaRPr>
          </a:p>
          <a:p>
            <a:pPr algn="just"/>
            <a:endParaRPr lang="en-US" b="1" u="sng" dirty="0"/>
          </a:p>
          <a:p>
            <a:pPr algn="just"/>
            <a:endParaRPr lang="en-US" b="1" u="sng" dirty="0"/>
          </a:p>
          <a:p>
            <a:pPr algn="just"/>
            <a:endParaRPr lang="en-US" dirty="0"/>
          </a:p>
          <a:p>
            <a:pPr algn="just"/>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785794"/>
            <a:ext cx="8229600" cy="1066800"/>
          </a:xfrm>
        </p:spPr>
        <p:txBody>
          <a:bodyPr>
            <a:normAutofit/>
          </a:bodyPr>
          <a:lstStyle/>
          <a:p>
            <a:r>
              <a:rPr lang="en-US" sz="2400" dirty="0"/>
              <a:t>OUR IDEA:</a:t>
            </a:r>
          </a:p>
        </p:txBody>
      </p:sp>
      <p:sp>
        <p:nvSpPr>
          <p:cNvPr id="3" name="Content Placeholder 2"/>
          <p:cNvSpPr>
            <a:spLocks noGrp="1"/>
          </p:cNvSpPr>
          <p:nvPr>
            <p:ph idx="1"/>
          </p:nvPr>
        </p:nvSpPr>
        <p:spPr>
          <a:xfrm>
            <a:off x="428596" y="1643050"/>
            <a:ext cx="8229600" cy="4325112"/>
          </a:xfrm>
        </p:spPr>
        <p:txBody>
          <a:bodyPr>
            <a:normAutofit/>
          </a:bodyPr>
          <a:lstStyle/>
          <a:p>
            <a:r>
              <a:rPr lang="en-US" sz="2000" dirty="0"/>
              <a:t>A web page is designed to book the train tickets between two destination.</a:t>
            </a:r>
          </a:p>
          <a:p>
            <a:r>
              <a:rPr lang="en-US" sz="2000" dirty="0"/>
              <a:t>The user receives the QR code via mail or message.</a:t>
            </a:r>
          </a:p>
          <a:p>
            <a:r>
              <a:rPr lang="en-US" sz="2000" dirty="0"/>
              <a:t>The ticket collector can identify the personal information by scanning the QR code.</a:t>
            </a:r>
          </a:p>
          <a:p>
            <a:r>
              <a:rPr lang="en-US" sz="2000" dirty="0"/>
              <a:t>The client booking information will be stored in the database with unique ID and it is retrievable.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643050"/>
            <a:ext cx="8472518" cy="1643058"/>
          </a:xfrm>
        </p:spPr>
        <p:txBody>
          <a:bodyPr>
            <a:noAutofit/>
          </a:bodyPr>
          <a:lstStyle/>
          <a:p>
            <a:pPr algn="just"/>
            <a:br>
              <a:rPr lang="en-US" dirty="0"/>
            </a:br>
            <a:r>
              <a:rPr lang="en-US" sz="1800" b="1" dirty="0">
                <a:solidFill>
                  <a:schemeClr val="tx1"/>
                </a:solidFill>
                <a:latin typeface="Times New Roman" pitchFamily="18" charset="0"/>
                <a:cs typeface="Times New Roman" pitchFamily="18" charset="0"/>
              </a:rPr>
              <a:t>INFERENCE:</a:t>
            </a:r>
            <a:br>
              <a:rPr lang="en-US" sz="1800" b="1" dirty="0">
                <a:latin typeface="Times New Roman" pitchFamily="18" charset="0"/>
                <a:cs typeface="Times New Roman" pitchFamily="18" charset="0"/>
              </a:rPr>
            </a:br>
            <a:br>
              <a:rPr lang="en-US" sz="1800" b="1" dirty="0">
                <a:latin typeface="Times New Roman" pitchFamily="18" charset="0"/>
                <a:cs typeface="Times New Roman" pitchFamily="18" charset="0"/>
              </a:rPr>
            </a:br>
            <a:r>
              <a:rPr lang="en-US" sz="1800" b="1" dirty="0">
                <a:solidFill>
                  <a:schemeClr val="tx1"/>
                </a:solidFill>
                <a:latin typeface="Times New Roman" pitchFamily="18" charset="0"/>
                <a:cs typeface="Times New Roman" pitchFamily="18" charset="0"/>
              </a:rPr>
              <a:t>F</a:t>
            </a:r>
            <a:r>
              <a:rPr lang="en-US" sz="1800" dirty="0">
                <a:solidFill>
                  <a:schemeClr val="tx1"/>
                </a:solidFill>
                <a:latin typeface="Times New Roman" pitchFamily="18" charset="0"/>
                <a:cs typeface="Times New Roman" pitchFamily="18" charset="0"/>
              </a:rPr>
              <a:t>rom this journal we have inferred that smart phone application has been implemented which contain facial recognition and GPS features for tracking trains .Sometimes due to poor network people would not be able to book tickets online. </a:t>
            </a:r>
            <a:br>
              <a:rPr lang="en-US" sz="1800" dirty="0">
                <a:solidFill>
                  <a:schemeClr val="tx1"/>
                </a:solidFill>
                <a:latin typeface="Times New Roman" pitchFamily="18" charset="0"/>
                <a:cs typeface="Times New Roman" pitchFamily="18" charset="0"/>
              </a:rPr>
            </a:br>
            <a:br>
              <a:rPr lang="en-US" sz="1800" dirty="0">
                <a:solidFill>
                  <a:schemeClr val="tx1"/>
                </a:solidFill>
                <a:latin typeface="Times New Roman" pitchFamily="18" charset="0"/>
                <a:cs typeface="Times New Roman" pitchFamily="18" charset="0"/>
              </a:rPr>
            </a:br>
            <a:r>
              <a:rPr lang="en-US" sz="1800" dirty="0">
                <a:solidFill>
                  <a:schemeClr val="tx1"/>
                </a:solidFill>
                <a:latin typeface="Times New Roman" pitchFamily="18" charset="0"/>
                <a:cs typeface="Times New Roman" pitchFamily="18" charset="0"/>
              </a:rPr>
              <a:t>And people may not able to carry tickets every time, so it become tough for ticket collector to verify the ticket</a:t>
            </a:r>
            <a:br>
              <a:rPr lang="en-US" sz="1800" dirty="0">
                <a:solidFill>
                  <a:schemeClr val="tx1"/>
                </a:solidFill>
                <a:latin typeface="Times New Roman" pitchFamily="18" charset="0"/>
                <a:cs typeface="Times New Roman" pitchFamily="18" charset="0"/>
              </a:rPr>
            </a:br>
            <a:r>
              <a:rPr lang="en-US" sz="1800" dirty="0">
                <a:solidFill>
                  <a:schemeClr val="tx1"/>
                </a:solidFill>
                <a:latin typeface="Times New Roman" pitchFamily="18" charset="0"/>
                <a:cs typeface="Times New Roman" pitchFamily="18" charset="0"/>
              </a:rPr>
              <a:t>.</a:t>
            </a:r>
            <a:br>
              <a:rPr lang="en-US" sz="1800" dirty="0">
                <a:solidFill>
                  <a:schemeClr val="tx1"/>
                </a:solidFill>
                <a:latin typeface="Times New Roman" pitchFamily="18" charset="0"/>
                <a:cs typeface="Times New Roman" pitchFamily="18" charset="0"/>
              </a:rPr>
            </a:br>
            <a:r>
              <a:rPr lang="en-US" sz="1800" dirty="0">
                <a:solidFill>
                  <a:schemeClr val="tx1"/>
                </a:solidFill>
                <a:latin typeface="Times New Roman" pitchFamily="18" charset="0"/>
                <a:cs typeface="Times New Roman" pitchFamily="18" charset="0"/>
              </a:rPr>
              <a:t>In order to solve the above problem, we design a web page for booking the tickets simultaneously message and QR code will be notified to the user. Hence, ticket collector can identify information of user by scanning the QR code.</a:t>
            </a:r>
            <a:br>
              <a:rPr lang="en-US" sz="1800" dirty="0">
                <a:solidFill>
                  <a:schemeClr val="tx1"/>
                </a:solidFill>
                <a:latin typeface="Times New Roman" pitchFamily="18" charset="0"/>
                <a:cs typeface="Times New Roman" pitchFamily="18" charset="0"/>
              </a:rPr>
            </a:br>
            <a:br>
              <a:rPr lang="en-US" sz="1800" dirty="0"/>
            </a:br>
            <a:br>
              <a:rPr lang="en-US" sz="1800" dirty="0">
                <a:solidFill>
                  <a:schemeClr val="tx1"/>
                </a:solidFill>
                <a:latin typeface="Times New Roman" pitchFamily="18" charset="0"/>
                <a:cs typeface="Times New Roman" pitchFamily="18" charset="0"/>
              </a:rPr>
            </a:br>
            <a:endParaRPr lang="en-US" sz="1800" dirty="0">
              <a:solidFill>
                <a:schemeClr val="tx1"/>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163</TotalTime>
  <Words>652</Words>
  <Application>Microsoft Office PowerPoint</Application>
  <PresentationFormat>On-screen Show (4:3)</PresentationFormat>
  <Paragraphs>38</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Georgia</vt:lpstr>
      <vt:lpstr>Times New Roman</vt:lpstr>
      <vt:lpstr>Trebuchet MS</vt:lpstr>
      <vt:lpstr>Wingdings 2</vt:lpstr>
      <vt:lpstr>Urban</vt:lpstr>
      <vt:lpstr>SMART SOLUTION FOR RAILWAYS</vt:lpstr>
      <vt:lpstr>PROBLEM STATEMENT: </vt:lpstr>
      <vt:lpstr>EXISTING SOLUTIONS:</vt:lpstr>
      <vt:lpstr>PowerPoint Presentation</vt:lpstr>
      <vt:lpstr>PowerPoint Presentation</vt:lpstr>
      <vt:lpstr>OUR IDEA:</vt:lpstr>
      <vt:lpstr> INFERENCE:  From this journal we have inferred that smart phone application has been implemented which contain facial recognition and GPS features for tracking trains .Sometimes due to poor network people would not be able to book tickets online.   And people may not able to carry tickets every time, so it become tough for ticket collector to verify the ticket . In order to solve the above problem, we design a web page for booking the tickets simultaneously message and QR code will be notified to the user. Hence, ticket collector can identify information of user by scanning the QR code.   </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SLOUTION FOR RAILWAYS</dc:title>
  <dc:creator>HP</dc:creator>
  <cp:lastModifiedBy>NITHILAA LAKSHME</cp:lastModifiedBy>
  <cp:revision>21</cp:revision>
  <dcterms:created xsi:type="dcterms:W3CDTF">2022-09-02T04:55:42Z</dcterms:created>
  <dcterms:modified xsi:type="dcterms:W3CDTF">2022-09-30T06:28:41Z</dcterms:modified>
</cp:coreProperties>
</file>