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1ecf9b2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1ecf9b2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1ecf9b2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1ecf9b2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1ecf9b2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1ecf9b2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1ecf9b2c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1ecf9b2c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2958" y="315925"/>
            <a:ext cx="8520600" cy="2052600"/>
          </a:xfrm>
          <a:prstGeom prst="rect">
            <a:avLst/>
          </a:prstGeom>
        </p:spPr>
        <p:txBody>
          <a:bodyPr anchorCtr="0" anchor="b" bIns="91425" lIns="91425" spcFirstLastPara="1" rIns="91425" wrap="square" tIns="91425">
            <a:noAutofit/>
          </a:bodyPr>
          <a:lstStyle/>
          <a:p>
            <a:pPr indent="0" lvl="0" marL="0" rtl="0" algn="ctr">
              <a:lnSpc>
                <a:spcPct val="178846"/>
              </a:lnSpc>
              <a:spcBef>
                <a:spcPts val="1400"/>
              </a:spcBef>
              <a:spcAft>
                <a:spcPts val="800"/>
              </a:spcAft>
              <a:buClr>
                <a:schemeClr val="dk1"/>
              </a:buClr>
              <a:buSzPts val="1100"/>
              <a:buFont typeface="Arial"/>
              <a:buNone/>
            </a:pPr>
            <a:r>
              <a:rPr b="1" lang="en-GB" sz="2500">
                <a:solidFill>
                  <a:srgbClr val="35475C"/>
                </a:solidFill>
                <a:highlight>
                  <a:srgbClr val="FFFFFF"/>
                </a:highlight>
              </a:rPr>
              <a:t>IoT Based Smart Crop Protection System for Agriculture</a:t>
            </a:r>
            <a:endParaRPr sz="5500"/>
          </a:p>
        </p:txBody>
      </p:sp>
      <p:sp>
        <p:nvSpPr>
          <p:cNvPr id="55" name="Google Shape;55;p13"/>
          <p:cNvSpPr txBox="1"/>
          <p:nvPr>
            <p:ph idx="1" type="subTitle"/>
          </p:nvPr>
        </p:nvSpPr>
        <p:spPr>
          <a:xfrm>
            <a:off x="5296575" y="3201525"/>
            <a:ext cx="3535800" cy="14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t>BATCH 3:</a:t>
            </a:r>
            <a:endParaRPr b="1" sz="1200"/>
          </a:p>
          <a:p>
            <a:pPr indent="-304800" lvl="0" marL="457200" rtl="0" algn="l">
              <a:spcBef>
                <a:spcPts val="0"/>
              </a:spcBef>
              <a:spcAft>
                <a:spcPts val="0"/>
              </a:spcAft>
              <a:buSzPts val="1200"/>
              <a:buAutoNum type="arabicPeriod"/>
            </a:pPr>
            <a:r>
              <a:rPr lang="en-GB" sz="1200"/>
              <a:t>BHARTHI S - 1904007</a:t>
            </a:r>
            <a:endParaRPr sz="1200"/>
          </a:p>
          <a:p>
            <a:pPr indent="-304800" lvl="0" marL="457200" rtl="0" algn="l">
              <a:spcBef>
                <a:spcPts val="0"/>
              </a:spcBef>
              <a:spcAft>
                <a:spcPts val="0"/>
              </a:spcAft>
              <a:buSzPts val="1200"/>
              <a:buAutoNum type="arabicPeriod"/>
            </a:pPr>
            <a:r>
              <a:rPr lang="en-GB" sz="1200"/>
              <a:t>NEHA V - 1904028</a:t>
            </a:r>
            <a:endParaRPr sz="1200"/>
          </a:p>
          <a:p>
            <a:pPr indent="-304800" lvl="0" marL="457200" rtl="0" algn="l">
              <a:spcBef>
                <a:spcPts val="0"/>
              </a:spcBef>
              <a:spcAft>
                <a:spcPts val="0"/>
              </a:spcAft>
              <a:buSzPts val="1200"/>
              <a:buAutoNum type="arabicPeriod"/>
            </a:pPr>
            <a:r>
              <a:rPr lang="en-GB" sz="1200"/>
              <a:t>PAVITHRAN K B - 1904032</a:t>
            </a:r>
            <a:endParaRPr sz="1200"/>
          </a:p>
          <a:p>
            <a:pPr indent="-304800" lvl="0" marL="457200" rtl="0" algn="l">
              <a:spcBef>
                <a:spcPts val="0"/>
              </a:spcBef>
              <a:spcAft>
                <a:spcPts val="0"/>
              </a:spcAft>
              <a:buSzPts val="1200"/>
              <a:buAutoNum type="arabicPeriod"/>
            </a:pPr>
            <a:r>
              <a:rPr lang="en-GB" sz="1200"/>
              <a:t>PRABURAM K V - 1904034</a:t>
            </a:r>
            <a:endParaRPr sz="1200"/>
          </a:p>
          <a:p>
            <a:pPr indent="-304800" lvl="0" marL="457200" rtl="0" algn="l">
              <a:spcBef>
                <a:spcPts val="0"/>
              </a:spcBef>
              <a:spcAft>
                <a:spcPts val="0"/>
              </a:spcAft>
              <a:buSzPts val="1200"/>
              <a:buAutoNum type="arabicPeriod"/>
            </a:pPr>
            <a:r>
              <a:rPr lang="en-GB" sz="1200"/>
              <a:t>SANGEETHA S -1904042</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520"/>
              <a:t>PROBLEM STATEMENT</a:t>
            </a:r>
            <a:endParaRPr b="1" sz="25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000000"/>
                </a:solidFill>
              </a:rPr>
              <a:t>A vast majority of the people are invariably affected by the </a:t>
            </a:r>
            <a:r>
              <a:rPr lang="en-GB" sz="1500">
                <a:solidFill>
                  <a:srgbClr val="000000"/>
                </a:solidFill>
              </a:rPr>
              <a:t>production</a:t>
            </a:r>
            <a:r>
              <a:rPr lang="en-GB" sz="1500">
                <a:solidFill>
                  <a:srgbClr val="000000"/>
                </a:solidFill>
              </a:rPr>
              <a:t> of crops. Farmers, for example, rely on them for their survival. The consumers, on the other hand, depend on the crops as it provides them with a multitude of utilities. It </a:t>
            </a:r>
            <a:r>
              <a:rPr lang="en-GB" sz="1500">
                <a:solidFill>
                  <a:srgbClr val="000000"/>
                </a:solidFill>
              </a:rPr>
              <a:t>therefore,</a:t>
            </a:r>
            <a:r>
              <a:rPr lang="en-GB" sz="1500">
                <a:solidFill>
                  <a:srgbClr val="000000"/>
                </a:solidFill>
              </a:rPr>
              <a:t> becomes essential to protect and maintain these crops. The project aims at improving the farmers’ situation by preventing them from incurring losses due to the damage of crops. Crop failure also </a:t>
            </a:r>
            <a:r>
              <a:rPr lang="en-GB" sz="1500">
                <a:solidFill>
                  <a:srgbClr val="000000"/>
                </a:solidFill>
              </a:rPr>
              <a:t>deteriorates the quality of the yield thereby decreasing the quality of living. </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EXISTING SOLUTION</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10000"/>
              </a:lnSpc>
              <a:spcBef>
                <a:spcPts val="0"/>
              </a:spcBef>
              <a:spcAft>
                <a:spcPts val="0"/>
              </a:spcAft>
              <a:buSzPts val="1500"/>
              <a:buChar char="●"/>
            </a:pPr>
            <a:r>
              <a:rPr lang="en-GB" sz="1500">
                <a:solidFill>
                  <a:srgbClr val="111111"/>
                </a:solidFill>
                <a:highlight>
                  <a:srgbClr val="FFFFFF"/>
                </a:highlight>
              </a:rPr>
              <a:t>Nanda, Ipseeta &amp; Chadalavada, Sahithi &amp; Swathi, Medepalli &amp; Khatua, Lizina. (2021). Implementation of IIoT based smart crop protection and irrigation system. Journal of Physics: Conference Series. 1804. 012206. 10.1088/1742-6596/1804/1/012206. </a:t>
            </a:r>
            <a:endParaRPr sz="1500">
              <a:solidFill>
                <a:srgbClr val="111111"/>
              </a:solidFill>
              <a:highlight>
                <a:srgbClr val="FFFFFF"/>
              </a:highlight>
            </a:endParaRPr>
          </a:p>
          <a:p>
            <a:pPr indent="-323850" lvl="0" marL="457200" rtl="0" algn="l">
              <a:lnSpc>
                <a:spcPct val="110000"/>
              </a:lnSpc>
              <a:spcBef>
                <a:spcPts val="1000"/>
              </a:spcBef>
              <a:spcAft>
                <a:spcPts val="0"/>
              </a:spcAft>
              <a:buClr>
                <a:srgbClr val="111111"/>
              </a:buClr>
              <a:buSzPts val="1500"/>
              <a:buChar char="●"/>
            </a:pPr>
            <a:r>
              <a:rPr lang="en-GB" sz="1500">
                <a:solidFill>
                  <a:srgbClr val="111111"/>
                </a:solidFill>
                <a:highlight>
                  <a:srgbClr val="FFFFFF"/>
                </a:highlight>
              </a:rPr>
              <a:t>P. Bhadani and V. Vashisht, "Soil Moisture, Temperature and Humidity Measurement Using Arduino," 2019 9th International Conference on Cloud Computing, Data Science &amp; Engineering (Confluence), 2019, pp. 567-571, doi: 10.1109/CONFLUENCE.2019.8776973.</a:t>
            </a:r>
            <a:endParaRPr sz="1500">
              <a:solidFill>
                <a:srgbClr val="111111"/>
              </a:solidFill>
              <a:highlight>
                <a:srgbClr val="FFFFFF"/>
              </a:highlight>
            </a:endParaRPr>
          </a:p>
          <a:p>
            <a:pPr indent="-323850" lvl="0" marL="457200" rtl="0" algn="l">
              <a:lnSpc>
                <a:spcPct val="110000"/>
              </a:lnSpc>
              <a:spcBef>
                <a:spcPts val="1000"/>
              </a:spcBef>
              <a:spcAft>
                <a:spcPts val="1000"/>
              </a:spcAft>
              <a:buClr>
                <a:srgbClr val="111111"/>
              </a:buClr>
              <a:buSzPts val="1500"/>
              <a:buChar char="●"/>
            </a:pPr>
            <a:r>
              <a:rPr lang="en-GB" sz="1500">
                <a:solidFill>
                  <a:srgbClr val="111111"/>
                </a:solidFill>
                <a:highlight>
                  <a:srgbClr val="FFFFFF"/>
                </a:highlight>
              </a:rPr>
              <a:t>S. Yadahalli, A. Parmar and A. Deshpande, "Smart Intrusion Detection System for Crop Protection by using Arduino," 2020 Second International Conference on Inventive Research in Computing Applications (ICIRCA), 2020, pp. 405-408, doi: 10.1109/ICIRCA48905.2020.9182868.</a:t>
            </a:r>
            <a:endParaRPr sz="1500">
              <a:solidFill>
                <a:srgbClr val="11111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INFERENCE </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GB" sz="1500">
                <a:solidFill>
                  <a:srgbClr val="000000"/>
                </a:solidFill>
              </a:rPr>
              <a:t>It was learnt that the size of the animal is found out by using several PIR sensors. PIR sensors can be used to determine the height of the animals instead of using a camera for image processing. This reduces the processing time and power.</a:t>
            </a:r>
            <a:endParaRPr sz="1500">
              <a:solidFill>
                <a:srgbClr val="000000"/>
              </a:solidFill>
            </a:endParaRPr>
          </a:p>
          <a:p>
            <a:pPr indent="-323850" lvl="0" marL="457200" rtl="0" algn="l">
              <a:spcBef>
                <a:spcPts val="1000"/>
              </a:spcBef>
              <a:spcAft>
                <a:spcPts val="0"/>
              </a:spcAft>
              <a:buClr>
                <a:srgbClr val="000000"/>
              </a:buClr>
              <a:buSzPts val="1500"/>
              <a:buChar char="●"/>
            </a:pPr>
            <a:r>
              <a:rPr lang="en-GB" sz="1500">
                <a:solidFill>
                  <a:srgbClr val="000000"/>
                </a:solidFill>
              </a:rPr>
              <a:t>It was also learnt that crop protection is majorly </a:t>
            </a:r>
            <a:r>
              <a:rPr lang="en-GB" sz="1500">
                <a:solidFill>
                  <a:srgbClr val="000000"/>
                </a:solidFill>
              </a:rPr>
              <a:t>dependent</a:t>
            </a:r>
            <a:r>
              <a:rPr lang="en-GB" sz="1500">
                <a:solidFill>
                  <a:srgbClr val="000000"/>
                </a:solidFill>
              </a:rPr>
              <a:t> on the </a:t>
            </a:r>
            <a:r>
              <a:rPr lang="en-GB" sz="1500">
                <a:solidFill>
                  <a:srgbClr val="000000"/>
                </a:solidFill>
              </a:rPr>
              <a:t>moisture</a:t>
            </a:r>
            <a:r>
              <a:rPr lang="en-GB" sz="1500">
                <a:solidFill>
                  <a:srgbClr val="000000"/>
                </a:solidFill>
              </a:rPr>
              <a:t> content of the soil, the temperature and humidity of the surrounding environment. </a:t>
            </a:r>
            <a:endParaRPr sz="1500">
              <a:solidFill>
                <a:srgbClr val="000000"/>
              </a:solidFill>
            </a:endParaRPr>
          </a:p>
          <a:p>
            <a:pPr indent="-323850" lvl="0" marL="457200" rtl="0" algn="l">
              <a:spcBef>
                <a:spcPts val="1000"/>
              </a:spcBef>
              <a:spcAft>
                <a:spcPts val="1000"/>
              </a:spcAft>
              <a:buClr>
                <a:srgbClr val="000000"/>
              </a:buClr>
              <a:buSzPts val="1500"/>
              <a:buChar char="●"/>
            </a:pPr>
            <a:r>
              <a:rPr lang="en-GB" sz="1500">
                <a:solidFill>
                  <a:srgbClr val="000000"/>
                </a:solidFill>
              </a:rPr>
              <a:t>Additionally, tracking of the damaged crop’s location is done and the camera is activated only at that instant in order to capture the image</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IDEA FOR THE PROJECT</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1000"/>
              </a:spcBef>
              <a:spcAft>
                <a:spcPts val="0"/>
              </a:spcAft>
              <a:buSzPct val="100000"/>
              <a:buChar char="●"/>
            </a:pPr>
            <a:r>
              <a:rPr lang="en-GB"/>
              <a:t>In this project, we propose a solution which integrates different technologies like IoT and sensor fusioning.</a:t>
            </a:r>
            <a:endParaRPr/>
          </a:p>
          <a:p>
            <a:pPr indent="-325755" lvl="0" marL="457200" rtl="0" algn="l">
              <a:spcBef>
                <a:spcPts val="1200"/>
              </a:spcBef>
              <a:spcAft>
                <a:spcPts val="0"/>
              </a:spcAft>
              <a:buSzPct val="100000"/>
              <a:buChar char="●"/>
            </a:pPr>
            <a:r>
              <a:rPr lang="en-GB"/>
              <a:t>Raspberry Pi is used along with different sensors to monitor different parameters like temperature, humidity, luminosity, PIR.</a:t>
            </a:r>
            <a:endParaRPr/>
          </a:p>
          <a:p>
            <a:pPr indent="-325755" lvl="0" marL="457200" rtl="0" algn="l">
              <a:spcBef>
                <a:spcPts val="1000"/>
              </a:spcBef>
              <a:spcAft>
                <a:spcPts val="0"/>
              </a:spcAft>
              <a:buSzPct val="100000"/>
              <a:buChar char="●"/>
            </a:pPr>
            <a:r>
              <a:rPr lang="en-GB"/>
              <a:t>The information collected from the above step is stored in an IoT cloud. </a:t>
            </a:r>
            <a:endParaRPr/>
          </a:p>
          <a:p>
            <a:pPr indent="-325755" lvl="0" marL="457200" rtl="0" algn="l">
              <a:spcBef>
                <a:spcPts val="1000"/>
              </a:spcBef>
              <a:spcAft>
                <a:spcPts val="0"/>
              </a:spcAft>
              <a:buSzPct val="100000"/>
              <a:buChar char="●"/>
            </a:pPr>
            <a:r>
              <a:rPr lang="en-GB"/>
              <a:t>We also aim to track the location where an intrusion has been detected using beacons. This is later notified to the user via an SMS/email.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