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14"/>
  </p:notesMasterIdLst>
  <p:handoutMasterIdLst>
    <p:handoutMasterId r:id="rId15"/>
  </p:handoutMasterIdLst>
  <p:sldIdLst>
    <p:sldId id="256" r:id="rId2"/>
    <p:sldId id="257" r:id="rId3"/>
    <p:sldId id="258" r:id="rId4"/>
    <p:sldId id="312" r:id="rId5"/>
    <p:sldId id="313" r:id="rId6"/>
    <p:sldId id="314" r:id="rId7"/>
    <p:sldId id="317" r:id="rId8"/>
    <p:sldId id="316" r:id="rId9"/>
    <p:sldId id="315" r:id="rId10"/>
    <p:sldId id="271" r:id="rId11"/>
    <p:sldId id="280" r:id="rId12"/>
    <p:sldId id="26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931" y="10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6B62D3C-8A3E-400C-8368-B337A340A2C6}" type="datetimeFigureOut">
              <a:rPr lang="en-US" smtClean="0"/>
              <a:pPr/>
              <a:t>9/14/2022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231F2F-6F98-4EE9-B88A-90AD3817964B}" type="slidenum">
              <a:rPr lang="en-US" smtClean="0"/>
              <a:pPr/>
              <a:t>‹#›</a:t>
            </a:fld>
            <a:endParaRPr lang="en-US" dirty="0"/>
          </a:p>
        </p:txBody>
      </p:sp>
    </p:spTree>
    <p:extLst>
      <p:ext uri="{BB962C8B-B14F-4D97-AF65-F5344CB8AC3E}">
        <p14:creationId xmlns:p14="http://schemas.microsoft.com/office/powerpoint/2010/main" val="199849841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343F26-804A-42A5-A417-2F8B2D3F53E7}" type="datetimeFigureOut">
              <a:rPr lang="en-US" smtClean="0"/>
              <a:pPr/>
              <a:t>9/14/2022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0E43B9-5C7D-4772-B359-F396F9DFA5FE}" type="slidenum">
              <a:rPr lang="en-US" smtClean="0"/>
              <a:pPr/>
              <a:t>‹#›</a:t>
            </a:fld>
            <a:endParaRPr lang="en-US" dirty="0"/>
          </a:p>
        </p:txBody>
      </p:sp>
    </p:spTree>
    <p:extLst>
      <p:ext uri="{BB962C8B-B14F-4D97-AF65-F5344CB8AC3E}">
        <p14:creationId xmlns:p14="http://schemas.microsoft.com/office/powerpoint/2010/main" val="371118923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90E43B9-5C7D-4772-B359-F396F9DFA5FE}" type="slidenum">
              <a:rPr lang="en-US" smtClean="0"/>
              <a:pPr/>
              <a:t>1</a:t>
            </a:fld>
            <a:endParaRPr lang="en-US" dirty="0"/>
          </a:p>
        </p:txBody>
      </p:sp>
      <p:sp>
        <p:nvSpPr>
          <p:cNvPr id="5" name="Footer Placeholder 4"/>
          <p:cNvSpPr>
            <a:spLocks noGrp="1"/>
          </p:cNvSpPr>
          <p:nvPr>
            <p:ph type="ftr" sz="quarter" idx="1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90E43B9-5C7D-4772-B359-F396F9DFA5FE}" type="slidenum">
              <a:rPr lang="en-US" smtClean="0"/>
              <a:pPr/>
              <a:t>2</a:t>
            </a:fld>
            <a:endParaRPr lang="en-US" dirty="0"/>
          </a:p>
        </p:txBody>
      </p:sp>
      <p:sp>
        <p:nvSpPr>
          <p:cNvPr id="5" name="Footer Placeholder 4"/>
          <p:cNvSpPr>
            <a:spLocks noGrp="1"/>
          </p:cNvSpPr>
          <p:nvPr>
            <p:ph type="ftr" sz="quarter" idx="1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B0D0FBCA-BC59-4763-9EAE-D234616F4C09}" type="datetime1">
              <a:rPr lang="en-US" smtClean="0"/>
              <a:t>9/14/2022</a:t>
            </a:fld>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a:t>Dept of ECE, ACE                              B.E.,ECE                      </a:t>
            </a:r>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1798D9A5-BD6F-44CD-BE72-CA79EF8A9083}"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03962A7-1A33-4F09-988F-41202C4894D4}" type="datetime1">
              <a:rPr lang="en-US" smtClean="0"/>
              <a:t>9/14/2022</a:t>
            </a:fld>
            <a:endParaRPr lang="en-US" dirty="0"/>
          </a:p>
        </p:txBody>
      </p:sp>
      <p:sp>
        <p:nvSpPr>
          <p:cNvPr id="5" name="Footer Placeholder 4"/>
          <p:cNvSpPr>
            <a:spLocks noGrp="1"/>
          </p:cNvSpPr>
          <p:nvPr>
            <p:ph type="ftr" sz="quarter" idx="11"/>
          </p:nvPr>
        </p:nvSpPr>
        <p:spPr/>
        <p:txBody>
          <a:bodyPr/>
          <a:lstStyle/>
          <a:p>
            <a:r>
              <a:rPr lang="en-US"/>
              <a:t>Dept of ECE, ACE                              B.E.,ECE                      </a:t>
            </a:r>
            <a:endParaRPr lang="en-US" dirty="0"/>
          </a:p>
        </p:txBody>
      </p:sp>
      <p:sp>
        <p:nvSpPr>
          <p:cNvPr id="6" name="Slide Number Placeholder 5"/>
          <p:cNvSpPr>
            <a:spLocks noGrp="1"/>
          </p:cNvSpPr>
          <p:nvPr>
            <p:ph type="sldNum" sz="quarter" idx="12"/>
          </p:nvPr>
        </p:nvSpPr>
        <p:spPr/>
        <p:txBody>
          <a:bodyPr/>
          <a:lstStyle/>
          <a:p>
            <a:fld id="{1798D9A5-BD6F-44CD-BE72-CA79EF8A908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859ED2E6-13D4-4239-966E-9819EADDD91D}" type="datetime1">
              <a:rPr lang="en-US" smtClean="0"/>
              <a:t>9/14/2022</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r>
              <a:rPr lang="en-US"/>
              <a:t>Dept of ECE, ACE                              B.E.,ECE                      </a:t>
            </a:r>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Slide Number Placeholder 5"/>
          <p:cNvSpPr>
            <a:spLocks noGrp="1"/>
          </p:cNvSpPr>
          <p:nvPr>
            <p:ph type="sldNum" sz="quarter" idx="12"/>
          </p:nvPr>
        </p:nvSpPr>
        <p:spPr>
          <a:xfrm rot="5400000">
            <a:off x="5989638" y="144462"/>
            <a:ext cx="533400" cy="244476"/>
          </a:xfrm>
        </p:spPr>
        <p:txBody>
          <a:bodyPr/>
          <a:lstStyle/>
          <a:p>
            <a:fld id="{1798D9A5-BD6F-44CD-BE72-CA79EF8A9083}"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59DB956D-20DE-4267-B7CF-D370C31279CF}" type="datetime1">
              <a:rPr lang="en-US" smtClean="0"/>
              <a:t>9/14/2022</a:t>
            </a:fld>
            <a:endParaRPr lang="en-US" dirty="0"/>
          </a:p>
        </p:txBody>
      </p:sp>
      <p:sp>
        <p:nvSpPr>
          <p:cNvPr id="5" name="Footer Placeholder 4"/>
          <p:cNvSpPr>
            <a:spLocks noGrp="1"/>
          </p:cNvSpPr>
          <p:nvPr>
            <p:ph type="ftr" sz="quarter" idx="11"/>
          </p:nvPr>
        </p:nvSpPr>
        <p:spPr/>
        <p:txBody>
          <a:bodyPr/>
          <a:lstStyle/>
          <a:p>
            <a:r>
              <a:rPr lang="en-US"/>
              <a:t>Dept of ECE, ACE                              B.E.,ECE                      </a:t>
            </a:r>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798D9A5-BD6F-44CD-BE72-CA79EF8A9083}"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E38F8414-C59F-4EF4-BD4A-B44357924F68}" type="datetime1">
              <a:rPr lang="en-US" smtClean="0"/>
              <a:t>9/14/2022</a:t>
            </a:fld>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1798D9A5-BD6F-44CD-BE72-CA79EF8A9083}" type="slidenum">
              <a:rPr lang="en-US" smtClean="0"/>
              <a:pPr/>
              <a:t>‹#›</a:t>
            </a:fld>
            <a:endParaRPr lang="en-US" dirty="0"/>
          </a:p>
        </p:txBody>
      </p:sp>
      <p:sp>
        <p:nvSpPr>
          <p:cNvPr id="14" name="Footer Placeholder 13"/>
          <p:cNvSpPr>
            <a:spLocks noGrp="1"/>
          </p:cNvSpPr>
          <p:nvPr>
            <p:ph type="ftr" sz="quarter" idx="12"/>
          </p:nvPr>
        </p:nvSpPr>
        <p:spPr/>
        <p:txBody>
          <a:bodyPr/>
          <a:lstStyle/>
          <a:p>
            <a:r>
              <a:rPr lang="en-US"/>
              <a:t>Dept of ECE, ACE                              B.E.,ECE                      </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20FD33C2-4791-41EA-99FB-CCC20ABFC7EF}" type="datetime1">
              <a:rPr lang="en-US" smtClean="0"/>
              <a:t>9/14/2022</a:t>
            </a:fld>
            <a:endParaRPr lang="en-US" dirty="0"/>
          </a:p>
        </p:txBody>
      </p:sp>
      <p:sp>
        <p:nvSpPr>
          <p:cNvPr id="10" name="Slide Number Placeholder 9"/>
          <p:cNvSpPr>
            <a:spLocks noGrp="1"/>
          </p:cNvSpPr>
          <p:nvPr>
            <p:ph type="sldNum" sz="quarter" idx="16"/>
          </p:nvPr>
        </p:nvSpPr>
        <p:spPr/>
        <p:txBody>
          <a:bodyPr rtlCol="0"/>
          <a:lstStyle/>
          <a:p>
            <a:fld id="{1798D9A5-BD6F-44CD-BE72-CA79EF8A9083}" type="slidenum">
              <a:rPr lang="en-US" smtClean="0"/>
              <a:pPr/>
              <a:t>‹#›</a:t>
            </a:fld>
            <a:endParaRPr lang="en-US" dirty="0"/>
          </a:p>
        </p:txBody>
      </p:sp>
      <p:sp>
        <p:nvSpPr>
          <p:cNvPr id="12" name="Footer Placeholder 11"/>
          <p:cNvSpPr>
            <a:spLocks noGrp="1"/>
          </p:cNvSpPr>
          <p:nvPr>
            <p:ph type="ftr" sz="quarter" idx="17"/>
          </p:nvPr>
        </p:nvSpPr>
        <p:spPr/>
        <p:txBody>
          <a:bodyPr rtlCol="0"/>
          <a:lstStyle/>
          <a:p>
            <a:r>
              <a:rPr lang="en-US"/>
              <a:t>Dept of ECE, ACE                              B.E.,ECE                      </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5221874C-B0E1-4F3F-99CA-3EA511515A62}" type="datetime1">
              <a:rPr lang="en-US" smtClean="0"/>
              <a:t>9/14/2022</a:t>
            </a:fld>
            <a:endParaRPr lang="en-US" dirty="0"/>
          </a:p>
        </p:txBody>
      </p:sp>
      <p:sp>
        <p:nvSpPr>
          <p:cNvPr id="12" name="Slide Number Placeholder 11"/>
          <p:cNvSpPr>
            <a:spLocks noGrp="1"/>
          </p:cNvSpPr>
          <p:nvPr>
            <p:ph type="sldNum" sz="quarter" idx="16"/>
          </p:nvPr>
        </p:nvSpPr>
        <p:spPr/>
        <p:txBody>
          <a:bodyPr rtlCol="0"/>
          <a:lstStyle/>
          <a:p>
            <a:fld id="{1798D9A5-BD6F-44CD-BE72-CA79EF8A9083}" type="slidenum">
              <a:rPr lang="en-US" smtClean="0"/>
              <a:pPr/>
              <a:t>‹#›</a:t>
            </a:fld>
            <a:endParaRPr lang="en-US" dirty="0"/>
          </a:p>
        </p:txBody>
      </p:sp>
      <p:sp>
        <p:nvSpPr>
          <p:cNvPr id="14" name="Footer Placeholder 13"/>
          <p:cNvSpPr>
            <a:spLocks noGrp="1"/>
          </p:cNvSpPr>
          <p:nvPr>
            <p:ph type="ftr" sz="quarter" idx="17"/>
          </p:nvPr>
        </p:nvSpPr>
        <p:spPr/>
        <p:txBody>
          <a:bodyPr rtlCol="0"/>
          <a:lstStyle/>
          <a:p>
            <a:r>
              <a:rPr lang="en-US"/>
              <a:t>Dept of ECE, ACE                              B.E.,ECE                      </a:t>
            </a:r>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E31C1C3A-83B8-4427-BEBA-60FEE3FA7426}" type="datetime1">
              <a:rPr lang="en-US" smtClean="0"/>
              <a:t>9/14/2022</a:t>
            </a:fld>
            <a:endParaRPr lang="en-US" dirty="0"/>
          </a:p>
        </p:txBody>
      </p:sp>
      <p:sp>
        <p:nvSpPr>
          <p:cNvPr id="4" name="Footer Placeholder 3"/>
          <p:cNvSpPr>
            <a:spLocks noGrp="1"/>
          </p:cNvSpPr>
          <p:nvPr>
            <p:ph type="ftr" sz="quarter" idx="11"/>
          </p:nvPr>
        </p:nvSpPr>
        <p:spPr/>
        <p:txBody>
          <a:bodyPr/>
          <a:lstStyle/>
          <a:p>
            <a:r>
              <a:rPr lang="en-US"/>
              <a:t>Dept of ECE, ACE                              B.E.,ECE                      </a:t>
            </a:r>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798D9A5-BD6F-44CD-BE72-CA79EF8A908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0EFE59-42A7-4D0B-92B8-E4193187F782}" type="datetime1">
              <a:rPr lang="en-US" smtClean="0"/>
              <a:t>9/14/2022</a:t>
            </a:fld>
            <a:endParaRPr lang="en-US" dirty="0"/>
          </a:p>
        </p:txBody>
      </p:sp>
      <p:sp>
        <p:nvSpPr>
          <p:cNvPr id="3" name="Footer Placeholder 2"/>
          <p:cNvSpPr>
            <a:spLocks noGrp="1"/>
          </p:cNvSpPr>
          <p:nvPr>
            <p:ph type="ftr" sz="quarter" idx="11"/>
          </p:nvPr>
        </p:nvSpPr>
        <p:spPr/>
        <p:txBody>
          <a:bodyPr/>
          <a:lstStyle/>
          <a:p>
            <a:r>
              <a:rPr lang="en-US"/>
              <a:t>Dept of ECE, ACE                              B.E.,ECE                      </a:t>
            </a: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798D9A5-BD6F-44CD-BE72-CA79EF8A908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B5907277-48BD-46AC-9DA5-81C5282599F6}" type="datetime1">
              <a:rPr lang="en-US" smtClean="0"/>
              <a:t>9/14/2022</a:t>
            </a:fld>
            <a:endParaRPr lang="en-US" dirty="0"/>
          </a:p>
        </p:txBody>
      </p:sp>
      <p:sp>
        <p:nvSpPr>
          <p:cNvPr id="6" name="Footer Placeholder 5"/>
          <p:cNvSpPr>
            <a:spLocks noGrp="1"/>
          </p:cNvSpPr>
          <p:nvPr>
            <p:ph type="ftr" sz="quarter" idx="11"/>
          </p:nvPr>
        </p:nvSpPr>
        <p:spPr/>
        <p:txBody>
          <a:bodyPr/>
          <a:lstStyle/>
          <a:p>
            <a:r>
              <a:rPr lang="en-US"/>
              <a:t>Dept of ECE, ACE                              B.E.,ECE                      </a:t>
            </a:r>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798D9A5-BD6F-44CD-BE72-CA79EF8A9083}" type="slidenum">
              <a:rPr lang="en-US" smtClean="0"/>
              <a:pPr/>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Date Placeholder 11"/>
          <p:cNvSpPr>
            <a:spLocks noGrp="1"/>
          </p:cNvSpPr>
          <p:nvPr>
            <p:ph type="dt" sz="half" idx="10"/>
          </p:nvPr>
        </p:nvSpPr>
        <p:spPr>
          <a:xfrm>
            <a:off x="6248400" y="6248400"/>
            <a:ext cx="2667000" cy="365125"/>
          </a:xfrm>
        </p:spPr>
        <p:txBody>
          <a:bodyPr rtlCol="0"/>
          <a:lstStyle/>
          <a:p>
            <a:fld id="{01D8B4ED-3A67-4501-89CE-4E5B58244754}" type="datetime1">
              <a:rPr lang="en-US" smtClean="0"/>
              <a:t>9/14/2022</a:t>
            </a:fld>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1798D9A5-BD6F-44CD-BE72-CA79EF8A9083}" type="slidenum">
              <a:rPr lang="en-US" smtClean="0"/>
              <a:pPr/>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r>
              <a:rPr lang="en-US"/>
              <a:t>Dept of ECE, ACE                              B.E.,ECE                      </a:t>
            </a:r>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a:t>Click icon to add picture</a:t>
            </a: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8719A81B-6ABD-4680-A332-8ABEFB65E7B6}" type="datetime1">
              <a:rPr lang="en-US" smtClean="0"/>
              <a:t>9/14/2022</a:t>
            </a:fld>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a:t>Dept of ECE, ACE                              B.E.,ECE                      </a:t>
            </a:r>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1798D9A5-BD6F-44CD-BE72-CA79EF8A908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hf sldNum="0" hd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399" y="3124877"/>
            <a:ext cx="6966155" cy="2971800"/>
          </a:xfrm>
        </p:spPr>
        <p:txBody>
          <a:bodyPr>
            <a:normAutofit fontScale="90000"/>
          </a:bodyPr>
          <a:lstStyle/>
          <a:p>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br>
              <a:rPr lang="en-US" sz="3600" b="1" dirty="0">
                <a:solidFill>
                  <a:schemeClr val="accent5">
                    <a:lumMod val="60000"/>
                    <a:lumOff val="40000"/>
                  </a:schemeClr>
                </a:solidFill>
                <a:latin typeface="Times New Roman" pitchFamily="18" charset="0"/>
                <a:cs typeface="Times New Roman" pitchFamily="18" charset="0"/>
              </a:rPr>
            </a:br>
            <a:r>
              <a:rPr lang="en-US" sz="4000" b="1" dirty="0">
                <a:solidFill>
                  <a:schemeClr val="accent2"/>
                </a:solidFill>
                <a:latin typeface="Times New Roman" pitchFamily="18" charset="0"/>
                <a:cs typeface="Times New Roman" pitchFamily="18" charset="0"/>
              </a:rPr>
              <a:t> </a:t>
            </a:r>
            <a:br>
              <a:rPr lang="en-US" sz="4000" dirty="0">
                <a:solidFill>
                  <a:schemeClr val="accent5">
                    <a:lumMod val="60000"/>
                    <a:lumOff val="40000"/>
                  </a:schemeClr>
                </a:solidFill>
                <a:latin typeface="Times New Roman" pitchFamily="18" charset="0"/>
                <a:cs typeface="Times New Roman" pitchFamily="18" charset="0"/>
              </a:rPr>
            </a:br>
            <a:br>
              <a:rPr lang="en-US" b="1" dirty="0"/>
            </a:br>
            <a:br>
              <a:rPr lang="en-US" b="1" dirty="0"/>
            </a:br>
            <a:r>
              <a:rPr lang="en-US" b="1" dirty="0"/>
              <a:t>                </a:t>
            </a:r>
            <a:r>
              <a:rPr lang="en-US" sz="2200" b="1" dirty="0">
                <a:solidFill>
                  <a:srgbClr val="002060"/>
                </a:solidFill>
                <a:latin typeface="Times New Roman" pitchFamily="18" charset="0"/>
                <a:cs typeface="Times New Roman" pitchFamily="18" charset="0"/>
              </a:rPr>
              <a:t>PRESENTED BY</a:t>
            </a:r>
            <a:br>
              <a:rPr lang="en-US" sz="2200" b="1" dirty="0">
                <a:solidFill>
                  <a:schemeClr val="accent2">
                    <a:lumMod val="60000"/>
                    <a:lumOff val="40000"/>
                  </a:schemeClr>
                </a:solidFill>
                <a:latin typeface="Times New Roman" pitchFamily="18" charset="0"/>
                <a:cs typeface="Times New Roman" pitchFamily="18" charset="0"/>
              </a:rPr>
            </a:br>
            <a:r>
              <a:rPr lang="en-US" sz="2200" b="1" dirty="0">
                <a:solidFill>
                  <a:schemeClr val="accent2">
                    <a:lumMod val="60000"/>
                    <a:lumOff val="40000"/>
                  </a:schemeClr>
                </a:solidFill>
                <a:latin typeface="Times New Roman" pitchFamily="18" charset="0"/>
                <a:cs typeface="Times New Roman" pitchFamily="18" charset="0"/>
              </a:rPr>
              <a:t>                 </a:t>
            </a:r>
            <a:r>
              <a:rPr lang="en-US" sz="2200" b="1" dirty="0">
                <a:solidFill>
                  <a:srgbClr val="00B0F0"/>
                </a:solidFill>
                <a:latin typeface="Times New Roman" pitchFamily="18" charset="0"/>
                <a:cs typeface="Times New Roman" pitchFamily="18" charset="0"/>
              </a:rPr>
              <a:t>1. KOKILAVANI N (AC19UCS056)</a:t>
            </a:r>
            <a:br>
              <a:rPr lang="en-US" sz="2200" b="1" dirty="0">
                <a:solidFill>
                  <a:srgbClr val="00B0F0"/>
                </a:solidFill>
                <a:latin typeface="Times New Roman" pitchFamily="18" charset="0"/>
                <a:cs typeface="Times New Roman" pitchFamily="18" charset="0"/>
              </a:rPr>
            </a:br>
            <a:r>
              <a:rPr lang="en-US" sz="2200" b="1" dirty="0">
                <a:solidFill>
                  <a:srgbClr val="00B0F0"/>
                </a:solidFill>
                <a:latin typeface="Times New Roman" pitchFamily="18" charset="0"/>
                <a:cs typeface="Times New Roman" pitchFamily="18" charset="0"/>
              </a:rPr>
              <a:t>                 2. POORNACHANDRA R(AC19ucs085)  </a:t>
            </a:r>
            <a:br>
              <a:rPr lang="en-US" sz="2200" b="1" dirty="0">
                <a:solidFill>
                  <a:srgbClr val="00B0F0"/>
                </a:solidFill>
                <a:latin typeface="Times New Roman" pitchFamily="18" charset="0"/>
                <a:cs typeface="Times New Roman" pitchFamily="18" charset="0"/>
              </a:rPr>
            </a:br>
            <a:r>
              <a:rPr lang="en-US" sz="2200" b="1" dirty="0">
                <a:solidFill>
                  <a:srgbClr val="00B0F0"/>
                </a:solidFill>
                <a:latin typeface="Times New Roman" pitchFamily="18" charset="0"/>
                <a:cs typeface="Times New Roman" pitchFamily="18" charset="0"/>
              </a:rPr>
              <a:t>                 3. RAMYA M (aC19UCS093) </a:t>
            </a:r>
            <a:br>
              <a:rPr lang="en-US" sz="2200" b="1" dirty="0">
                <a:solidFill>
                  <a:srgbClr val="00B0F0"/>
                </a:solidFill>
                <a:latin typeface="Times New Roman" pitchFamily="18" charset="0"/>
                <a:cs typeface="Times New Roman" pitchFamily="18" charset="0"/>
              </a:rPr>
            </a:br>
            <a:r>
              <a:rPr lang="en-US" sz="2200" b="1" dirty="0">
                <a:solidFill>
                  <a:srgbClr val="00B0F0"/>
                </a:solidFill>
                <a:latin typeface="Times New Roman" pitchFamily="18" charset="0"/>
                <a:cs typeface="Times New Roman" pitchFamily="18" charset="0"/>
              </a:rPr>
              <a:t>                 4. KRISHNA SUNDARA B (AC19UCS058) </a:t>
            </a:r>
            <a:br>
              <a:rPr lang="en-US" sz="2200" b="1" dirty="0">
                <a:solidFill>
                  <a:srgbClr val="00B0F0"/>
                </a:solidFill>
                <a:latin typeface="Times New Roman" pitchFamily="18" charset="0"/>
                <a:cs typeface="Times New Roman" pitchFamily="18" charset="0"/>
              </a:rPr>
            </a:br>
            <a:r>
              <a:rPr lang="en-US" sz="2200" b="1" dirty="0">
                <a:solidFill>
                  <a:srgbClr val="00B0F0"/>
                </a:solidFill>
                <a:latin typeface="Times New Roman" pitchFamily="18" charset="0"/>
                <a:cs typeface="Times New Roman" pitchFamily="18" charset="0"/>
              </a:rPr>
              <a:t>                                 IV – B.E ‘B-Sec’’</a:t>
            </a:r>
            <a:br>
              <a:rPr lang="en-US" sz="2200" b="1" dirty="0">
                <a:solidFill>
                  <a:schemeClr val="accent2">
                    <a:lumMod val="60000"/>
                    <a:lumOff val="40000"/>
                  </a:schemeClr>
                </a:solidFill>
                <a:latin typeface="Times New Roman" pitchFamily="18" charset="0"/>
                <a:cs typeface="Times New Roman" pitchFamily="18" charset="0"/>
              </a:rPr>
            </a:br>
            <a:r>
              <a:rPr lang="en-US" sz="2200" b="1" dirty="0">
                <a:solidFill>
                  <a:schemeClr val="accent2">
                    <a:lumMod val="60000"/>
                    <a:lumOff val="40000"/>
                  </a:schemeClr>
                </a:solidFill>
                <a:latin typeface="Times New Roman" pitchFamily="18" charset="0"/>
                <a:cs typeface="Times New Roman" pitchFamily="18" charset="0"/>
              </a:rPr>
              <a:t>ADHIYAMAAN  COLLEGE OF ENGINEERING, HOSUR.</a:t>
            </a:r>
            <a:br>
              <a:rPr lang="en-US" sz="2200" b="1" dirty="0">
                <a:solidFill>
                  <a:schemeClr val="accent2">
                    <a:lumMod val="60000"/>
                    <a:lumOff val="40000"/>
                  </a:schemeClr>
                </a:solidFill>
                <a:latin typeface="Times New Roman" pitchFamily="18" charset="0"/>
                <a:cs typeface="Times New Roman" pitchFamily="18" charset="0"/>
              </a:rPr>
            </a:br>
            <a:endParaRPr lang="en-US" sz="2200" dirty="0">
              <a:solidFill>
                <a:schemeClr val="accent2">
                  <a:lumMod val="60000"/>
                  <a:lumOff val="40000"/>
                </a:schemeClr>
              </a:solidFill>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US" dirty="0">
                <a:solidFill>
                  <a:srgbClr val="FF0000"/>
                </a:solidFill>
                <a:latin typeface="Times New Roman" pitchFamily="18" charset="0"/>
                <a:cs typeface="Times New Roman" pitchFamily="18" charset="0"/>
              </a:rPr>
              <a:t>GUIDED BY </a:t>
            </a:r>
            <a:r>
              <a:rPr lang="en-US" dirty="0">
                <a:solidFill>
                  <a:schemeClr val="bg1">
                    <a:lumMod val="95000"/>
                    <a:lumOff val="5000"/>
                  </a:schemeClr>
                </a:solidFill>
                <a:latin typeface="Times New Roman" pitchFamily="18" charset="0"/>
                <a:cs typeface="Times New Roman" pitchFamily="18" charset="0"/>
              </a:rPr>
              <a:t>: Mrs. Revathi B</a:t>
            </a:r>
          </a:p>
        </p:txBody>
      </p:sp>
      <p:sp>
        <p:nvSpPr>
          <p:cNvPr id="5" name="Footer Placeholder 4"/>
          <p:cNvSpPr>
            <a:spLocks noGrp="1"/>
          </p:cNvSpPr>
          <p:nvPr>
            <p:ph type="ftr" sz="quarter" idx="11"/>
          </p:nvPr>
        </p:nvSpPr>
        <p:spPr>
          <a:xfrm>
            <a:off x="1371600" y="126339"/>
            <a:ext cx="5867400" cy="365125"/>
          </a:xfrm>
        </p:spPr>
        <p:txBody>
          <a:bodyPr/>
          <a:lstStyle/>
          <a:p>
            <a:r>
              <a:rPr lang="en-US" dirty="0">
                <a:latin typeface="Times New Roman" pitchFamily="18" charset="0"/>
                <a:cs typeface="Times New Roman" pitchFamily="18" charset="0"/>
              </a:rPr>
              <a:t>Dept of CSE, ACE                              B.E.,CSE                      </a:t>
            </a:r>
          </a:p>
        </p:txBody>
      </p:sp>
      <p:sp>
        <p:nvSpPr>
          <p:cNvPr id="4" name="TextBox 3">
            <a:extLst>
              <a:ext uri="{FF2B5EF4-FFF2-40B4-BE49-F238E27FC236}">
                <a16:creationId xmlns:a16="http://schemas.microsoft.com/office/drawing/2014/main" id="{8B674EE2-7305-C2CE-3C33-7FC9CF9A6C01}"/>
              </a:ext>
            </a:extLst>
          </p:cNvPr>
          <p:cNvSpPr txBox="1"/>
          <p:nvPr/>
        </p:nvSpPr>
        <p:spPr>
          <a:xfrm>
            <a:off x="-152400" y="862229"/>
            <a:ext cx="9861755" cy="1384995"/>
          </a:xfrm>
          <a:prstGeom prst="rect">
            <a:avLst/>
          </a:prstGeom>
          <a:noFill/>
        </p:spPr>
        <p:txBody>
          <a:bodyPr wrap="square" rtlCol="0">
            <a:spAutoFit/>
          </a:bodyPr>
          <a:lstStyle/>
          <a:p>
            <a:pPr algn="ctr"/>
            <a:r>
              <a:rPr lang="en-US" sz="2800" b="1" dirty="0">
                <a:solidFill>
                  <a:schemeClr val="accent2"/>
                </a:solidFill>
                <a:latin typeface="Times New Roman" pitchFamily="18" charset="0"/>
                <a:cs typeface="Times New Roman" pitchFamily="18" charset="0"/>
              </a:rPr>
              <a:t>PERSONAL EXPENSE TRACKER  APPLICATION</a:t>
            </a:r>
            <a:br>
              <a:rPr lang="en-US" sz="2800" b="1" dirty="0">
                <a:solidFill>
                  <a:schemeClr val="accent2"/>
                </a:solidFill>
                <a:latin typeface="Times New Roman" pitchFamily="18" charset="0"/>
                <a:cs typeface="Times New Roman" pitchFamily="18" charset="0"/>
              </a:rPr>
            </a:br>
            <a:r>
              <a:rPr lang="en-US" sz="2800" b="1" dirty="0">
                <a:solidFill>
                  <a:schemeClr val="accent2"/>
                </a:solidFill>
                <a:latin typeface="Times New Roman" pitchFamily="18" charset="0"/>
                <a:cs typeface="Times New Roman" pitchFamily="18" charset="0"/>
              </a:rPr>
              <a:t>(</a:t>
            </a:r>
            <a:r>
              <a:rPr lang="en-IN" sz="2800" b="0" i="0" dirty="0">
                <a:solidFill>
                  <a:schemeClr val="accent2"/>
                </a:solidFill>
                <a:effectLst/>
                <a:latin typeface="verdana" panose="020B0604030504040204" pitchFamily="34" charset="0"/>
              </a:rPr>
              <a:t> PNT2022TMID07973</a:t>
            </a:r>
            <a:r>
              <a:rPr lang="en-US" sz="2800" b="1" dirty="0">
                <a:solidFill>
                  <a:schemeClr val="accent2"/>
                </a:solidFill>
                <a:latin typeface="Times New Roman" pitchFamily="18" charset="0"/>
                <a:cs typeface="Times New Roman" pitchFamily="18" charset="0"/>
              </a:rPr>
              <a:t>)</a:t>
            </a:r>
            <a:br>
              <a:rPr lang="en-US" sz="2800" b="1" dirty="0">
                <a:solidFill>
                  <a:schemeClr val="accent2"/>
                </a:solidFill>
                <a:latin typeface="Times New Roman" pitchFamily="18" charset="0"/>
                <a:cs typeface="Times New Roman" pitchFamily="18" charset="0"/>
              </a:rPr>
            </a:br>
            <a:r>
              <a:rPr lang="en-US" sz="2800" b="1" dirty="0">
                <a:solidFill>
                  <a:schemeClr val="accent2"/>
                </a:solidFill>
                <a:latin typeface="Times New Roman" pitchFamily="18" charset="0"/>
                <a:cs typeface="Times New Roman" pitchFamily="18" charset="0"/>
              </a:rPr>
              <a:t>Batch. no : 6</a:t>
            </a:r>
            <a:endParaRPr lang="en-IN"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rgbClr val="FF0000"/>
                </a:solidFill>
                <a:latin typeface="Times New Roman" pitchFamily="18" charset="0"/>
                <a:cs typeface="Times New Roman" pitchFamily="18" charset="0"/>
              </a:rPr>
              <a:t>REFERENCES</a:t>
            </a: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CSE, ACE                              B.E.,CSE                      </a:t>
            </a:r>
          </a:p>
        </p:txBody>
      </p:sp>
      <p:sp>
        <p:nvSpPr>
          <p:cNvPr id="3" name="TextBox 2"/>
          <p:cNvSpPr txBox="1"/>
          <p:nvPr/>
        </p:nvSpPr>
        <p:spPr>
          <a:xfrm>
            <a:off x="609600" y="1676400"/>
            <a:ext cx="8001000" cy="5115311"/>
          </a:xfrm>
          <a:prstGeom prst="rect">
            <a:avLst/>
          </a:prstGeom>
          <a:noFill/>
        </p:spPr>
        <p:txBody>
          <a:bodyPr wrap="square" rtlCol="0">
            <a:spAutoFit/>
          </a:bodyPr>
          <a:lstStyle/>
          <a:p>
            <a:pPr marL="342900" indent="-342900" algn="just">
              <a:lnSpc>
                <a:spcPct val="150000"/>
              </a:lnSpc>
              <a:buFont typeface="+mj-lt"/>
              <a:buAutoNum type="arabicParenR"/>
            </a:pPr>
            <a:r>
              <a:rPr lang="en-US" sz="2000" dirty="0">
                <a:latin typeface="Times New Roman" pitchFamily="18" charset="0"/>
                <a:cs typeface="Times New Roman" pitchFamily="18" charset="0"/>
              </a:rPr>
              <a:t>“Expense Tracker : A Smart Approach to Track Everyday Expense” Liang Li, Robert G. Maunder, Bashir M. Al-Hashimi and Lajos Hanzo. IEEE transactions on very large scale integration (vlsi) systems, vol. 21, no. 1, January 2013.</a:t>
            </a:r>
          </a:p>
          <a:p>
            <a:pPr marL="342900" indent="-342900" algn="just">
              <a:lnSpc>
                <a:spcPct val="150000"/>
              </a:lnSpc>
              <a:buFont typeface="+mj-lt"/>
              <a:buAutoNum type="arabicParenR"/>
            </a:pPr>
            <a:r>
              <a:rPr lang="en-US" sz="2000" dirty="0">
                <a:latin typeface="Times New Roman" pitchFamily="18" charset="0"/>
                <a:cs typeface="Times New Roman" pitchFamily="18" charset="0"/>
              </a:rPr>
              <a:t>“Student Expense Tracking Application” Christoph Studer, Christian Benkeser , Sandro Belfanti, and Qiuting. IEEE journal of solid-state circuits 2011.</a:t>
            </a:r>
          </a:p>
          <a:p>
            <a:pPr marL="342900" indent="-342900" algn="just">
              <a:lnSpc>
                <a:spcPct val="150000"/>
              </a:lnSpc>
              <a:buFont typeface="+mj-lt"/>
              <a:buAutoNum type="arabicParenR"/>
            </a:pPr>
            <a:r>
              <a:rPr lang="en-US" sz="2000" dirty="0">
                <a:latin typeface="Times New Roman" pitchFamily="18" charset="0"/>
                <a:cs typeface="Times New Roman" pitchFamily="18" charset="0"/>
              </a:rPr>
              <a:t>“Expense Tracker” ATIYA KAZI, PRAPHULLA S. KHERADE, RAJ S. VILANKAR, PARAG M. SAWANT, MAY 2021 .</a:t>
            </a:r>
          </a:p>
          <a:p>
            <a:pPr marL="342900" indent="-342900" algn="just">
              <a:lnSpc>
                <a:spcPct val="150000"/>
              </a:lnSpc>
              <a:buFont typeface="+mj-lt"/>
              <a:buAutoNum type="arabicParenR"/>
            </a:pPr>
            <a:endParaRPr lang="en-US" sz="2000" dirty="0">
              <a:latin typeface="Times New Roman" pitchFamily="18" charset="0"/>
              <a:cs typeface="Times New Roman" pitchFamily="18" charset="0"/>
            </a:endParaRPr>
          </a:p>
          <a:p>
            <a:pPr marL="342900" indent="-342900" algn="just">
              <a:lnSpc>
                <a:spcPct val="150000"/>
              </a:lnSpc>
              <a:buFont typeface="+mj-lt"/>
              <a:buAutoNum type="arabicParenR"/>
            </a:pPr>
            <a:endParaRPr lang="en-US" sz="20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a:solidFill>
                  <a:srgbClr val="FF0000"/>
                </a:solidFill>
                <a:latin typeface="Times New Roman" pitchFamily="18" charset="0"/>
                <a:cs typeface="Times New Roman" pitchFamily="18" charset="0"/>
              </a:rPr>
              <a:t>REFERENCES </a:t>
            </a:r>
            <a:endParaRPr lang="en-US" sz="4000" dirty="0">
              <a:solidFill>
                <a:srgbClr val="FF0000"/>
              </a:solidFill>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CSE, ACE                              B.E.,CSE                      </a:t>
            </a:r>
          </a:p>
        </p:txBody>
      </p:sp>
      <p:sp>
        <p:nvSpPr>
          <p:cNvPr id="4" name="TextBox 3"/>
          <p:cNvSpPr txBox="1"/>
          <p:nvPr/>
        </p:nvSpPr>
        <p:spPr>
          <a:xfrm>
            <a:off x="762000" y="2057400"/>
            <a:ext cx="7848600" cy="2246769"/>
          </a:xfrm>
          <a:prstGeom prst="rect">
            <a:avLst/>
          </a:prstGeom>
          <a:noFill/>
        </p:spPr>
        <p:txBody>
          <a:bodyPr wrap="square" rtlCol="0">
            <a:spAutoFit/>
          </a:bodyPr>
          <a:lstStyle/>
          <a:p>
            <a:pPr algn="just">
              <a:lnSpc>
                <a:spcPct val="150000"/>
              </a:lnSpc>
            </a:pPr>
            <a:r>
              <a:rPr lang="en-US" sz="2000" dirty="0">
                <a:latin typeface="Times New Roman" pitchFamily="18" charset="0"/>
                <a:cs typeface="Times New Roman" pitchFamily="18" charset="0"/>
              </a:rPr>
              <a:t>4) “Personalized Expense Managing Assistant Using Android” N.ZahiraJahan MCA.,</a:t>
            </a:r>
            <a:r>
              <a:rPr lang="en-US" sz="2000" dirty="0" err="1">
                <a:latin typeface="Times New Roman" pitchFamily="18" charset="0"/>
                <a:cs typeface="Times New Roman" pitchFamily="18" charset="0"/>
              </a:rPr>
              <a:t>M.Phil</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K.I.Vinodhini</a:t>
            </a:r>
            <a:r>
              <a:rPr lang="en-US" sz="2000" dirty="0">
                <a:latin typeface="Times New Roman" pitchFamily="18" charset="0"/>
                <a:cs typeface="Times New Roman" pitchFamily="18" charset="0"/>
              </a:rPr>
              <a:t> , Apr 2016.</a:t>
            </a:r>
          </a:p>
          <a:p>
            <a:pPr algn="just">
              <a:lnSpc>
                <a:spcPct val="150000"/>
              </a:lnSpc>
            </a:pPr>
            <a:r>
              <a:rPr lang="en-US" sz="2000" dirty="0">
                <a:latin typeface="Times New Roman" pitchFamily="18" charset="0"/>
                <a:cs typeface="Times New Roman" pitchFamily="18" charset="0"/>
              </a:rPr>
              <a:t>5) “Online Income and Expense Tracker” S. Chandini1, T. </a:t>
            </a:r>
            <a:r>
              <a:rPr lang="en-US" sz="2000" dirty="0" err="1">
                <a:latin typeface="Times New Roman" pitchFamily="18" charset="0"/>
                <a:cs typeface="Times New Roman" pitchFamily="18" charset="0"/>
              </a:rPr>
              <a:t>Poojitha</a:t>
            </a:r>
            <a:r>
              <a:rPr lang="en-US" sz="2000" dirty="0">
                <a:latin typeface="Times New Roman" pitchFamily="18" charset="0"/>
                <a:cs typeface="Times New Roman" pitchFamily="18" charset="0"/>
              </a:rPr>
              <a:t>, D. Ranjith, V.J. Mohammed </a:t>
            </a:r>
            <a:r>
              <a:rPr lang="en-US" sz="2000" dirty="0" err="1">
                <a:latin typeface="Times New Roman" pitchFamily="18" charset="0"/>
                <a:cs typeface="Times New Roman" pitchFamily="18" charset="0"/>
              </a:rPr>
              <a:t>Akram</a:t>
            </a:r>
            <a:r>
              <a:rPr lang="en-US" sz="2000" dirty="0">
                <a:latin typeface="Times New Roman" pitchFamily="18" charset="0"/>
                <a:cs typeface="Times New Roman" pitchFamily="18" charset="0"/>
              </a:rPr>
              <a:t>, M.S. Vani, V. </a:t>
            </a:r>
            <a:r>
              <a:rPr lang="en-US" sz="2000" dirty="0" err="1">
                <a:latin typeface="Times New Roman" pitchFamily="18" charset="0"/>
                <a:cs typeface="Times New Roman" pitchFamily="18" charset="0"/>
              </a:rPr>
              <a:t>Rajyalakshmi</a:t>
            </a:r>
            <a:r>
              <a:rPr lang="en-US" sz="2000" dirty="0">
                <a:latin typeface="Times New Roman" pitchFamily="18" charset="0"/>
                <a:cs typeface="Times New Roman" pitchFamily="18" charset="0"/>
              </a:rPr>
              <a:t> , Mar 2019.</a:t>
            </a:r>
          </a:p>
          <a:p>
            <a:pPr algn="just"/>
            <a:endParaRPr lang="en-US" sz="20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4600" y="1981200"/>
            <a:ext cx="4495800" cy="1938992"/>
          </a:xfrm>
          <a:prstGeom prst="rect">
            <a:avLst/>
          </a:prstGeom>
          <a:noFill/>
        </p:spPr>
        <p:txBody>
          <a:bodyPr wrap="square" rtlCol="0">
            <a:spAutoFit/>
          </a:bodyPr>
          <a:lstStyle/>
          <a:p>
            <a:pPr algn="ctr"/>
            <a:r>
              <a:rPr lang="en-US" sz="6000" dirty="0">
                <a:solidFill>
                  <a:srgbClr val="7030A0"/>
                </a:solidFill>
                <a:latin typeface="Times New Roman" pitchFamily="18" charset="0"/>
                <a:cs typeface="Times New Roman" pitchFamily="18" charset="0"/>
              </a:rPr>
              <a:t>THANK YOU</a:t>
            </a:r>
          </a:p>
        </p:txBody>
      </p:sp>
      <p:sp>
        <p:nvSpPr>
          <p:cNvPr id="4" name="Footer Placeholder 3"/>
          <p:cNvSpPr>
            <a:spLocks noGrp="1"/>
          </p:cNvSpPr>
          <p:nvPr>
            <p:ph type="ftr" sz="quarter" idx="11"/>
          </p:nvPr>
        </p:nvSpPr>
        <p:spPr/>
        <p:txBody>
          <a:bodyPr/>
          <a:lstStyle/>
          <a:p>
            <a:r>
              <a:rPr lang="en-US" dirty="0">
                <a:latin typeface="Times New Roman" pitchFamily="18" charset="0"/>
                <a:cs typeface="Times New Roman" pitchFamily="18" charset="0"/>
              </a:rPr>
              <a:t>Dept of CSE, ACE                              B.E.,CSE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rgbClr val="FF0000"/>
                </a:solidFill>
                <a:latin typeface="Times New Roman" pitchFamily="18" charset="0"/>
                <a:cs typeface="Times New Roman" pitchFamily="18" charset="0"/>
              </a:rPr>
              <a:t>CONTENTS</a:t>
            </a: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CSE, ACE                              B.E.,CSE                      </a:t>
            </a:r>
          </a:p>
        </p:txBody>
      </p:sp>
      <p:sp>
        <p:nvSpPr>
          <p:cNvPr id="3" name="TextBox 2"/>
          <p:cNvSpPr txBox="1"/>
          <p:nvPr/>
        </p:nvSpPr>
        <p:spPr>
          <a:xfrm>
            <a:off x="1981200" y="2362200"/>
            <a:ext cx="6096000" cy="3109890"/>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sz="1900" dirty="0">
                <a:latin typeface="Times New Roman" pitchFamily="18" charset="0"/>
                <a:cs typeface="Times New Roman" pitchFamily="18" charset="0"/>
              </a:rPr>
              <a:t> Objective </a:t>
            </a:r>
          </a:p>
          <a:p>
            <a:pPr marL="342900" indent="-342900">
              <a:lnSpc>
                <a:spcPct val="150000"/>
              </a:lnSpc>
              <a:buFont typeface="Wingdings" panose="05000000000000000000" pitchFamily="2" charset="2"/>
              <a:buChar char="q"/>
            </a:pPr>
            <a:endParaRPr lang="en-US" sz="1900" dirty="0">
              <a:latin typeface="Times New Roman" pitchFamily="18" charset="0"/>
              <a:cs typeface="Times New Roman" pitchFamily="18" charset="0"/>
            </a:endParaRPr>
          </a:p>
          <a:p>
            <a:pPr marL="342900" indent="-342900">
              <a:lnSpc>
                <a:spcPct val="150000"/>
              </a:lnSpc>
              <a:buFont typeface="Wingdings" panose="05000000000000000000" pitchFamily="2" charset="2"/>
              <a:buChar char="q"/>
            </a:pPr>
            <a:r>
              <a:rPr lang="en-US" sz="1900" dirty="0">
                <a:latin typeface="Times New Roman" pitchFamily="18" charset="0"/>
                <a:cs typeface="Times New Roman" pitchFamily="18" charset="0"/>
              </a:rPr>
              <a:t> Literature review</a:t>
            </a:r>
          </a:p>
          <a:p>
            <a:pPr marL="342900" indent="-342900">
              <a:lnSpc>
                <a:spcPct val="150000"/>
              </a:lnSpc>
              <a:buFont typeface="Wingdings" panose="05000000000000000000" pitchFamily="2" charset="2"/>
              <a:buChar char="q"/>
            </a:pPr>
            <a:endParaRPr lang="en-US" sz="1900" dirty="0">
              <a:latin typeface="Times New Roman" pitchFamily="18" charset="0"/>
              <a:cs typeface="Times New Roman" pitchFamily="18" charset="0"/>
            </a:endParaRPr>
          </a:p>
          <a:p>
            <a:pPr marL="342900" indent="-342900">
              <a:lnSpc>
                <a:spcPct val="150000"/>
              </a:lnSpc>
              <a:buFont typeface="Wingdings" panose="05000000000000000000" pitchFamily="2" charset="2"/>
              <a:buChar char="q"/>
            </a:pPr>
            <a:r>
              <a:rPr lang="en-US" sz="1900" dirty="0">
                <a:latin typeface="Times New Roman" pitchFamily="18" charset="0"/>
                <a:cs typeface="Times New Roman" pitchFamily="18" charset="0"/>
              </a:rPr>
              <a:t> References</a:t>
            </a:r>
          </a:p>
          <a:p>
            <a:pPr marL="342900" indent="-342900">
              <a:lnSpc>
                <a:spcPct val="150000"/>
              </a:lnSpc>
              <a:buFont typeface="Wingdings" panose="05000000000000000000" pitchFamily="2" charset="2"/>
              <a:buChar char="q"/>
            </a:pPr>
            <a:endParaRPr lang="en-US" sz="1900" dirty="0">
              <a:latin typeface="Times New Roman" pitchFamily="18" charset="0"/>
              <a:cs typeface="Times New Roman" pitchFamily="18" charset="0"/>
            </a:endParaRPr>
          </a:p>
          <a:p>
            <a:pPr marL="342900" indent="-342900">
              <a:lnSpc>
                <a:spcPct val="150000"/>
              </a:lnSpc>
              <a:buFont typeface="Wingdings" panose="05000000000000000000" pitchFamily="2" charset="2"/>
              <a:buChar char="q"/>
            </a:pPr>
            <a:endParaRPr lang="en-US" sz="19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rgbClr val="FF0000"/>
                </a:solidFill>
                <a:latin typeface="Times New Roman" pitchFamily="18" charset="0"/>
                <a:cs typeface="Times New Roman" pitchFamily="18" charset="0"/>
              </a:rPr>
              <a:t>OBJECTIVE</a:t>
            </a:r>
          </a:p>
        </p:txBody>
      </p:sp>
      <p:sp>
        <p:nvSpPr>
          <p:cNvPr id="6" name="Footer Placeholder 5"/>
          <p:cNvSpPr>
            <a:spLocks noGrp="1"/>
          </p:cNvSpPr>
          <p:nvPr>
            <p:ph type="ftr" sz="quarter" idx="11"/>
          </p:nvPr>
        </p:nvSpPr>
        <p:spPr/>
        <p:txBody>
          <a:bodyPr/>
          <a:lstStyle/>
          <a:p>
            <a:r>
              <a:rPr lang="en-US" dirty="0">
                <a:latin typeface="Times New Roman" pitchFamily="18" charset="0"/>
                <a:cs typeface="Times New Roman" pitchFamily="18" charset="0"/>
              </a:rPr>
              <a:t>Dept of CSE, ACE                              B.E.,CSE                      </a:t>
            </a:r>
          </a:p>
        </p:txBody>
      </p:sp>
      <p:sp>
        <p:nvSpPr>
          <p:cNvPr id="4" name="TextBox 3"/>
          <p:cNvSpPr txBox="1"/>
          <p:nvPr/>
        </p:nvSpPr>
        <p:spPr>
          <a:xfrm>
            <a:off x="609600" y="1676400"/>
            <a:ext cx="7924800" cy="3246530"/>
          </a:xfrm>
          <a:prstGeom prst="rect">
            <a:avLst/>
          </a:prstGeom>
          <a:noFill/>
        </p:spPr>
        <p:txBody>
          <a:bodyPr wrap="square" rtlCol="0">
            <a:spAutoFit/>
          </a:bodyPr>
          <a:lstStyle/>
          <a:p>
            <a:pPr>
              <a:lnSpc>
                <a:spcPct val="150000"/>
              </a:lnSpc>
            </a:pPr>
            <a:r>
              <a:rPr lang="en-US" sz="2800" b="0" i="0" dirty="0">
                <a:solidFill>
                  <a:srgbClr val="202124"/>
                </a:solidFill>
                <a:effectLst/>
                <a:latin typeface="arial" panose="020B0604020202020204" pitchFamily="34" charset="0"/>
              </a:rPr>
              <a:t> </a:t>
            </a:r>
            <a:r>
              <a:rPr lang="en-US" sz="2800" b="0" i="0" dirty="0">
                <a:solidFill>
                  <a:srgbClr val="202124"/>
                </a:solidFill>
                <a:effectLst/>
                <a:latin typeface="Times New Roman" panose="02020603050405020304" pitchFamily="18" charset="0"/>
                <a:cs typeface="Times New Roman" panose="02020603050405020304" pitchFamily="18" charset="0"/>
              </a:rPr>
              <a:t>An expense tracker is a software or application that </a:t>
            </a:r>
            <a:r>
              <a:rPr lang="en-US" sz="2800" b="1" i="0" dirty="0">
                <a:solidFill>
                  <a:schemeClr val="accent2"/>
                </a:solidFill>
                <a:effectLst/>
                <a:latin typeface="Times New Roman" panose="02020603050405020304" pitchFamily="18" charset="0"/>
                <a:cs typeface="Times New Roman" panose="02020603050405020304" pitchFamily="18" charset="0"/>
              </a:rPr>
              <a:t>helps to keep an accurate record of your money inflow and outflow</a:t>
            </a:r>
            <a:r>
              <a:rPr lang="en-US" sz="2800" b="0" i="0" dirty="0">
                <a:solidFill>
                  <a:srgbClr val="202124"/>
                </a:solidFill>
                <a:effectLst/>
                <a:latin typeface="Times New Roman" panose="02020603050405020304" pitchFamily="18" charset="0"/>
                <a:cs typeface="Times New Roman" panose="02020603050405020304" pitchFamily="18" charset="0"/>
              </a:rPr>
              <a:t>. This will help you save for your financial goals and achieve the lifestyle you want.</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rgbClr val="FF0000"/>
                </a:solidFill>
                <a:latin typeface="Times New Roman" pitchFamily="18" charset="0"/>
                <a:cs typeface="Times New Roman" pitchFamily="18" charset="0"/>
              </a:rPr>
              <a:t>LITERATURE REVIEW</a:t>
            </a:r>
            <a:endParaRPr lang="en-US" sz="4000" dirty="0"/>
          </a:p>
        </p:txBody>
      </p:sp>
      <p:sp>
        <p:nvSpPr>
          <p:cNvPr id="3" name="Footer Placeholder 2"/>
          <p:cNvSpPr>
            <a:spLocks noGrp="1"/>
          </p:cNvSpPr>
          <p:nvPr>
            <p:ph type="ftr" sz="quarter" idx="11"/>
          </p:nvPr>
        </p:nvSpPr>
        <p:spPr/>
        <p:txBody>
          <a:bodyPr/>
          <a:lstStyle/>
          <a:p>
            <a:r>
              <a:rPr lang="en-US" dirty="0">
                <a:latin typeface="Times New Roman" pitchFamily="18" charset="0"/>
                <a:cs typeface="Times New Roman" pitchFamily="18" charset="0"/>
              </a:rPr>
              <a:t>Dept of CSE, ACE                              B.E.,CSE                      </a:t>
            </a:r>
          </a:p>
        </p:txBody>
      </p:sp>
      <p:sp>
        <p:nvSpPr>
          <p:cNvPr id="4" name="TextBox 3"/>
          <p:cNvSpPr txBox="1"/>
          <p:nvPr/>
        </p:nvSpPr>
        <p:spPr>
          <a:xfrm>
            <a:off x="381000" y="1828800"/>
            <a:ext cx="7848600" cy="5155257"/>
          </a:xfrm>
          <a:prstGeom prst="rect">
            <a:avLst/>
          </a:prstGeom>
          <a:noFill/>
        </p:spPr>
        <p:txBody>
          <a:bodyPr wrap="square" rtlCol="0">
            <a:spAutoFit/>
          </a:bodyPr>
          <a:lstStyle/>
          <a:p>
            <a:pPr marL="342900" indent="-342900" algn="just">
              <a:buFont typeface="+mj-lt"/>
              <a:buAutoNum type="arabicParenR"/>
            </a:pPr>
            <a:r>
              <a:rPr lang="en-US" sz="2000" b="1" u="sng" dirty="0">
                <a:solidFill>
                  <a:srgbClr val="7030A0"/>
                </a:solidFill>
                <a:latin typeface="Times New Roman" panose="02020603050405020304" pitchFamily="18" charset="0"/>
                <a:cs typeface="Times New Roman" panose="02020603050405020304" pitchFamily="18" charset="0"/>
              </a:rPr>
              <a:t>Expense Tracker : A Smart Approach to Track Everyday Expense </a:t>
            </a:r>
            <a:r>
              <a:rPr lang="en-US" sz="1900" b="1" u="sng" dirty="0">
                <a:solidFill>
                  <a:srgbClr val="7030A0"/>
                </a:solidFill>
                <a:latin typeface="Times New Roman" pitchFamily="18" charset="0"/>
                <a:cs typeface="Times New Roman" pitchFamily="18" charset="0"/>
              </a:rPr>
              <a:t>(</a:t>
            </a:r>
            <a:r>
              <a:rPr lang="en-US" sz="2000" b="1" u="sng" dirty="0">
                <a:solidFill>
                  <a:srgbClr val="7030A0"/>
                </a:solidFill>
                <a:latin typeface="Times New Roman" panose="02020603050405020304" pitchFamily="18" charset="0"/>
                <a:cs typeface="Times New Roman" panose="02020603050405020304" pitchFamily="18" charset="0"/>
              </a:rPr>
              <a:t>Hrithik Gupta et al ., Dec 2020</a:t>
            </a:r>
            <a:r>
              <a:rPr lang="en-US" sz="1900" b="1" u="sng" dirty="0">
                <a:solidFill>
                  <a:srgbClr val="7030A0"/>
                </a:solidFill>
                <a:latin typeface="Times New Roman" pitchFamily="18" charset="0"/>
                <a:cs typeface="Times New Roman" pitchFamily="18" charset="0"/>
              </a:rPr>
              <a:t>)      </a:t>
            </a:r>
          </a:p>
          <a:p>
            <a:pPr marL="342900" indent="-342900" algn="just">
              <a:lnSpc>
                <a:spcPct val="150000"/>
              </a:lnSpc>
              <a:buFont typeface="Arial" panose="020B0604020202020204" pitchFamily="34" charset="0"/>
              <a:buChar char="•"/>
            </a:pPr>
            <a:r>
              <a:rPr lang="en-US" sz="2000" dirty="0">
                <a:latin typeface="Times New Roman" pitchFamily="18" charset="0"/>
                <a:cs typeface="Times New Roman" pitchFamily="18" charset="0"/>
              </a:rPr>
              <a:t>This paper, proposes that this application can be used by anyone to control their income expenditure from daily to annual basics and to keep track their spending .</a:t>
            </a:r>
          </a:p>
          <a:p>
            <a:pPr marL="342900" indent="-342900" algn="just">
              <a:lnSpc>
                <a:spcPct val="150000"/>
              </a:lnSpc>
              <a:buFont typeface="Arial" panose="020B0604020202020204" pitchFamily="34" charset="0"/>
              <a:buChar char="•"/>
            </a:pPr>
            <a:r>
              <a:rPr lang="en-US" sz="2000" dirty="0">
                <a:latin typeface="Times New Roman" pitchFamily="18" charset="0"/>
                <a:cs typeface="Times New Roman" pitchFamily="18" charset="0"/>
              </a:rPr>
              <a:t>The main feature of this application is that any person can track by day and category. </a:t>
            </a:r>
          </a:p>
          <a:p>
            <a:pPr marL="342900" indent="-342900" algn="just">
              <a:lnSpc>
                <a:spcPct val="150000"/>
              </a:lnSpc>
              <a:buFont typeface="Arial" panose="020B0604020202020204" pitchFamily="34" charset="0"/>
              <a:buChar char="•"/>
            </a:pPr>
            <a:r>
              <a:rPr lang="en-US" sz="2000" dirty="0">
                <a:latin typeface="Times New Roman" pitchFamily="18" charset="0"/>
                <a:cs typeface="Times New Roman" pitchFamily="18" charset="0"/>
              </a:rPr>
              <a:t>In this the expenditure is added and categorized then it would be stored in the database. From that database we can able to analyze or track our budget.</a:t>
            </a:r>
          </a:p>
          <a:p>
            <a:pPr marL="342900" indent="-342900" algn="just">
              <a:lnSpc>
                <a:spcPct val="150000"/>
              </a:lnSpc>
              <a:buFont typeface="Arial" panose="020B0604020202020204" pitchFamily="34" charset="0"/>
              <a:buChar char="•"/>
            </a:pPr>
            <a:endParaRPr lang="en-US" sz="2000" dirty="0">
              <a:latin typeface="Times New Roman" pitchFamily="18" charset="0"/>
              <a:cs typeface="Times New Roman" pitchFamily="18" charset="0"/>
            </a:endParaRPr>
          </a:p>
          <a:p>
            <a:pPr algn="just"/>
            <a:r>
              <a:rPr lang="en-US" sz="1900"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rgbClr val="FF0000"/>
                </a:solidFill>
                <a:latin typeface="Times New Roman" pitchFamily="18" charset="0"/>
                <a:cs typeface="Times New Roman" pitchFamily="18" charset="0"/>
              </a:rPr>
              <a:t>LITERATURE REVIEW </a:t>
            </a:r>
            <a:endParaRPr lang="en-US" sz="4000" dirty="0"/>
          </a:p>
        </p:txBody>
      </p:sp>
      <p:sp>
        <p:nvSpPr>
          <p:cNvPr id="3" name="Footer Placeholder 2"/>
          <p:cNvSpPr>
            <a:spLocks noGrp="1"/>
          </p:cNvSpPr>
          <p:nvPr>
            <p:ph type="ftr" sz="quarter" idx="11"/>
          </p:nvPr>
        </p:nvSpPr>
        <p:spPr/>
        <p:txBody>
          <a:bodyPr/>
          <a:lstStyle/>
          <a:p>
            <a:r>
              <a:rPr lang="en-US" dirty="0">
                <a:latin typeface="Times New Roman" pitchFamily="18" charset="0"/>
                <a:cs typeface="Times New Roman" pitchFamily="18" charset="0"/>
              </a:rPr>
              <a:t>Dept of CSE, ACE                              B.E.,CSE                      </a:t>
            </a:r>
          </a:p>
        </p:txBody>
      </p:sp>
      <p:sp>
        <p:nvSpPr>
          <p:cNvPr id="4" name="TextBox 3"/>
          <p:cNvSpPr txBox="1"/>
          <p:nvPr/>
        </p:nvSpPr>
        <p:spPr>
          <a:xfrm>
            <a:off x="381001" y="1828800"/>
            <a:ext cx="8153399" cy="5816977"/>
          </a:xfrm>
          <a:prstGeom prst="rect">
            <a:avLst/>
          </a:prstGeom>
          <a:noFill/>
        </p:spPr>
        <p:txBody>
          <a:bodyPr wrap="square" rtlCol="0">
            <a:spAutoFit/>
          </a:bodyPr>
          <a:lstStyle/>
          <a:p>
            <a:pPr algn="just">
              <a:lnSpc>
                <a:spcPct val="150000"/>
              </a:lnSpc>
            </a:pPr>
            <a:r>
              <a:rPr lang="en-US" sz="2000" b="1" dirty="0">
                <a:solidFill>
                  <a:srgbClr val="7030A0"/>
                </a:solidFill>
                <a:latin typeface="Times New Roman" pitchFamily="18" charset="0"/>
                <a:cs typeface="Times New Roman" pitchFamily="18" charset="0"/>
              </a:rPr>
              <a:t>2) </a:t>
            </a:r>
            <a:r>
              <a:rPr lang="en-US" sz="2000" b="1" u="sng" dirty="0">
                <a:solidFill>
                  <a:srgbClr val="7030A0"/>
                </a:solidFill>
                <a:latin typeface="Times New Roman" panose="02020603050405020304" pitchFamily="18" charset="0"/>
                <a:cs typeface="Times New Roman" panose="02020603050405020304" pitchFamily="18" charset="0"/>
              </a:rPr>
              <a:t>Student expense tracking application (</a:t>
            </a:r>
            <a:r>
              <a:rPr lang="en-US" sz="2000" b="1" u="sng" dirty="0" err="1">
                <a:solidFill>
                  <a:srgbClr val="7030A0"/>
                </a:solidFill>
                <a:latin typeface="Times New Roman" panose="02020603050405020304" pitchFamily="18" charset="0"/>
                <a:cs typeface="Times New Roman" panose="02020603050405020304" pitchFamily="18" charset="0"/>
              </a:rPr>
              <a:t>Saumya</a:t>
            </a:r>
            <a:r>
              <a:rPr lang="en-US" sz="2000" b="1" u="sng" dirty="0">
                <a:solidFill>
                  <a:srgbClr val="7030A0"/>
                </a:solidFill>
                <a:latin typeface="Times New Roman" panose="02020603050405020304" pitchFamily="18" charset="0"/>
                <a:cs typeface="Times New Roman" panose="02020603050405020304" pitchFamily="18" charset="0"/>
              </a:rPr>
              <a:t> Dubey et al., Jan 2022)</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work proposes that the android application which is used to track the daily expense of a student.</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like a digital diary that keeps record of expenses done by a student. The application keeps track of money spent and the earnings both of the student on day-to-day basis.</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this the student will have a goal and to reach goal his/her pocket money is tracked based on their spending.</a:t>
            </a:r>
          </a:p>
          <a:p>
            <a:r>
              <a:rPr lang="en-US" sz="1800" dirty="0"/>
              <a:t>	</a:t>
            </a:r>
            <a:endParaRPr lang="en-US" sz="1900" b="1" u="sng" dirty="0">
              <a:solidFill>
                <a:srgbClr val="7030A0"/>
              </a:solidFill>
              <a:latin typeface="Times New Roman" pitchFamily="18" charset="0"/>
              <a:cs typeface="Times New Roman" pitchFamily="18" charset="0"/>
            </a:endParaRPr>
          </a:p>
          <a:p>
            <a:pPr marL="457200" indent="-457200" algn="just">
              <a:buFont typeface="Wingdings" panose="05000000000000000000" pitchFamily="2" charset="2"/>
              <a:buChar char="Ø"/>
            </a:pPr>
            <a:endParaRPr lang="en-US" sz="1900" dirty="0">
              <a:latin typeface="Times New Roman" pitchFamily="18" charset="0"/>
              <a:cs typeface="Times New Roman" pitchFamily="18" charset="0"/>
            </a:endParaRPr>
          </a:p>
          <a:p>
            <a:pPr algn="just"/>
            <a:endParaRPr lang="en-US" sz="1900" dirty="0">
              <a:latin typeface="Times New Roman" pitchFamily="18" charset="0"/>
              <a:cs typeface="Times New Roman" pitchFamily="18" charset="0"/>
            </a:endParaRPr>
          </a:p>
          <a:p>
            <a:pPr algn="just"/>
            <a:endParaRPr lang="en-US" sz="1900" dirty="0">
              <a:latin typeface="Times New Roman" pitchFamily="18" charset="0"/>
              <a:cs typeface="Times New Roman" pitchFamily="18" charset="0"/>
            </a:endParaRPr>
          </a:p>
          <a:p>
            <a:pPr algn="just"/>
            <a:endParaRPr lang="en-US" sz="1900" dirty="0">
              <a:latin typeface="Times New Roman" pitchFamily="18" charset="0"/>
              <a:cs typeface="Times New Roman" pitchFamily="18" charset="0"/>
            </a:endParaRPr>
          </a:p>
          <a:p>
            <a:endParaRPr lang="en-US" sz="1900" dirty="0"/>
          </a:p>
          <a:p>
            <a:endParaRPr lang="en-US"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rgbClr val="FF0000"/>
                </a:solidFill>
                <a:latin typeface="Times New Roman" pitchFamily="18" charset="0"/>
                <a:cs typeface="Times New Roman" pitchFamily="18" charset="0"/>
              </a:rPr>
              <a:t>LITERATURE REVIEW </a:t>
            </a:r>
            <a:endParaRPr lang="en-US" sz="4000" dirty="0"/>
          </a:p>
        </p:txBody>
      </p:sp>
      <p:sp>
        <p:nvSpPr>
          <p:cNvPr id="3" name="Footer Placeholder 2"/>
          <p:cNvSpPr>
            <a:spLocks noGrp="1"/>
          </p:cNvSpPr>
          <p:nvPr>
            <p:ph type="ftr" sz="quarter" idx="11"/>
          </p:nvPr>
        </p:nvSpPr>
        <p:spPr/>
        <p:txBody>
          <a:bodyPr/>
          <a:lstStyle/>
          <a:p>
            <a:r>
              <a:rPr lang="en-US" dirty="0">
                <a:latin typeface="Times New Roman" pitchFamily="18" charset="0"/>
                <a:cs typeface="Times New Roman" pitchFamily="18" charset="0"/>
              </a:rPr>
              <a:t>Dept of CSE, ACE                              B.E.,CSE                      </a:t>
            </a:r>
          </a:p>
        </p:txBody>
      </p:sp>
      <p:sp>
        <p:nvSpPr>
          <p:cNvPr id="5" name="TextBox 4">
            <a:extLst>
              <a:ext uri="{FF2B5EF4-FFF2-40B4-BE49-F238E27FC236}">
                <a16:creationId xmlns:a16="http://schemas.microsoft.com/office/drawing/2014/main" id="{A99F9813-B0E5-E20B-D6AB-C0141607F0BC}"/>
              </a:ext>
            </a:extLst>
          </p:cNvPr>
          <p:cNvSpPr txBox="1"/>
          <p:nvPr/>
        </p:nvSpPr>
        <p:spPr>
          <a:xfrm>
            <a:off x="457200" y="1767953"/>
            <a:ext cx="7924800" cy="4370427"/>
          </a:xfrm>
          <a:prstGeom prst="rect">
            <a:avLst/>
          </a:prstGeom>
          <a:noFill/>
        </p:spPr>
        <p:txBody>
          <a:bodyPr wrap="square" rtlCol="0">
            <a:spAutoFit/>
          </a:bodyPr>
          <a:lstStyle/>
          <a:p>
            <a:pPr>
              <a:lnSpc>
                <a:spcPct val="150000"/>
              </a:lnSpc>
            </a:pPr>
            <a:r>
              <a:rPr lang="en-US" sz="2000" b="1" dirty="0">
                <a:solidFill>
                  <a:srgbClr val="7030A0"/>
                </a:solidFill>
                <a:latin typeface="Times New Roman" pitchFamily="18" charset="0"/>
                <a:cs typeface="Times New Roman" pitchFamily="18" charset="0"/>
              </a:rPr>
              <a:t>3) </a:t>
            </a:r>
            <a:r>
              <a:rPr lang="en-US" sz="2000" b="1" u="sng" dirty="0">
                <a:solidFill>
                  <a:srgbClr val="7030A0"/>
                </a:solidFill>
                <a:latin typeface="Times New Roman" pitchFamily="18" charset="0"/>
                <a:cs typeface="Times New Roman" pitchFamily="18" charset="0"/>
              </a:rPr>
              <a:t>Expense Tracker (ATIYA KAZI et al., MAY 2021  )</a:t>
            </a:r>
          </a:p>
          <a:p>
            <a:pPr marL="342900" indent="-342900">
              <a:lnSpc>
                <a:spcPct val="150000"/>
              </a:lnSpc>
              <a:buFont typeface="Arial" panose="020B0604020202020204" pitchFamily="34" charset="0"/>
              <a:buChar char="•"/>
            </a:pPr>
            <a:endParaRPr lang="en-US" sz="2000" b="1" u="sng" dirty="0">
              <a:solidFill>
                <a:srgbClr val="7030A0"/>
              </a:solidFill>
              <a:latin typeface="Times New Roman" pitchFamily="18" charset="0"/>
              <a:cs typeface="Times New Roman" pitchFamily="18" charset="0"/>
            </a:endParaRPr>
          </a:p>
          <a:p>
            <a:pPr marL="342900" indent="-342900">
              <a:lnSpc>
                <a:spcPct val="150000"/>
              </a:lnSpc>
              <a:buFont typeface="Arial" panose="020B0604020202020204" pitchFamily="34" charset="0"/>
              <a:buChar char="•"/>
            </a:pPr>
            <a:r>
              <a:rPr lang="en-US" sz="2000" dirty="0">
                <a:latin typeface="Times New Roman" pitchFamily="18" charset="0"/>
                <a:cs typeface="Times New Roman" pitchFamily="18" charset="0"/>
              </a:rPr>
              <a:t>This application like the vast majority of the applications will have user login screen and alternatives for enlistment. The user should enlist in this application when the person in question is utilizing for first time.</a:t>
            </a:r>
          </a:p>
          <a:p>
            <a:pPr marL="342900" indent="-342900">
              <a:lnSpc>
                <a:spcPct val="150000"/>
              </a:lnSpc>
              <a:buFont typeface="Arial" panose="020B0604020202020204" pitchFamily="34" charset="0"/>
              <a:buChar char="•"/>
            </a:pPr>
            <a:r>
              <a:rPr lang="en-US" sz="2000" dirty="0">
                <a:latin typeface="Times New Roman" pitchFamily="18" charset="0"/>
                <a:cs typeface="Times New Roman" pitchFamily="18" charset="0"/>
              </a:rPr>
              <a:t>This module fundamentally relies upon the SQL Lite for putting away classification details and expense subtleties and income. The class exchange is put away in a SQL lite database</a:t>
            </a:r>
          </a:p>
          <a:p>
            <a:endParaRPr lang="en-US" sz="1900" dirty="0">
              <a:latin typeface="Times New Roman" pitchFamily="18" charset="0"/>
              <a:cs typeface="Times New Roman" pitchFamily="18" charset="0"/>
            </a:endParaRPr>
          </a:p>
          <a:p>
            <a:pPr marL="342900" indent="-342900">
              <a:buFont typeface="Arial" panose="020B0604020202020204" pitchFamily="34" charset="0"/>
              <a:buChar char="•"/>
            </a:pPr>
            <a:endParaRPr lang="en-US" sz="1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rgbClr val="FF0000"/>
                </a:solidFill>
                <a:latin typeface="Times New Roman" pitchFamily="18" charset="0"/>
                <a:cs typeface="Times New Roman" pitchFamily="18" charset="0"/>
              </a:rPr>
              <a:t>LITERATURE REVIEW </a:t>
            </a:r>
            <a:endParaRPr lang="en-US" sz="4000" dirty="0"/>
          </a:p>
        </p:txBody>
      </p:sp>
      <p:sp>
        <p:nvSpPr>
          <p:cNvPr id="3" name="Footer Placeholder 2"/>
          <p:cNvSpPr>
            <a:spLocks noGrp="1"/>
          </p:cNvSpPr>
          <p:nvPr>
            <p:ph type="ftr" sz="quarter" idx="11"/>
          </p:nvPr>
        </p:nvSpPr>
        <p:spPr/>
        <p:txBody>
          <a:bodyPr/>
          <a:lstStyle/>
          <a:p>
            <a:r>
              <a:rPr lang="en-US" dirty="0">
                <a:latin typeface="Times New Roman" pitchFamily="18" charset="0"/>
                <a:cs typeface="Times New Roman" pitchFamily="18" charset="0"/>
              </a:rPr>
              <a:t>Dept of CSE, ACE                              B.E.,CSE                      </a:t>
            </a:r>
          </a:p>
        </p:txBody>
      </p:sp>
      <p:sp>
        <p:nvSpPr>
          <p:cNvPr id="4" name="TextBox 3">
            <a:extLst>
              <a:ext uri="{FF2B5EF4-FFF2-40B4-BE49-F238E27FC236}">
                <a16:creationId xmlns:a16="http://schemas.microsoft.com/office/drawing/2014/main" id="{64EE5868-141C-845D-9CE8-E882C4AFA801}"/>
              </a:ext>
            </a:extLst>
          </p:cNvPr>
          <p:cNvSpPr txBox="1"/>
          <p:nvPr/>
        </p:nvSpPr>
        <p:spPr>
          <a:xfrm>
            <a:off x="381000" y="1905000"/>
            <a:ext cx="8229600" cy="4345870"/>
          </a:xfrm>
          <a:prstGeom prst="rect">
            <a:avLst/>
          </a:prstGeom>
          <a:noFill/>
        </p:spPr>
        <p:txBody>
          <a:bodyPr wrap="square" rtlCol="0">
            <a:spAutoFit/>
          </a:bodyPr>
          <a:lstStyle/>
          <a:p>
            <a:r>
              <a:rPr lang="en-US" sz="2000" b="1" u="sng" dirty="0">
                <a:solidFill>
                  <a:srgbClr val="7030A0"/>
                </a:solidFill>
                <a:latin typeface="Times New Roman" pitchFamily="18" charset="0"/>
                <a:cs typeface="Times New Roman" pitchFamily="18" charset="0"/>
              </a:rPr>
              <a:t>4) Personalized Expense Managing Assistant Using Android (</a:t>
            </a:r>
          </a:p>
          <a:p>
            <a:r>
              <a:rPr lang="en-US" sz="2000" b="1" u="sng" dirty="0">
                <a:solidFill>
                  <a:srgbClr val="7030A0"/>
                </a:solidFill>
                <a:latin typeface="Times New Roman" pitchFamily="18" charset="0"/>
                <a:cs typeface="Times New Roman" pitchFamily="18" charset="0"/>
              </a:rPr>
              <a:t>ATIYA KAZI et al., Apr 2016 )</a:t>
            </a:r>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new application will let bunch of users and their companions to have detailed view inside this application around individual costs,</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collection of data of expenses and income of the user from databases is a easy task since every record of user activity is stored directly in database server which is maintained by us</a:t>
            </a:r>
            <a:r>
              <a:rPr lang="en-US" sz="2000" b="1" dirty="0">
                <a:solidFill>
                  <a:srgbClr val="7030A0"/>
                </a:solidFill>
                <a:latin typeface="Times New Roman" pitchFamily="18" charset="0"/>
                <a:cs typeface="Times New Roman" pitchFamily="18" charset="0"/>
              </a:rPr>
              <a:t>,</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Extraction of  interesting patterns that is non-trivial, implicit, previously unknown and potentially useful patterns or knowledge from huge amount of data.</a:t>
            </a:r>
          </a:p>
        </p:txBody>
      </p:sp>
    </p:spTree>
    <p:extLst>
      <p:ext uri="{BB962C8B-B14F-4D97-AF65-F5344CB8AC3E}">
        <p14:creationId xmlns:p14="http://schemas.microsoft.com/office/powerpoint/2010/main" val="1596046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rgbClr val="FF0000"/>
                </a:solidFill>
                <a:latin typeface="Times New Roman" pitchFamily="18" charset="0"/>
                <a:cs typeface="Times New Roman" pitchFamily="18" charset="0"/>
              </a:rPr>
              <a:t>LITERATURE REVIEW </a:t>
            </a:r>
            <a:endParaRPr lang="en-US" sz="4000" dirty="0"/>
          </a:p>
        </p:txBody>
      </p:sp>
      <p:sp>
        <p:nvSpPr>
          <p:cNvPr id="3" name="Footer Placeholder 2"/>
          <p:cNvSpPr>
            <a:spLocks noGrp="1"/>
          </p:cNvSpPr>
          <p:nvPr>
            <p:ph type="ftr" sz="quarter" idx="11"/>
          </p:nvPr>
        </p:nvSpPr>
        <p:spPr/>
        <p:txBody>
          <a:bodyPr/>
          <a:lstStyle/>
          <a:p>
            <a:r>
              <a:rPr lang="en-US" dirty="0">
                <a:latin typeface="Times New Roman" pitchFamily="18" charset="0"/>
                <a:cs typeface="Times New Roman" pitchFamily="18" charset="0"/>
              </a:rPr>
              <a:t>Dept of CSE, ACE                              B.E.,CSE                      </a:t>
            </a:r>
          </a:p>
        </p:txBody>
      </p:sp>
      <p:sp>
        <p:nvSpPr>
          <p:cNvPr id="4" name="TextBox 3">
            <a:extLst>
              <a:ext uri="{FF2B5EF4-FFF2-40B4-BE49-F238E27FC236}">
                <a16:creationId xmlns:a16="http://schemas.microsoft.com/office/drawing/2014/main" id="{37A94B53-1C4C-52BA-C9BE-D77E404972FF}"/>
              </a:ext>
            </a:extLst>
          </p:cNvPr>
          <p:cNvSpPr txBox="1"/>
          <p:nvPr/>
        </p:nvSpPr>
        <p:spPr>
          <a:xfrm>
            <a:off x="457200" y="1594560"/>
            <a:ext cx="8458200" cy="4653646"/>
          </a:xfrm>
          <a:prstGeom prst="rect">
            <a:avLst/>
          </a:prstGeom>
          <a:noFill/>
        </p:spPr>
        <p:txBody>
          <a:bodyPr wrap="square" rtlCol="0">
            <a:spAutoFit/>
          </a:bodyPr>
          <a:lstStyle/>
          <a:p>
            <a:pPr>
              <a:lnSpc>
                <a:spcPct val="150000"/>
              </a:lnSpc>
            </a:pPr>
            <a:r>
              <a:rPr lang="en-US" sz="2000" b="1" u="sng" dirty="0">
                <a:solidFill>
                  <a:srgbClr val="7030A0"/>
                </a:solidFill>
                <a:latin typeface="Times New Roman" pitchFamily="18" charset="0"/>
                <a:cs typeface="Times New Roman" pitchFamily="18" charset="0"/>
              </a:rPr>
              <a:t>5) EXPENDITURE MANAGEMENT SYSTEM(</a:t>
            </a:r>
          </a:p>
          <a:p>
            <a:pPr>
              <a:lnSpc>
                <a:spcPct val="150000"/>
              </a:lnSpc>
            </a:pPr>
            <a:r>
              <a:rPr lang="en-US" sz="2000" b="1" u="sng" dirty="0">
                <a:solidFill>
                  <a:srgbClr val="7030A0"/>
                </a:solidFill>
                <a:latin typeface="Times New Roman" pitchFamily="18" charset="0"/>
                <a:cs typeface="Times New Roman" pitchFamily="18" charset="0"/>
              </a:rPr>
              <a:t>Dr. V. Geetha et al., MARCH - 2022)</a:t>
            </a:r>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objective of  this app  is to act as  a remainder to help user  track  their  budget.  Through  this  online  application students,  small  business  will  be  benefited  the  most  in today's  fast-paced  environment,</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will  contain  a  variety  of  record-keeping  choices  (for example, food, travel fuel, salary, and so on). It will continue to deliver notifications on its own to cover our daily expenses,</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application not only help you to save money, but  it  can  also  help  you  set  financial  objectives  for  the future.</a:t>
            </a:r>
          </a:p>
        </p:txBody>
      </p:sp>
    </p:spTree>
    <p:extLst>
      <p:ext uri="{BB962C8B-B14F-4D97-AF65-F5344CB8AC3E}">
        <p14:creationId xmlns:p14="http://schemas.microsoft.com/office/powerpoint/2010/main" val="2833539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rgbClr val="FF0000"/>
                </a:solidFill>
                <a:latin typeface="Times New Roman" pitchFamily="18" charset="0"/>
                <a:cs typeface="Times New Roman" pitchFamily="18" charset="0"/>
              </a:rPr>
              <a:t>LITERATURE REVIEW </a:t>
            </a:r>
            <a:endParaRPr lang="en-US" sz="4000" dirty="0"/>
          </a:p>
        </p:txBody>
      </p:sp>
      <p:sp>
        <p:nvSpPr>
          <p:cNvPr id="3" name="Footer Placeholder 2"/>
          <p:cNvSpPr>
            <a:spLocks noGrp="1"/>
          </p:cNvSpPr>
          <p:nvPr>
            <p:ph type="ftr" sz="quarter" idx="11"/>
          </p:nvPr>
        </p:nvSpPr>
        <p:spPr/>
        <p:txBody>
          <a:bodyPr/>
          <a:lstStyle/>
          <a:p>
            <a:r>
              <a:rPr lang="en-US" dirty="0">
                <a:latin typeface="Times New Roman" pitchFamily="18" charset="0"/>
                <a:cs typeface="Times New Roman" pitchFamily="18" charset="0"/>
              </a:rPr>
              <a:t>Dept of CSE, ACE                              B.E.,CSE                      </a:t>
            </a:r>
          </a:p>
        </p:txBody>
      </p:sp>
      <p:sp>
        <p:nvSpPr>
          <p:cNvPr id="4" name="TextBox 3">
            <a:extLst>
              <a:ext uri="{FF2B5EF4-FFF2-40B4-BE49-F238E27FC236}">
                <a16:creationId xmlns:a16="http://schemas.microsoft.com/office/drawing/2014/main" id="{337CCE89-0604-21BD-2F6D-83B360A803B0}"/>
              </a:ext>
            </a:extLst>
          </p:cNvPr>
          <p:cNvSpPr txBox="1"/>
          <p:nvPr/>
        </p:nvSpPr>
        <p:spPr>
          <a:xfrm>
            <a:off x="457200" y="1622010"/>
            <a:ext cx="8305800" cy="4613058"/>
          </a:xfrm>
          <a:prstGeom prst="rect">
            <a:avLst/>
          </a:prstGeom>
          <a:noFill/>
        </p:spPr>
        <p:txBody>
          <a:bodyPr wrap="square" rtlCol="0">
            <a:spAutoFit/>
          </a:bodyPr>
          <a:lstStyle/>
          <a:p>
            <a:pPr>
              <a:lnSpc>
                <a:spcPct val="150000"/>
              </a:lnSpc>
            </a:pPr>
            <a:r>
              <a:rPr lang="en-US" b="1" u="sng" dirty="0">
                <a:solidFill>
                  <a:srgbClr val="7030A0"/>
                </a:solidFill>
                <a:latin typeface="Times New Roman" pitchFamily="18" charset="0"/>
                <a:cs typeface="Times New Roman" pitchFamily="18" charset="0"/>
              </a:rPr>
              <a:t>6</a:t>
            </a:r>
            <a:r>
              <a:rPr lang="en-US" sz="1800" b="1" u="sng" dirty="0">
                <a:solidFill>
                  <a:srgbClr val="7030A0"/>
                </a:solidFill>
                <a:latin typeface="Times New Roman" pitchFamily="18" charset="0"/>
                <a:cs typeface="Times New Roman" pitchFamily="18" charset="0"/>
              </a:rPr>
              <a:t>) Online Income and Expense Tracker (S. </a:t>
            </a:r>
            <a:r>
              <a:rPr lang="en-US" sz="1800" b="1" u="sng" dirty="0" err="1">
                <a:solidFill>
                  <a:srgbClr val="7030A0"/>
                </a:solidFill>
                <a:latin typeface="Times New Roman" pitchFamily="18" charset="0"/>
                <a:cs typeface="Times New Roman" pitchFamily="18" charset="0"/>
              </a:rPr>
              <a:t>Chandiniet</a:t>
            </a:r>
            <a:r>
              <a:rPr lang="en-US" sz="1800" b="1" u="sng" dirty="0">
                <a:solidFill>
                  <a:srgbClr val="7030A0"/>
                </a:solidFill>
                <a:latin typeface="Times New Roman" pitchFamily="18" charset="0"/>
                <a:cs typeface="Times New Roman" pitchFamily="18" charset="0"/>
              </a:rPr>
              <a:t> al., Mar 2019)</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a:t>
            </a:r>
            <a:r>
              <a:rPr lang="en-US" sz="1800" dirty="0">
                <a:latin typeface="Times New Roman" panose="02020603050405020304" pitchFamily="18" charset="0"/>
                <a:cs typeface="Times New Roman" panose="02020603050405020304" pitchFamily="18" charset="0"/>
              </a:rPr>
              <a:t>handini proposed an expense tracker that will maintain all  the  expenses  record  of  users  and  manage  them efficiently. The  user  can choose  an expense  category and provide additional information such as a photo, a location, and the amount of the expense, among  other things.</a:t>
            </a: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This will save the information to the local database. The user can examine and sort expenses on a weekly, monthly, or annual basis. By </a:t>
            </a:r>
            <a:r>
              <a:rPr lang="en-US" sz="1800" dirty="0" err="1">
                <a:latin typeface="Times New Roman" panose="02020603050405020304" pitchFamily="18" charset="0"/>
                <a:cs typeface="Times New Roman" panose="02020603050405020304" pitchFamily="18" charset="0"/>
              </a:rPr>
              <a:t>utilising</a:t>
            </a:r>
            <a:r>
              <a:rPr lang="en-US" sz="1800" dirty="0">
                <a:latin typeface="Times New Roman" panose="02020603050405020304" pitchFamily="18" charset="0"/>
                <a:cs typeface="Times New Roman" panose="02020603050405020304" pitchFamily="18" charset="0"/>
              </a:rPr>
              <a:t> this, they reduced the quantity of manual calculations for  their expenses  and maintain track of their spending.</a:t>
            </a: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user can  enter  his  income  to compute  his  total  daily expenses,  and  the data  will  be saved  for  each individual user.</a:t>
            </a:r>
          </a:p>
        </p:txBody>
      </p:sp>
    </p:spTree>
    <p:extLst>
      <p:ext uri="{BB962C8B-B14F-4D97-AF65-F5344CB8AC3E}">
        <p14:creationId xmlns:p14="http://schemas.microsoft.com/office/powerpoint/2010/main" val="76239467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1218</TotalTime>
  <Words>1090</Words>
  <Application>Microsoft Office PowerPoint</Application>
  <PresentationFormat>On-screen Show (4:3)</PresentationFormat>
  <Paragraphs>72</Paragraphs>
  <Slides>12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Arial</vt:lpstr>
      <vt:lpstr>Calibri</vt:lpstr>
      <vt:lpstr>Times New Roman</vt:lpstr>
      <vt:lpstr>Tw Cen MT</vt:lpstr>
      <vt:lpstr>verdana</vt:lpstr>
      <vt:lpstr>Wingdings</vt:lpstr>
      <vt:lpstr>Wingdings 2</vt:lpstr>
      <vt:lpstr>Median</vt:lpstr>
      <vt:lpstr>                                           PRESENTED BY                  1. KOKILAVANI N (AC19UCS056)                  2. POORNACHANDRA R(AC19ucs085)                    3. RAMYA M (aC19UCS093)                   4. KRISHNA SUNDARA B (AC19UCS058)                                   IV – B.E ‘B-Sec’’ ADHIYAMAAN  COLLEGE OF ENGINEERING, HOSUR. </vt:lpstr>
      <vt:lpstr>CONTENTS</vt:lpstr>
      <vt:lpstr>OBJECTIVE</vt:lpstr>
      <vt:lpstr>LITERATURE REVIEW</vt:lpstr>
      <vt:lpstr>LITERATURE REVIEW </vt:lpstr>
      <vt:lpstr>LITERATURE REVIEW </vt:lpstr>
      <vt:lpstr>LITERATURE REVIEW </vt:lpstr>
      <vt:lpstr>LITERATURE REVIEW </vt:lpstr>
      <vt:lpstr>LITERATURE REVIEW </vt:lpstr>
      <vt:lpstr>REFERENCES</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EFFICIENT PARALLEL TURBO DECODER ARCHITECTURE FOR WIRELESS NETWORK APPLICATIONS  PRESENTED BY anitha.v m.E., VLSI DEGIGN ADHIYAMAAN  COLLEGE OF ENGINEERING, HOSUR.</dc:title>
  <dc:creator>cse</dc:creator>
  <cp:lastModifiedBy>dnup21@outlook.com</cp:lastModifiedBy>
  <cp:revision>377</cp:revision>
  <dcterms:created xsi:type="dcterms:W3CDTF">2015-07-27T13:54:25Z</dcterms:created>
  <dcterms:modified xsi:type="dcterms:W3CDTF">2022-09-14T01:39:49Z</dcterms:modified>
</cp:coreProperties>
</file>