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256" r:id="rId2"/>
    <p:sldId id="257" r:id="rId3"/>
    <p:sldId id="258" r:id="rId4"/>
    <p:sldId id="312" r:id="rId5"/>
    <p:sldId id="317" r:id="rId6"/>
    <p:sldId id="318" r:id="rId7"/>
    <p:sldId id="320" r:id="rId8"/>
    <p:sldId id="321" r:id="rId9"/>
    <p:sldId id="322" r:id="rId10"/>
    <p:sldId id="323" r:id="rId11"/>
    <p:sldId id="324"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E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59" d="100"/>
          <a:sy n="59" d="100"/>
        </p:scale>
        <p:origin x="146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9/14/2022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Dept of ECE, ACE                              B.E.,ECE                      </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9/14/2022</a:t>
            </a:fld>
            <a:endParaRPr lang="en-US" dirty="0"/>
          </a:p>
        </p:txBody>
      </p:sp>
      <p:sp>
        <p:nvSpPr>
          <p:cNvPr id="5" name="Footer Placeholder 4"/>
          <p:cNvSpPr>
            <a:spLocks noGrp="1"/>
          </p:cNvSpPr>
          <p:nvPr>
            <p:ph type="ftr" sz="quarter" idx="11"/>
          </p:nvPr>
        </p:nvSpPr>
        <p:spPr/>
        <p:txBody>
          <a:bodyPr/>
          <a:lstStyle/>
          <a:p>
            <a:r>
              <a:rPr lang="en-US" dirty="0"/>
              <a:t>Dept of ECE, ACE                              B.E.,ECE                      </a:t>
            </a:r>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9/14/2022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dirty="0"/>
              <a:t>Dept of ECE, ACE                              B.E.,ECE                      </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9/14/2022</a:t>
            </a:fld>
            <a:endParaRPr lang="en-US" dirty="0"/>
          </a:p>
        </p:txBody>
      </p:sp>
      <p:sp>
        <p:nvSpPr>
          <p:cNvPr id="5" name="Footer Placeholder 4"/>
          <p:cNvSpPr>
            <a:spLocks noGrp="1"/>
          </p:cNvSpPr>
          <p:nvPr>
            <p:ph type="ftr" sz="quarter" idx="11"/>
          </p:nvPr>
        </p:nvSpPr>
        <p:spPr/>
        <p:txBody>
          <a:bodyPr/>
          <a:lstStyle/>
          <a:p>
            <a:r>
              <a:rPr lang="en-US" dirty="0"/>
              <a:t>Dept of ECE, ACE                              B.E.,ECE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9/14/2022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dirty="0"/>
              <a:t>Dept of ECE, ACE                              B.E.,ECE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9/14/2022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dirty="0"/>
              <a:t>Dept of ECE, ACE                              B.E.,ECE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9/14/2022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Dept of ECE, ACE                              B.E.,ECE                      </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9/14/2022</a:t>
            </a:fld>
            <a:endParaRPr lang="en-US" dirty="0"/>
          </a:p>
        </p:txBody>
      </p:sp>
      <p:sp>
        <p:nvSpPr>
          <p:cNvPr id="4" name="Footer Placeholder 3"/>
          <p:cNvSpPr>
            <a:spLocks noGrp="1"/>
          </p:cNvSpPr>
          <p:nvPr>
            <p:ph type="ftr" sz="quarter" idx="11"/>
          </p:nvPr>
        </p:nvSpPr>
        <p:spPr/>
        <p:txBody>
          <a:bodyPr/>
          <a:lstStyle/>
          <a:p>
            <a:r>
              <a:rPr lang="en-US" dirty="0"/>
              <a:t>Dept of ECE, ACE                              B.E.,ECE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9/14/2022</a:t>
            </a:fld>
            <a:endParaRPr lang="en-US" dirty="0"/>
          </a:p>
        </p:txBody>
      </p:sp>
      <p:sp>
        <p:nvSpPr>
          <p:cNvPr id="3" name="Footer Placeholder 2"/>
          <p:cNvSpPr>
            <a:spLocks noGrp="1"/>
          </p:cNvSpPr>
          <p:nvPr>
            <p:ph type="ftr" sz="quarter" idx="11"/>
          </p:nvPr>
        </p:nvSpPr>
        <p:spPr/>
        <p:txBody>
          <a:bodyPr/>
          <a:lstStyle/>
          <a:p>
            <a:r>
              <a:rPr lang="en-US" dirty="0"/>
              <a:t>Dept of ECE, ACE                              B.E.,ECE                      </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9/14/2022</a:t>
            </a:fld>
            <a:endParaRPr lang="en-US" dirty="0"/>
          </a:p>
        </p:txBody>
      </p:sp>
      <p:sp>
        <p:nvSpPr>
          <p:cNvPr id="6" name="Footer Placeholder 5"/>
          <p:cNvSpPr>
            <a:spLocks noGrp="1"/>
          </p:cNvSpPr>
          <p:nvPr>
            <p:ph type="ftr" sz="quarter" idx="11"/>
          </p:nvPr>
        </p:nvSpPr>
        <p:spPr/>
        <p:txBody>
          <a:bodyPr/>
          <a:lstStyle/>
          <a:p>
            <a:r>
              <a:rPr lang="en-US" dirty="0"/>
              <a:t>Dept of ECE, ACE                              B.E.,ECE                      </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9/14/2022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Dept of ECE, ACE                              B.E.,ECE                      </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9/14/2022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Dept of ECE, ACE                              B.E.,ECE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610600" cy="5105400"/>
          </a:xfrm>
        </p:spPr>
        <p:txBody>
          <a:bodyPr>
            <a:normAutofit fontScale="90000"/>
          </a:bodyPr>
          <a:lstStyle/>
          <a:p>
            <a:pPr algn="ct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r>
              <a:rPr lang="en-US" sz="3600" b="0" i="0" dirty="0">
                <a:solidFill>
                  <a:srgbClr val="35475C"/>
                </a:solidFill>
                <a:effectLst/>
                <a:latin typeface="Open Sans" panose="020B0606030504020204" pitchFamily="34" charset="0"/>
              </a:rPr>
              <a:t>Smart Lender - Applicant Credibility Prediction for Loan Approval</a:t>
            </a:r>
            <a:br>
              <a:rPr lang="en-US" sz="4000" b="1" dirty="0">
                <a:solidFill>
                  <a:schemeClr val="accent2"/>
                </a:solidFill>
                <a:latin typeface="Times New Roman" pitchFamily="18" charset="0"/>
                <a:cs typeface="Times New Roman" pitchFamily="18" charset="0"/>
              </a:rPr>
            </a:br>
            <a:r>
              <a:rPr lang="en-US" sz="2700" b="1" dirty="0">
                <a:solidFill>
                  <a:schemeClr val="accent2"/>
                </a:solidFill>
                <a:latin typeface="Times New Roman" pitchFamily="18" charset="0"/>
                <a:cs typeface="Times New Roman" pitchFamily="18" charset="0"/>
              </a:rPr>
              <a:t>(</a:t>
            </a:r>
            <a:r>
              <a:rPr lang="en-US" sz="2700" b="0" i="0" dirty="0">
                <a:solidFill>
                  <a:srgbClr val="222222"/>
                </a:solidFill>
                <a:effectLst/>
                <a:latin typeface="verdana" panose="020B0604030504040204" pitchFamily="34" charset="0"/>
              </a:rPr>
              <a:t> PNT2022TMID07972</a:t>
            </a:r>
            <a:r>
              <a:rPr lang="en-US" sz="2700" b="1" dirty="0">
                <a:solidFill>
                  <a:schemeClr val="accent2"/>
                </a:solidFill>
                <a:latin typeface="Times New Roman" pitchFamily="18" charset="0"/>
                <a:cs typeface="Times New Roman" pitchFamily="18" charset="0"/>
              </a:rPr>
              <a:t>)</a:t>
            </a:r>
            <a:br>
              <a:rPr lang="en-US" sz="2700" b="1" dirty="0">
                <a:solidFill>
                  <a:schemeClr val="accent2"/>
                </a:solidFill>
                <a:latin typeface="Times New Roman" pitchFamily="18" charset="0"/>
                <a:cs typeface="Times New Roman" pitchFamily="18" charset="0"/>
              </a:rPr>
            </a:br>
            <a:r>
              <a:rPr lang="en-US" sz="2700" b="1" dirty="0">
                <a:solidFill>
                  <a:schemeClr val="accent2"/>
                </a:solidFill>
                <a:latin typeface="Times New Roman" pitchFamily="18" charset="0"/>
                <a:cs typeface="Times New Roman" pitchFamily="18" charset="0"/>
              </a:rPr>
              <a:t>Batch. no :05</a:t>
            </a:r>
            <a:br>
              <a:rPr lang="en-US" sz="4000" dirty="0">
                <a:solidFill>
                  <a:schemeClr val="accent5">
                    <a:lumMod val="60000"/>
                    <a:lumOff val="40000"/>
                  </a:schemeClr>
                </a:solidFill>
                <a:latin typeface="Times New Roman" pitchFamily="18" charset="0"/>
                <a:cs typeface="Times New Roman" pitchFamily="18" charset="0"/>
              </a:rPr>
            </a:br>
            <a:br>
              <a:rPr lang="en-US" b="1" dirty="0"/>
            </a:br>
            <a:br>
              <a:rPr lang="en-US" b="1" dirty="0"/>
            </a:br>
            <a:r>
              <a:rPr lang="en-US" sz="2200" b="1" dirty="0">
                <a:solidFill>
                  <a:srgbClr val="002060"/>
                </a:solidFill>
                <a:latin typeface="Times New Roman" pitchFamily="18" charset="0"/>
                <a:cs typeface="Times New Roman" pitchFamily="18" charset="0"/>
              </a:rPr>
              <a:t>PRESENTED BY</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1.</a:t>
            </a:r>
            <a:r>
              <a:rPr lang="en-US" sz="2200" b="0" i="0" dirty="0">
                <a:solidFill>
                  <a:srgbClr val="05E0EB"/>
                </a:solidFill>
                <a:effectLst/>
                <a:latin typeface="verdana" panose="020B0604030504040204" pitchFamily="34" charset="0"/>
              </a:rPr>
              <a:t>Kiruthik Raj K (AC19UCS055)</a:t>
            </a:r>
            <a:br>
              <a:rPr lang="en-US" sz="2200" b="0" i="0" dirty="0">
                <a:solidFill>
                  <a:srgbClr val="05E0EB"/>
                </a:solidFill>
                <a:effectLst/>
                <a:latin typeface="verdana" panose="020B0604030504040204" pitchFamily="34" charset="0"/>
              </a:rPr>
            </a:br>
            <a:r>
              <a:rPr lang="en-US" sz="2200" b="1" dirty="0">
                <a:solidFill>
                  <a:srgbClr val="05E0EB"/>
                </a:solidFill>
                <a:latin typeface="Times New Roman" pitchFamily="18" charset="0"/>
                <a:cs typeface="Times New Roman" pitchFamily="18" charset="0"/>
              </a:rPr>
              <a:t> 2.</a:t>
            </a:r>
            <a:r>
              <a:rPr lang="en-US" sz="2200" b="0" i="0" dirty="0">
                <a:solidFill>
                  <a:srgbClr val="05E0EB"/>
                </a:solidFill>
                <a:effectLst/>
                <a:latin typeface="verdana" panose="020B0604030504040204" pitchFamily="34" charset="0"/>
              </a:rPr>
              <a:t> Kiran Babu N (AC19UCS054)</a:t>
            </a:r>
            <a:br>
              <a:rPr lang="en-US" sz="2200" b="1" dirty="0">
                <a:solidFill>
                  <a:srgbClr val="05E0EB"/>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3.</a:t>
            </a:r>
            <a:r>
              <a:rPr lang="en-US" sz="2200" b="0" i="0" dirty="0">
                <a:solidFill>
                  <a:srgbClr val="05E0EB"/>
                </a:solidFill>
                <a:effectLst/>
                <a:latin typeface="verdana" panose="020B0604030504040204" pitchFamily="34" charset="0"/>
              </a:rPr>
              <a:t> Lokesh K (AC19UCS063)</a:t>
            </a:r>
            <a:br>
              <a:rPr lang="en-US" sz="2200" b="1" dirty="0">
                <a:solidFill>
                  <a:srgbClr val="05E0EB"/>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4.</a:t>
            </a:r>
            <a:r>
              <a:rPr lang="en-US" sz="2200" b="0" i="0" dirty="0">
                <a:solidFill>
                  <a:srgbClr val="05E0EB"/>
                </a:solidFill>
                <a:effectLst/>
                <a:latin typeface="verdana" panose="020B0604030504040204" pitchFamily="34" charset="0"/>
              </a:rPr>
              <a:t> Prashanth s (AC19UCS087)</a:t>
            </a:r>
            <a:br>
              <a:rPr lang="en-US" sz="2200" b="1" dirty="0">
                <a:solidFill>
                  <a:srgbClr val="05E0EB"/>
                </a:solidFill>
                <a:highlight>
                  <a:srgbClr val="00FFFF"/>
                </a:highlight>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IV – B.E-CSE ‘B’’</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itchFamily="18" charset="0"/>
                <a:cs typeface="Times New Roman" pitchFamily="18" charset="0"/>
              </a:rPr>
              <a:t>GUIDED BY </a:t>
            </a:r>
            <a:r>
              <a:rPr lang="en-US" dirty="0">
                <a:solidFill>
                  <a:schemeClr val="bg1">
                    <a:lumMod val="95000"/>
                    <a:lumOff val="5000"/>
                  </a:schemeClr>
                </a:solidFill>
                <a:latin typeface="Times New Roman" pitchFamily="18" charset="0"/>
                <a:cs typeface="Times New Roman" pitchFamily="18" charset="0"/>
              </a:rPr>
              <a:t>: </a:t>
            </a:r>
            <a:r>
              <a:rPr lang="en-US" b="0" i="0" dirty="0">
                <a:solidFill>
                  <a:srgbClr val="35475C"/>
                </a:solidFill>
                <a:effectLst/>
                <a:latin typeface="Open Sans" panose="020B0606030504020204" pitchFamily="34" charset="0"/>
              </a:rPr>
              <a:t>Anusha Bhuvaneswari</a:t>
            </a:r>
            <a:r>
              <a:rPr lang="en-US" dirty="0">
                <a:solidFill>
                  <a:srgbClr val="35475C"/>
                </a:solidFill>
                <a:latin typeface="Open Sans" panose="020B0606030504020204" pitchFamily="34" charset="0"/>
              </a:rPr>
              <a:t> G</a:t>
            </a:r>
            <a:endParaRPr lang="en-US" dirty="0">
              <a:solidFill>
                <a:schemeClr val="bg1">
                  <a:lumMod val="95000"/>
                  <a:lumOff val="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itchFamily="18" charset="0"/>
              </a:rPr>
              <a:t>REFERENCES</a:t>
            </a:r>
          </a:p>
        </p:txBody>
      </p:sp>
      <p:sp>
        <p:nvSpPr>
          <p:cNvPr id="3" name="TextBox 2"/>
          <p:cNvSpPr txBox="1"/>
          <p:nvPr/>
        </p:nvSpPr>
        <p:spPr>
          <a:xfrm>
            <a:off x="0" y="1524000"/>
            <a:ext cx="9144000" cy="5859553"/>
          </a:xfrm>
          <a:prstGeom prst="rect">
            <a:avLst/>
          </a:prstGeom>
          <a:noFill/>
        </p:spPr>
        <p:txBody>
          <a:bodyPr wrap="square" rtlCol="0">
            <a:spAutoFit/>
          </a:bodyPr>
          <a:lstStyle/>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G. Arutjothi and C. Senthamarai, "Prediction of loan status in commercial bank using machine learning classifier", International Conference on Intelligent Sustainable Systems (ICISS), 2017.</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A. Gupta, V. Pant, S. Kumar and P. K. Bansal, "Bank Loan Prediction System using Machine Learning," 2020 9th International Conference System Modeling and Advancement in Research Trends (SMART), 2020,</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B. Patel, H. Patil, J. Hembram and S. Jaswal, "Loan Default Forecasting using Data Mining," 2020 International Conference for Emerging Technology (INCET), 2020,</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G. Shingi, "A federated learning based approach for loan defaults prediction," 2020 International Conference on Data Mining Workshops (ICDMW), 2020.</a:t>
            </a:r>
          </a:p>
          <a:p>
            <a:pPr marL="257175" indent="-257175" algn="just">
              <a:lnSpc>
                <a:spcPct val="150000"/>
              </a:lnSpc>
              <a:buFont typeface="+mj-lt"/>
              <a:buAutoNum type="arabicParenR"/>
            </a:pPr>
            <a:endParaRPr lang="en-US" b="1" dirty="0">
              <a:solidFill>
                <a:srgbClr val="333333"/>
              </a:solidFill>
              <a:latin typeface="Times New Roman" panose="02020603050405020304" pitchFamily="18" charset="0"/>
              <a:cs typeface="Times New Roman" panose="02020603050405020304" pitchFamily="18" charset="0"/>
            </a:endParaRPr>
          </a:p>
          <a:p>
            <a:pPr marL="257175" indent="-257175" algn="just">
              <a:lnSpc>
                <a:spcPct val="150000"/>
              </a:lnSpc>
              <a:buFont typeface="+mj-lt"/>
              <a:buAutoNum type="arabicParenR"/>
            </a:pPr>
            <a:endParaRPr lang="en-US" sz="1800" b="1" dirty="0">
              <a:solidFill>
                <a:srgbClr val="333333"/>
              </a:solidFill>
              <a:latin typeface="Times New Roman" panose="02020603050405020304" pitchFamily="18" charset="0"/>
              <a:cs typeface="Times New Roman" panose="02020603050405020304" pitchFamily="18" charset="0"/>
            </a:endParaRPr>
          </a:p>
          <a:p>
            <a:pPr marL="257175" indent="-257175" algn="just">
              <a:lnSpc>
                <a:spcPct val="150000"/>
              </a:lnSpc>
              <a:buFont typeface="+mj-lt"/>
              <a:buAutoNum type="arabicParenR"/>
            </a:pPr>
            <a:endParaRPr lang="en-US" b="1" dirty="0">
              <a:solidFill>
                <a:srgbClr val="333333"/>
              </a:solidFill>
              <a:latin typeface="Times New Roman" panose="02020603050405020304" pitchFamily="18" charset="0"/>
              <a:cs typeface="Times New Roman" panose="02020603050405020304" pitchFamily="18" charset="0"/>
            </a:endParaRPr>
          </a:p>
          <a:p>
            <a:pPr marL="257175" indent="-257175" algn="just">
              <a:lnSpc>
                <a:spcPct val="150000"/>
              </a:lnSpc>
              <a:buFont typeface="+mj-lt"/>
              <a:buAutoNum type="arabicParenR"/>
            </a:pPr>
            <a:endParaRPr lang="en-US" b="1"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7D5B-020C-597E-8D99-D390D1A1AFC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itchFamily="18" charset="0"/>
              </a:rPr>
              <a:t>REFERENCES</a:t>
            </a:r>
            <a:endParaRPr lang="en-US" sz="4000" dirty="0"/>
          </a:p>
        </p:txBody>
      </p:sp>
      <p:sp>
        <p:nvSpPr>
          <p:cNvPr id="4" name="Content Placeholder 3">
            <a:extLst>
              <a:ext uri="{FF2B5EF4-FFF2-40B4-BE49-F238E27FC236}">
                <a16:creationId xmlns:a16="http://schemas.microsoft.com/office/drawing/2014/main" id="{AE5BFFC0-5A49-5D9E-4D8D-706D90D85B80}"/>
              </a:ext>
            </a:extLst>
          </p:cNvPr>
          <p:cNvSpPr>
            <a:spLocks noGrp="1"/>
          </p:cNvSpPr>
          <p:nvPr>
            <p:ph sz="quarter" idx="1"/>
          </p:nvPr>
        </p:nvSpPr>
        <p:spPr>
          <a:xfrm>
            <a:off x="0" y="1524000"/>
            <a:ext cx="9144000" cy="4572000"/>
          </a:xfrm>
        </p:spPr>
        <p:txBody>
          <a:bodyPr>
            <a:normAutofit/>
          </a:bodyPr>
          <a:lstStyle/>
          <a:p>
            <a:pPr marL="457200" indent="-457200">
              <a:lnSpc>
                <a:spcPct val="150000"/>
              </a:lnSpc>
              <a:buClr>
                <a:schemeClr val="tx1"/>
              </a:buClr>
              <a:buSzPct val="100000"/>
              <a:buFont typeface="+mj-lt"/>
              <a:buAutoNum type="arabicParenR" startAt="5"/>
            </a:pPr>
            <a:r>
              <a:rPr lang="en-US" sz="1800" b="1" dirty="0">
                <a:solidFill>
                  <a:srgbClr val="333333"/>
                </a:solidFill>
                <a:latin typeface="Times New Roman" panose="02020603050405020304" pitchFamily="18" charset="0"/>
                <a:cs typeface="Times New Roman" panose="02020603050405020304" pitchFamily="18" charset="0"/>
              </a:rPr>
              <a:t>R. Manglani and A. Bokhare, "Logistic Regression Model for Loan Prediction: A Machine Learning Approach," 2021 Emerging Trends in Industry 4.0 (ETI 4.0), 2021.</a:t>
            </a:r>
          </a:p>
          <a:p>
            <a:pPr marL="457200" indent="-457200">
              <a:lnSpc>
                <a:spcPct val="150000"/>
              </a:lnSpc>
              <a:buClr>
                <a:schemeClr val="tx1"/>
              </a:buClr>
              <a:buSzPct val="100000"/>
              <a:buFont typeface="+mj-lt"/>
              <a:buAutoNum type="arabicParenR" startAt="5"/>
            </a:pPr>
            <a:r>
              <a:rPr lang="en-US" sz="1800" b="1" dirty="0">
                <a:solidFill>
                  <a:srgbClr val="333333"/>
                </a:solidFill>
                <a:latin typeface="Times New Roman" panose="02020603050405020304" pitchFamily="18" charset="0"/>
                <a:cs typeface="Times New Roman" panose="02020603050405020304" pitchFamily="18" charset="0"/>
              </a:rPr>
              <a:t>C. S. Reddy, A. S. Siddiq and N. Jayapandian, "Machine Learning based Loan Eligibility Prediction using Random Forest Model," 2022 7th International Conference on Communication and Electronics Systems (ICCES), 2022.</a:t>
            </a:r>
          </a:p>
          <a:p>
            <a:pPr marL="457200" indent="-457200">
              <a:lnSpc>
                <a:spcPct val="150000"/>
              </a:lnSpc>
              <a:buClr>
                <a:schemeClr val="tx1"/>
              </a:buClr>
              <a:buFont typeface="+mj-lt"/>
              <a:buAutoNum type="arabicParenR" startAt="5"/>
            </a:pPr>
            <a:endParaRPr lang="en-US" sz="18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3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92965">
            <a:off x="2480923" y="2226986"/>
            <a:ext cx="4495800" cy="1938992"/>
          </a:xfrm>
          <a:prstGeom prst="rect">
            <a:avLst/>
          </a:prstGeom>
          <a:noFill/>
        </p:spPr>
        <p:txBody>
          <a:bodyPr wrap="square" rtlCol="0">
            <a:spAutoFit/>
          </a:bodyPr>
          <a:lstStyle/>
          <a:p>
            <a:pPr algn="ctr"/>
            <a:r>
              <a:rPr lang="en-US" sz="6000" dirty="0">
                <a:solidFill>
                  <a:srgbClr val="7030A0"/>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CONTENTS</a:t>
            </a:r>
          </a:p>
        </p:txBody>
      </p:sp>
      <p:sp>
        <p:nvSpPr>
          <p:cNvPr id="3" name="TextBox 2"/>
          <p:cNvSpPr txBox="1"/>
          <p:nvPr/>
        </p:nvSpPr>
        <p:spPr>
          <a:xfrm>
            <a:off x="1524000" y="1600200"/>
            <a:ext cx="6096000" cy="2677656"/>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 Objective </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Literature review</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References</a:t>
            </a:r>
          </a:p>
          <a:p>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OBJECTIVE</a:t>
            </a:r>
          </a:p>
        </p:txBody>
      </p:sp>
      <p:sp>
        <p:nvSpPr>
          <p:cNvPr id="4" name="TextBox 3"/>
          <p:cNvSpPr txBox="1"/>
          <p:nvPr/>
        </p:nvSpPr>
        <p:spPr>
          <a:xfrm>
            <a:off x="381000" y="1752600"/>
            <a:ext cx="7924800" cy="954107"/>
          </a:xfrm>
          <a:prstGeom prst="rect">
            <a:avLst/>
          </a:prstGeom>
          <a:noFill/>
        </p:spPr>
        <p:txBody>
          <a:bodyPr wrap="square" rtlCol="0">
            <a:spAutoFit/>
          </a:bodyPr>
          <a:lstStyle/>
          <a:p>
            <a:pPr algn="just"/>
            <a:r>
              <a:rPr lang="en-US" sz="2800" b="0" i="0" dirty="0">
                <a:solidFill>
                  <a:srgbClr val="35475C"/>
                </a:solidFill>
                <a:effectLst/>
                <a:latin typeface="Open Sans" panose="020B0606030504020204" pitchFamily="34" charset="0"/>
              </a:rPr>
              <a:t>Smart Lender - Applicant Credibility Prediction for Loan Approval</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a:t>
            </a:r>
            <a:endParaRPr lang="en-US" sz="4000" dirty="0">
              <a:solidFill>
                <a:schemeClr val="tx1"/>
              </a:solidFill>
            </a:endParaRPr>
          </a:p>
        </p:txBody>
      </p:sp>
      <p:sp>
        <p:nvSpPr>
          <p:cNvPr id="4" name="TextBox 3"/>
          <p:cNvSpPr txBox="1"/>
          <p:nvPr/>
        </p:nvSpPr>
        <p:spPr>
          <a:xfrm>
            <a:off x="762000" y="1524000"/>
            <a:ext cx="7848600" cy="511531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itchFamily="18" charset="0"/>
              </a:rPr>
              <a:t>1) Prediction of Loan Approval using  Machine Learning Algorithm </a:t>
            </a:r>
          </a:p>
          <a:p>
            <a:pPr algn="l">
              <a:lnSpc>
                <a:spcPct val="150000"/>
              </a:lnSpc>
            </a:pPr>
            <a:r>
              <a:rPr lang="en-US" sz="2000" u="none" strike="noStrike" baseline="0" dirty="0">
                <a:latin typeface="Times New Roman" panose="02020603050405020304" pitchFamily="18" charset="0"/>
                <a:cs typeface="Times New Roman" panose="02020603050405020304" pitchFamily="18" charset="0"/>
              </a:rPr>
              <a:t>    A ban</a:t>
            </a:r>
            <a:r>
              <a:rPr lang="en-US" sz="2000" dirty="0">
                <a:latin typeface="Times New Roman" panose="02020603050405020304" pitchFamily="18" charset="0"/>
                <a:cs typeface="Times New Roman" panose="02020603050405020304" pitchFamily="18" charset="0"/>
              </a:rPr>
              <a:t>k profit or loss depends on the costumer paying back the loan.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predict the out-come we need to follow data collection, data preprocessing ,importing libraries, and some techniques.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evaluate the model we perform  confusion metrics, accuracy, precision, recall, f1 score.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show you the credit score with lower one fail to get the loan whereas the credit score with high income and lower amount are more likely to get the loan.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Characteristic like gender and martial status does not affect the credit score and prediction.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723900" y="1676400"/>
            <a:ext cx="7924800" cy="4499758"/>
          </a:xfrm>
          <a:prstGeom prst="rect">
            <a:avLst/>
          </a:prstGeom>
          <a:noFill/>
        </p:spPr>
        <p:txBody>
          <a:bodyPr wrap="square" rtlCol="0">
            <a:spAutoFit/>
          </a:bodyPr>
          <a:lstStyle/>
          <a:p>
            <a:r>
              <a:rPr lang="en-US" sz="2000" b="1" dirty="0">
                <a:latin typeface="TimesNewRomanPS-BoldMT"/>
              </a:rPr>
              <a:t>2) </a:t>
            </a:r>
            <a:r>
              <a:rPr lang="en-US" sz="2000" b="1" dirty="0">
                <a:latin typeface="Times New Roman" panose="02020603050405020304" pitchFamily="18" charset="0"/>
                <a:cs typeface="Times New Roman" panose="02020603050405020304" pitchFamily="18" charset="0"/>
              </a:rPr>
              <a:t>Loan default prediction using diversified sensitivity under sampling</a:t>
            </a:r>
          </a:p>
          <a:p>
            <a:pPr>
              <a:lnSpc>
                <a:spcPct val="150000"/>
              </a:lnSpc>
            </a:pPr>
            <a:r>
              <a:rPr lang="en-US" sz="2000" dirty="0">
                <a:latin typeface="Times New Roman" panose="02020603050405020304" pitchFamily="18" charset="0"/>
                <a:cs typeface="Times New Roman" panose="02020603050405020304" pitchFamily="18" charset="0"/>
              </a:rPr>
              <a:t>They focus whether the borrower will delay the repayment or not, the are not focused about the loan predication. They mainly focus on the imbalance problem in  loan  default predication.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is done based on the hybrid under sampling method DSUS which combines a k-means clustering method, a stochastic sensitivity measure and a robust Radial Basis Function Neural Network.</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kind of algorithm is effective in reducing the misclassification.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has some limitation , that is while performing k means algorithm it would lead to unsatisfactory performance.</a:t>
            </a:r>
          </a:p>
        </p:txBody>
      </p:sp>
    </p:spTree>
    <p:extLst>
      <p:ext uri="{BB962C8B-B14F-4D97-AF65-F5344CB8AC3E}">
        <p14:creationId xmlns:p14="http://schemas.microsoft.com/office/powerpoint/2010/main" val="6082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647700" y="1520309"/>
            <a:ext cx="8077200" cy="5401479"/>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itchFamily="18" charset="0"/>
              </a:rPr>
              <a:t>3)</a:t>
            </a:r>
            <a:r>
              <a:rPr lang="en-US" sz="1800" b="0" i="0" u="none" strike="noStrike" baseline="0" dirty="0">
                <a:latin typeface="TimesNewRoman"/>
              </a:rPr>
              <a:t> </a:t>
            </a:r>
            <a:r>
              <a:rPr lang="en-US" b="1" dirty="0">
                <a:latin typeface="TimesNewRomanPS-BoldMT"/>
              </a:rPr>
              <a:t>Prediction of Loan Status in Commercial Bank using Machine Learning Classifier </a:t>
            </a:r>
          </a:p>
          <a:p>
            <a:pPr>
              <a:lnSpc>
                <a:spcPct val="150000"/>
              </a:lnSpc>
            </a:pPr>
            <a:r>
              <a:rPr lang="en-US" sz="2000" dirty="0">
                <a:latin typeface="Times New Roman" panose="02020603050405020304" pitchFamily="18" charset="0"/>
                <a:cs typeface="Times New Roman" panose="02020603050405020304" pitchFamily="18" charset="0"/>
              </a:rPr>
              <a:t>In this paper, studies discussed about the difficult that are faced in banking sector while predicting loan credits . These loan credits are not the actual solution , but the help in the first step of loan lending process. They provide a statistical report that pose highest accuracy.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combine  Min-Max normalization and K Nearest Neighbor (K-NN) classifier.</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They iterate knn algorithm for 30 time to have an accuracy, which has higher accuracy compared to all other.</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Whole model is implemented using software package R tool.</a:t>
            </a:r>
          </a:p>
          <a:p>
            <a:endParaRPr lang="en-US" sz="1800" b="1" i="0" u="none" strike="noStrike" baseline="0" dirty="0">
              <a:solidFill>
                <a:srgbClr val="121212"/>
              </a:solidFill>
              <a:latin typeface="TimesNewRomanPS-BoldMT"/>
            </a:endParaRPr>
          </a:p>
        </p:txBody>
      </p:sp>
    </p:spTree>
    <p:extLst>
      <p:ext uri="{BB962C8B-B14F-4D97-AF65-F5344CB8AC3E}">
        <p14:creationId xmlns:p14="http://schemas.microsoft.com/office/powerpoint/2010/main" val="321154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723900" y="1524000"/>
            <a:ext cx="7924800" cy="5069145"/>
          </a:xfrm>
          <a:prstGeom prst="rect">
            <a:avLst/>
          </a:prstGeom>
          <a:noFill/>
        </p:spPr>
        <p:txBody>
          <a:bodyPr wrap="square" rtlCol="0">
            <a:spAutoFit/>
          </a:bodyPr>
          <a:lstStyle/>
          <a:p>
            <a:pPr algn="l">
              <a:lnSpc>
                <a:spcPct val="150000"/>
              </a:lnSpc>
            </a:pPr>
            <a:r>
              <a:rPr lang="en-US" sz="2000" b="1" dirty="0">
                <a:latin typeface="Times New Roman" panose="02020603050405020304" pitchFamily="18" charset="0"/>
                <a:cs typeface="Times New Roman" pitchFamily="18" charset="0"/>
              </a:rPr>
              <a:t>4)</a:t>
            </a:r>
            <a:r>
              <a:rPr lang="en-US" sz="1800" b="0" i="0" u="none" strike="noStrike" baseline="0" dirty="0">
                <a:latin typeface="TimesNewRoman"/>
              </a:rPr>
              <a:t> </a:t>
            </a:r>
            <a:r>
              <a:rPr lang="en-US" sz="1800" b="1" i="0" u="none" strike="noStrike" baseline="0" dirty="0">
                <a:latin typeface="TimesNewRoman"/>
              </a:rPr>
              <a:t>Prediction of Modernized Loan Approval System based on Machine Learning Approach</a:t>
            </a:r>
          </a:p>
          <a:p>
            <a:pPr algn="l">
              <a:lnSpc>
                <a:spcPct val="150000"/>
              </a:lnSpc>
            </a:pPr>
            <a:r>
              <a:rPr lang="en-US" sz="2000" dirty="0">
                <a:latin typeface="Times New Roman" panose="02020603050405020304" pitchFamily="18" charset="0"/>
                <a:cs typeface="Times New Roman" panose="02020603050405020304" pitchFamily="18" charset="0"/>
              </a:rPr>
              <a:t>Bank runs on the loan amount  it decides the bank’s profit and loss. To run a bank ,we need a good client to payback his debt ,to find the good client we use his/her historical data to build a model using different classification algorithm. </a:t>
            </a:r>
          </a:p>
          <a:p>
            <a:pPr marL="285750" indent="-28575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paper xgboost, random forest, decision tree algorithms have been used to find out correct prediction of dataset.</a:t>
            </a:r>
          </a:p>
          <a:p>
            <a:pPr marL="285750" indent="-28575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followed here are collect the data,process,train ,test and result analysis show us wheatear the application will be approved or not.</a:t>
            </a:r>
          </a:p>
          <a:p>
            <a:pPr marL="285750" indent="-28575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client is collapsed financial, the algorithm fails to work.</a:t>
            </a:r>
          </a:p>
        </p:txBody>
      </p:sp>
    </p:spTree>
    <p:extLst>
      <p:ext uri="{BB962C8B-B14F-4D97-AF65-F5344CB8AC3E}">
        <p14:creationId xmlns:p14="http://schemas.microsoft.com/office/powerpoint/2010/main" val="19341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685800" y="1447800"/>
            <a:ext cx="8001000" cy="5115311"/>
          </a:xfrm>
          <a:prstGeom prst="rect">
            <a:avLst/>
          </a:prstGeom>
          <a:noFill/>
        </p:spPr>
        <p:txBody>
          <a:bodyPr wrap="square" rtlCol="0">
            <a:spAutoFit/>
          </a:bodyPr>
          <a:lstStyle/>
          <a:p>
            <a:pPr algn="l">
              <a:lnSpc>
                <a:spcPct val="150000"/>
              </a:lnSpc>
            </a:pPr>
            <a:r>
              <a:rPr lang="en-US" sz="2000" b="1" dirty="0">
                <a:latin typeface="Times New Roman" panose="02020603050405020304" pitchFamily="18" charset="0"/>
                <a:cs typeface="Times New Roman" pitchFamily="18" charset="0"/>
              </a:rPr>
              <a:t>5)</a:t>
            </a:r>
            <a:r>
              <a:rPr lang="en-US" sz="1800" b="0" i="0" u="none" strike="noStrike" baseline="0" dirty="0">
                <a:latin typeface="TimesNewRoman"/>
              </a:rPr>
              <a:t> </a:t>
            </a:r>
            <a:r>
              <a:rPr lang="en-US" sz="1800" b="1" i="0" u="none" strike="noStrike" baseline="0" dirty="0">
                <a:latin typeface="TimesNewRomanPSMT"/>
              </a:rPr>
              <a:t>Bank Loan Prediction System using Machine Learning</a:t>
            </a:r>
          </a:p>
          <a:p>
            <a:pPr>
              <a:lnSpc>
                <a:spcPct val="150000"/>
              </a:lnSpc>
            </a:pPr>
            <a:r>
              <a:rPr lang="en-US" sz="2000" dirty="0">
                <a:latin typeface="Times New Roman" panose="02020603050405020304" pitchFamily="18" charset="0"/>
                <a:cs typeface="Times New Roman" panose="02020603050405020304" pitchFamily="18" charset="0"/>
              </a:rPr>
              <a:t>When  it comes to banking sector we get enormous loan application. We cant manually check then find the loan approval is good or safe. To reduce our work we use machine learning technique to predict the loan credibility based on the previous record.</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followed here are collecting the data , cleaning and filtering, selecting features , training model, testing model, check the accuracy of the approval status. The algorithm used here are logistics regression , random forest , correlation between parameters.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work on the bases of the parameter which does not deal with special case, but overall it is quite efficient and reliable on some instant.</a:t>
            </a:r>
          </a:p>
        </p:txBody>
      </p:sp>
    </p:spTree>
    <p:extLst>
      <p:ext uri="{BB962C8B-B14F-4D97-AF65-F5344CB8AC3E}">
        <p14:creationId xmlns:p14="http://schemas.microsoft.com/office/powerpoint/2010/main" val="243718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a:t>
            </a:r>
            <a:endParaRPr lang="en-US" sz="4000" dirty="0">
              <a:solidFill>
                <a:schemeClr val="tx1"/>
              </a:solidFill>
            </a:endParaRPr>
          </a:p>
        </p:txBody>
      </p:sp>
      <p:sp>
        <p:nvSpPr>
          <p:cNvPr id="3" name="Content Placeholder 2">
            <a:extLst>
              <a:ext uri="{FF2B5EF4-FFF2-40B4-BE49-F238E27FC236}">
                <a16:creationId xmlns:a16="http://schemas.microsoft.com/office/drawing/2014/main" id="{6B3E2B3B-BEE1-1AD6-3852-C78807F5C295}"/>
              </a:ext>
            </a:extLst>
          </p:cNvPr>
          <p:cNvSpPr>
            <a:spLocks noGrp="1"/>
          </p:cNvSpPr>
          <p:nvPr>
            <p:ph sz="quarter" idx="1"/>
          </p:nvPr>
        </p:nvSpPr>
        <p:spPr>
          <a:xfrm>
            <a:off x="495300" y="1600200"/>
            <a:ext cx="8153400" cy="4724400"/>
          </a:xfrm>
        </p:spPr>
        <p:txBody>
          <a:bodyPr>
            <a:noAutofit/>
          </a:bodyPr>
          <a:lstStyle/>
          <a:p>
            <a:pPr marL="0" indent="0">
              <a:buNone/>
            </a:pPr>
            <a:r>
              <a:rPr lang="en-US" sz="2000" b="1" dirty="0">
                <a:latin typeface="TimesNewRomanPSMT"/>
              </a:rPr>
              <a:t>6) A federated learning-based approach for loan defaults prediction</a:t>
            </a:r>
          </a:p>
          <a:p>
            <a:pPr marL="0" indent="0">
              <a:lnSpc>
                <a:spcPct val="170000"/>
              </a:lnSpc>
              <a:buClr>
                <a:schemeClr val="tx1"/>
              </a:buClr>
              <a:buSzPct val="100000"/>
              <a:buNone/>
            </a:pPr>
            <a:r>
              <a:rPr lang="en-US" sz="2000" dirty="0">
                <a:latin typeface="Times New Roman" panose="02020603050405020304" pitchFamily="18" charset="0"/>
                <a:cs typeface="Times New Roman" panose="02020603050405020304" pitchFamily="18" charset="0"/>
              </a:rPr>
              <a:t>In this paper the use of a federated learning approach for the task in hand and to overcome the issues discussed previously. </a:t>
            </a:r>
          </a:p>
          <a:p>
            <a:pPr marL="285750" indent="-285750">
              <a:lnSpc>
                <a:spcPct val="170000"/>
              </a:lnSpc>
              <a:buClr>
                <a:schemeClr val="tx1"/>
              </a:buClr>
              <a:buSzPct val="10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Firstly, the Synthetic Minority Oversampling Technique(SMOTE) approach is proposed to overcome the class imbalance issue.</a:t>
            </a:r>
          </a:p>
          <a:p>
            <a:pPr marL="285750" indent="-285750">
              <a:lnSpc>
                <a:spcPct val="170000"/>
              </a:lnSpc>
              <a:buClr>
                <a:schemeClr val="tx1"/>
              </a:buClr>
              <a:buSzPct val="10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Secondly, we focus on a default prediction system protecting data sensitivity, meanwhile, it can be shared with other banks.</a:t>
            </a:r>
          </a:p>
          <a:p>
            <a:pPr marL="285750" indent="-285750">
              <a:buClr>
                <a:schemeClr val="tx1"/>
              </a:buClr>
              <a:buSzPct val="10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decentralized machine learning algorithm-federated learning with the data made use of Support Vector Machines(SVM)for default prediction combined deep learning and genetic programming to enhance the results in default prediction.</a:t>
            </a:r>
          </a:p>
          <a:p>
            <a:pPr marL="0" indent="0">
              <a:lnSpc>
                <a:spcPct val="170000"/>
              </a:lnSpc>
              <a:buNone/>
            </a:pPr>
            <a:endParaRPr lang="en-US" sz="2000" dirty="0"/>
          </a:p>
        </p:txBody>
      </p:sp>
    </p:spTree>
    <p:extLst>
      <p:ext uri="{BB962C8B-B14F-4D97-AF65-F5344CB8AC3E}">
        <p14:creationId xmlns:p14="http://schemas.microsoft.com/office/powerpoint/2010/main" val="37748849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1442</TotalTime>
  <Words>1054</Words>
  <Application>Microsoft Office PowerPoint</Application>
  <PresentationFormat>On-screen Show (4:3)</PresentationFormat>
  <Paragraphs>59</Paragraphs>
  <Slides>12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TimesNewRoman</vt:lpstr>
      <vt:lpstr>TimesNewRomanPS-BoldMT</vt:lpstr>
      <vt:lpstr>TimesNewRomanPSMT</vt:lpstr>
      <vt:lpstr>Arial</vt:lpstr>
      <vt:lpstr>Calibri</vt:lpstr>
      <vt:lpstr>Open Sans</vt:lpstr>
      <vt:lpstr>Times New Roman</vt:lpstr>
      <vt:lpstr>Tw Cen MT</vt:lpstr>
      <vt:lpstr>verdana</vt:lpstr>
      <vt:lpstr>Wingdings</vt:lpstr>
      <vt:lpstr>Wingdings 2</vt:lpstr>
      <vt:lpstr>Median</vt:lpstr>
      <vt:lpstr>                        Smart Lender - Applicant Credibility Prediction for Loan Approval ( PNT2022TMID07972) Batch. no :05   PRESENTED BY 1.Kiruthik Raj K (AC19UCS055)  2. Kiran Babu N (AC19UCS054) 3. Lokesh K (AC19UCS063) 4. Prashanth s (AC19UCS087) IV – B.E-CSE ‘B’’ ADHIYAMAAN  COLLEGE OF ENGINEERING, HOSUR. </vt:lpstr>
      <vt:lpstr>CONTENTS</vt:lpstr>
      <vt:lpstr>OBJECTIVE</vt:lpstr>
      <vt:lpstr>LITERATURE REVIEW</vt:lpstr>
      <vt:lpstr>LITERATURE REVIEW Contd…</vt:lpstr>
      <vt:lpstr>LITERATURE REVIEW Contd…</vt:lpstr>
      <vt:lpstr>LITERATURE REVIEW Contd…</vt:lpstr>
      <vt:lpstr>LITERATURE REVIEW Contd…</vt:lpstr>
      <vt:lpstr>LITERATURE REVIEW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prashanth s</cp:lastModifiedBy>
  <cp:revision>387</cp:revision>
  <dcterms:created xsi:type="dcterms:W3CDTF">2015-07-27T13:54:25Z</dcterms:created>
  <dcterms:modified xsi:type="dcterms:W3CDTF">2022-09-14T10:18:22Z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2022-09-13T09:50:33Z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d372a38a-7041-463b-8d31-bd3f7c3f76f7</vt:lpwstr>
  </property>
  <property fmtid="{D5CDD505-2E9C-101B-9397-08002B2CF9AE}" pid="7" name="MSIP_Label_defa4170-0d19-0005-0004-bc88714345d2_ActionId">
    <vt:lpwstr>46661609-8401-48c1-95ba-c5dcc9e89b07</vt:lpwstr>
  </property>
  <property fmtid="{D5CDD505-2E9C-101B-9397-08002B2CF9AE}" pid="8" name="MSIP_Label_defa4170-0d19-0005-0004-bc88714345d2_ContentBits">
    <vt:lpwstr>0</vt:lpwstr>
  </property>
</Properties>
</file>