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4"/>
  </p:notesMasterIdLst>
  <p:handoutMasterIdLst>
    <p:handoutMasterId r:id="rId15"/>
  </p:handoutMasterIdLst>
  <p:sldIdLst>
    <p:sldId id="256" r:id="rId2"/>
    <p:sldId id="257" r:id="rId3"/>
    <p:sldId id="258" r:id="rId4"/>
    <p:sldId id="312" r:id="rId5"/>
    <p:sldId id="317" r:id="rId6"/>
    <p:sldId id="318" r:id="rId7"/>
    <p:sldId id="320" r:id="rId8"/>
    <p:sldId id="321" r:id="rId9"/>
    <p:sldId id="322" r:id="rId10"/>
    <p:sldId id="323" r:id="rId11"/>
    <p:sldId id="324"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E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78" d="100"/>
          <a:sy n="78" d="100"/>
        </p:scale>
        <p:origin x="1555"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pPr/>
              <a:t>9/13/2022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pPr/>
              <a:t>‹#›</a:t>
            </a:fld>
            <a:endParaRPr lang="en-US" dirty="0"/>
          </a:p>
        </p:txBody>
      </p:sp>
    </p:spTree>
    <p:extLst>
      <p:ext uri="{BB962C8B-B14F-4D97-AF65-F5344CB8AC3E}">
        <p14:creationId xmlns:p14="http://schemas.microsoft.com/office/powerpoint/2010/main" val="19984984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pPr/>
              <a:t>9/13/2022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pPr/>
              <a:t>‹#›</a:t>
            </a:fld>
            <a:endParaRPr lang="en-US" dirty="0"/>
          </a:p>
        </p:txBody>
      </p:sp>
    </p:spTree>
    <p:extLst>
      <p:ext uri="{BB962C8B-B14F-4D97-AF65-F5344CB8AC3E}">
        <p14:creationId xmlns:p14="http://schemas.microsoft.com/office/powerpoint/2010/main" val="37111892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0D0FBCA-BC59-4763-9EAE-D234616F4C09}" type="datetime1">
              <a:rPr lang="en-US" smtClean="0"/>
              <a:t>9/13/2022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a:t>Dept of ECE, ACE                              B.E.,ECE                      </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3962A7-1A33-4F09-988F-41202C4894D4}" type="datetime1">
              <a:rPr lang="en-US" smtClean="0"/>
              <a:t>9/13/2022</a:t>
            </a:fld>
            <a:endParaRPr lang="en-US" dirty="0"/>
          </a:p>
        </p:txBody>
      </p:sp>
      <p:sp>
        <p:nvSpPr>
          <p:cNvPr id="5" name="Footer Placeholder 4"/>
          <p:cNvSpPr>
            <a:spLocks noGrp="1"/>
          </p:cNvSpPr>
          <p:nvPr>
            <p:ph type="ftr" sz="quarter" idx="11"/>
          </p:nvPr>
        </p:nvSpPr>
        <p:spPr/>
        <p:txBody>
          <a:bodyPr/>
          <a:lstStyle/>
          <a:p>
            <a:r>
              <a:rPr lang="en-US" dirty="0"/>
              <a:t>Dept of ECE, ACE                              B.E.,ECE                      </a:t>
            </a:r>
          </a:p>
        </p:txBody>
      </p:sp>
      <p:sp>
        <p:nvSpPr>
          <p:cNvPr id="6" name="Slide Number Placeholder 5"/>
          <p:cNvSpPr>
            <a:spLocks noGrp="1"/>
          </p:cNvSpPr>
          <p:nvPr>
            <p:ph type="sldNum" sz="quarter" idx="12"/>
          </p:nvPr>
        </p:nvSpPr>
        <p:spPr/>
        <p:txBody>
          <a:bodyPr/>
          <a:lstStyle/>
          <a:p>
            <a:fld id="{1798D9A5-BD6F-44CD-BE72-CA79EF8A908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59ED2E6-13D4-4239-966E-9819EADDD91D}" type="datetime1">
              <a:rPr lang="en-US" smtClean="0"/>
              <a:t>9/13/2022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dirty="0"/>
              <a:t>Dept of ECE, ACE                              B.E.,ECE                      </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798D9A5-BD6F-44CD-BE72-CA79EF8A908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DB956D-20DE-4267-B7CF-D370C31279CF}" type="datetime1">
              <a:rPr lang="en-US" smtClean="0"/>
              <a:t>9/13/2022</a:t>
            </a:fld>
            <a:endParaRPr lang="en-US" dirty="0"/>
          </a:p>
        </p:txBody>
      </p:sp>
      <p:sp>
        <p:nvSpPr>
          <p:cNvPr id="5" name="Footer Placeholder 4"/>
          <p:cNvSpPr>
            <a:spLocks noGrp="1"/>
          </p:cNvSpPr>
          <p:nvPr>
            <p:ph type="ftr" sz="quarter" idx="11"/>
          </p:nvPr>
        </p:nvSpPr>
        <p:spPr/>
        <p:txBody>
          <a:bodyPr/>
          <a:lstStyle/>
          <a:p>
            <a:r>
              <a:rPr lang="en-US" dirty="0"/>
              <a:t>Dept of ECE, ACE                              B.E.,ECE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E38F8414-C59F-4EF4-BD4A-B44357924F68}" type="datetime1">
              <a:rPr lang="en-US" smtClean="0"/>
              <a:t>9/13/2022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dirty="0"/>
              <a:t>Dept of ECE, ACE                              B.E.,ECE                      </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0FD33C2-4791-41EA-99FB-CCC20ABFC7EF}" type="datetime1">
              <a:rPr lang="en-US" smtClean="0"/>
              <a:t>9/13/2022</a:t>
            </a:fld>
            <a:endParaRPr lang="en-US" dirty="0"/>
          </a:p>
        </p:txBody>
      </p:sp>
      <p:sp>
        <p:nvSpPr>
          <p:cNvPr id="10" name="Slide Number Placeholder 9"/>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dirty="0"/>
              <a:t>Dept of ECE, ACE                              B.E.,ECE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221874C-B0E1-4F3F-99CA-3EA511515A62}" type="datetime1">
              <a:rPr lang="en-US" smtClean="0"/>
              <a:t>9/13/2022</a:t>
            </a:fld>
            <a:endParaRPr lang="en-US" dirty="0"/>
          </a:p>
        </p:txBody>
      </p:sp>
      <p:sp>
        <p:nvSpPr>
          <p:cNvPr id="12" name="Slide Number Placeholder 11"/>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a:t>Dept of ECE, ACE                              B.E.,ECE                      </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1C1C3A-83B8-4427-BEBA-60FEE3FA7426}" type="datetime1">
              <a:rPr lang="en-US" smtClean="0"/>
              <a:t>9/13/2022</a:t>
            </a:fld>
            <a:endParaRPr lang="en-US" dirty="0"/>
          </a:p>
        </p:txBody>
      </p:sp>
      <p:sp>
        <p:nvSpPr>
          <p:cNvPr id="4" name="Footer Placeholder 3"/>
          <p:cNvSpPr>
            <a:spLocks noGrp="1"/>
          </p:cNvSpPr>
          <p:nvPr>
            <p:ph type="ftr" sz="quarter" idx="11"/>
          </p:nvPr>
        </p:nvSpPr>
        <p:spPr/>
        <p:txBody>
          <a:bodyPr/>
          <a:lstStyle/>
          <a:p>
            <a:r>
              <a:rPr lang="en-US" dirty="0"/>
              <a:t>Dept of ECE, ACE                              B.E.,ECE                      </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EFE59-42A7-4D0B-92B8-E4193187F782}" type="datetime1">
              <a:rPr lang="en-US" smtClean="0"/>
              <a:t>9/13/2022</a:t>
            </a:fld>
            <a:endParaRPr lang="en-US" dirty="0"/>
          </a:p>
        </p:txBody>
      </p:sp>
      <p:sp>
        <p:nvSpPr>
          <p:cNvPr id="3" name="Footer Placeholder 2"/>
          <p:cNvSpPr>
            <a:spLocks noGrp="1"/>
          </p:cNvSpPr>
          <p:nvPr>
            <p:ph type="ftr" sz="quarter" idx="11"/>
          </p:nvPr>
        </p:nvSpPr>
        <p:spPr/>
        <p:txBody>
          <a:bodyPr/>
          <a:lstStyle/>
          <a:p>
            <a:r>
              <a:rPr lang="en-US" dirty="0"/>
              <a:t>Dept of ECE, ACE                              B.E.,ECE                      </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5907277-48BD-46AC-9DA5-81C5282599F6}" type="datetime1">
              <a:rPr lang="en-US" smtClean="0"/>
              <a:t>9/13/2022</a:t>
            </a:fld>
            <a:endParaRPr lang="en-US" dirty="0"/>
          </a:p>
        </p:txBody>
      </p:sp>
      <p:sp>
        <p:nvSpPr>
          <p:cNvPr id="6" name="Footer Placeholder 5"/>
          <p:cNvSpPr>
            <a:spLocks noGrp="1"/>
          </p:cNvSpPr>
          <p:nvPr>
            <p:ph type="ftr" sz="quarter" idx="11"/>
          </p:nvPr>
        </p:nvSpPr>
        <p:spPr/>
        <p:txBody>
          <a:bodyPr/>
          <a:lstStyle/>
          <a:p>
            <a:r>
              <a:rPr lang="en-US" dirty="0"/>
              <a:t>Dept of ECE, ACE                              B.E.,ECE                      </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01D8B4ED-3A67-4501-89CE-4E5B58244754}" type="datetime1">
              <a:rPr lang="en-US" smtClean="0"/>
              <a:t>9/13/2022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Dept of ECE, ACE                              B.E.,ECE                      </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719A81B-6ABD-4680-A332-8ABEFB65E7B6}" type="datetime1">
              <a:rPr lang="en-US" smtClean="0"/>
              <a:t>9/13/2022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Dept of ECE, ACE                              B.E.,ECE                      </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98D9A5-BD6F-44CD-BE72-CA79EF8A90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09600"/>
            <a:ext cx="8610600" cy="5105400"/>
          </a:xfrm>
        </p:spPr>
        <p:txBody>
          <a:bodyPr>
            <a:normAutofit fontScale="90000"/>
          </a:bodyPr>
          <a:lstStyle/>
          <a:p>
            <a:pPr algn="ct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r>
              <a:rPr lang="en-US" sz="4000" b="1" dirty="0">
                <a:solidFill>
                  <a:schemeClr val="accent2"/>
                </a:solidFill>
                <a:latin typeface="Times New Roman" pitchFamily="18" charset="0"/>
                <a:cs typeface="Times New Roman" pitchFamily="18" charset="0"/>
              </a:rPr>
              <a:t> </a:t>
            </a:r>
            <a:r>
              <a:rPr lang="en-US" sz="3600" b="0" i="0" dirty="0">
                <a:solidFill>
                  <a:srgbClr val="35475C"/>
                </a:solidFill>
                <a:effectLst/>
                <a:latin typeface="Open Sans" panose="020B0606030504020204" pitchFamily="34" charset="0"/>
              </a:rPr>
              <a:t>Smart Lender - Applicant Credibility Prediction for Loan Approval</a:t>
            </a:r>
            <a:br>
              <a:rPr lang="en-US" sz="4000" b="1" dirty="0">
                <a:solidFill>
                  <a:schemeClr val="accent2"/>
                </a:solidFill>
                <a:latin typeface="Times New Roman" pitchFamily="18" charset="0"/>
                <a:cs typeface="Times New Roman" pitchFamily="18" charset="0"/>
              </a:rPr>
            </a:br>
            <a:r>
              <a:rPr lang="en-US" sz="2700" b="1" dirty="0">
                <a:solidFill>
                  <a:schemeClr val="accent2"/>
                </a:solidFill>
                <a:latin typeface="Times New Roman" pitchFamily="18" charset="0"/>
                <a:cs typeface="Times New Roman" pitchFamily="18" charset="0"/>
              </a:rPr>
              <a:t>(</a:t>
            </a:r>
            <a:r>
              <a:rPr lang="en-US" sz="2700" b="0" i="0" dirty="0">
                <a:solidFill>
                  <a:srgbClr val="222222"/>
                </a:solidFill>
                <a:effectLst/>
                <a:latin typeface="verdana" panose="020B0604030504040204" pitchFamily="34" charset="0"/>
              </a:rPr>
              <a:t> PNT2022TMID07972</a:t>
            </a:r>
            <a:r>
              <a:rPr lang="en-US" sz="2700" b="1" dirty="0">
                <a:solidFill>
                  <a:schemeClr val="accent2"/>
                </a:solidFill>
                <a:latin typeface="Times New Roman" pitchFamily="18" charset="0"/>
                <a:cs typeface="Times New Roman" pitchFamily="18" charset="0"/>
              </a:rPr>
              <a:t>)</a:t>
            </a:r>
            <a:br>
              <a:rPr lang="en-US" sz="2700" b="1" dirty="0">
                <a:solidFill>
                  <a:schemeClr val="accent2"/>
                </a:solidFill>
                <a:latin typeface="Times New Roman" pitchFamily="18" charset="0"/>
                <a:cs typeface="Times New Roman" pitchFamily="18" charset="0"/>
              </a:rPr>
            </a:br>
            <a:r>
              <a:rPr lang="en-US" sz="2700" b="1" dirty="0">
                <a:solidFill>
                  <a:schemeClr val="accent2"/>
                </a:solidFill>
                <a:latin typeface="Times New Roman" pitchFamily="18" charset="0"/>
                <a:cs typeface="Times New Roman" pitchFamily="18" charset="0"/>
              </a:rPr>
              <a:t>Batch. no :05</a:t>
            </a:r>
            <a:br>
              <a:rPr lang="en-US" sz="4000" dirty="0">
                <a:solidFill>
                  <a:schemeClr val="accent5">
                    <a:lumMod val="60000"/>
                    <a:lumOff val="40000"/>
                  </a:schemeClr>
                </a:solidFill>
                <a:latin typeface="Times New Roman" pitchFamily="18" charset="0"/>
                <a:cs typeface="Times New Roman" pitchFamily="18" charset="0"/>
              </a:rPr>
            </a:br>
            <a:br>
              <a:rPr lang="en-US" b="1" dirty="0"/>
            </a:br>
            <a:br>
              <a:rPr lang="en-US" b="1" dirty="0"/>
            </a:br>
            <a:r>
              <a:rPr lang="en-US" sz="2200" b="1" dirty="0">
                <a:solidFill>
                  <a:srgbClr val="002060"/>
                </a:solidFill>
                <a:latin typeface="Times New Roman" pitchFamily="18" charset="0"/>
                <a:cs typeface="Times New Roman" pitchFamily="18" charset="0"/>
              </a:rPr>
              <a:t>PRESENTED BY</a:t>
            </a:r>
            <a:br>
              <a:rPr lang="en-US" sz="2200" b="1" dirty="0">
                <a:solidFill>
                  <a:schemeClr val="accent2">
                    <a:lumMod val="60000"/>
                    <a:lumOff val="40000"/>
                  </a:schemeClr>
                </a:solidFill>
                <a:latin typeface="Times New Roman" pitchFamily="18" charset="0"/>
                <a:cs typeface="Times New Roman" pitchFamily="18" charset="0"/>
              </a:rPr>
            </a:br>
            <a:r>
              <a:rPr lang="en-US" sz="2200" b="1" dirty="0">
                <a:solidFill>
                  <a:srgbClr val="05E0EB"/>
                </a:solidFill>
                <a:latin typeface="Times New Roman" pitchFamily="18" charset="0"/>
                <a:cs typeface="Times New Roman" pitchFamily="18" charset="0"/>
              </a:rPr>
              <a:t>1.</a:t>
            </a:r>
            <a:r>
              <a:rPr lang="en-US" sz="2200" b="0" i="0" dirty="0">
                <a:solidFill>
                  <a:srgbClr val="05E0EB"/>
                </a:solidFill>
                <a:effectLst/>
                <a:latin typeface="verdana" panose="020B0604030504040204" pitchFamily="34" charset="0"/>
              </a:rPr>
              <a:t>Kiruthik Raj K (AC19UCS055)</a:t>
            </a:r>
            <a:br>
              <a:rPr lang="en-US" sz="2200" b="0" i="0" dirty="0">
                <a:solidFill>
                  <a:srgbClr val="05E0EB"/>
                </a:solidFill>
                <a:effectLst/>
                <a:latin typeface="verdana" panose="020B0604030504040204" pitchFamily="34" charset="0"/>
              </a:rPr>
            </a:br>
            <a:r>
              <a:rPr lang="en-US" sz="2200" b="1" dirty="0">
                <a:solidFill>
                  <a:srgbClr val="05E0EB"/>
                </a:solidFill>
                <a:latin typeface="Times New Roman" pitchFamily="18" charset="0"/>
                <a:cs typeface="Times New Roman" pitchFamily="18" charset="0"/>
              </a:rPr>
              <a:t> 2.</a:t>
            </a:r>
            <a:r>
              <a:rPr lang="en-US" sz="2200" b="0" i="0" dirty="0">
                <a:solidFill>
                  <a:srgbClr val="05E0EB"/>
                </a:solidFill>
                <a:effectLst/>
                <a:latin typeface="verdana" panose="020B0604030504040204" pitchFamily="34" charset="0"/>
              </a:rPr>
              <a:t> Kiran Babu N (AC19UCS054)</a:t>
            </a:r>
            <a:br>
              <a:rPr lang="en-US" sz="2200" b="1" dirty="0">
                <a:solidFill>
                  <a:srgbClr val="05E0EB"/>
                </a:solidFill>
                <a:latin typeface="Times New Roman" pitchFamily="18" charset="0"/>
                <a:cs typeface="Times New Roman" pitchFamily="18" charset="0"/>
              </a:rPr>
            </a:br>
            <a:r>
              <a:rPr lang="en-US" sz="2200" b="1" dirty="0">
                <a:solidFill>
                  <a:srgbClr val="05E0EB"/>
                </a:solidFill>
                <a:latin typeface="Times New Roman" pitchFamily="18" charset="0"/>
                <a:cs typeface="Times New Roman" pitchFamily="18" charset="0"/>
              </a:rPr>
              <a:t>3.</a:t>
            </a:r>
            <a:r>
              <a:rPr lang="en-US" sz="2200" b="0" i="0" dirty="0">
                <a:solidFill>
                  <a:srgbClr val="05E0EB"/>
                </a:solidFill>
                <a:effectLst/>
                <a:latin typeface="verdana" panose="020B0604030504040204" pitchFamily="34" charset="0"/>
              </a:rPr>
              <a:t> Lokesh K (AC19UCS063)</a:t>
            </a:r>
            <a:br>
              <a:rPr lang="en-US" sz="2200" b="1" dirty="0">
                <a:solidFill>
                  <a:srgbClr val="05E0EB"/>
                </a:solidFill>
                <a:latin typeface="Times New Roman" pitchFamily="18" charset="0"/>
                <a:cs typeface="Times New Roman" pitchFamily="18" charset="0"/>
              </a:rPr>
            </a:br>
            <a:r>
              <a:rPr lang="en-US" sz="2200" b="1" dirty="0">
                <a:solidFill>
                  <a:srgbClr val="05E0EB"/>
                </a:solidFill>
                <a:latin typeface="Times New Roman" pitchFamily="18" charset="0"/>
                <a:cs typeface="Times New Roman" pitchFamily="18" charset="0"/>
              </a:rPr>
              <a:t>4.</a:t>
            </a:r>
            <a:r>
              <a:rPr lang="en-US" sz="2200" b="0" i="0" dirty="0">
                <a:solidFill>
                  <a:srgbClr val="05E0EB"/>
                </a:solidFill>
                <a:effectLst/>
                <a:latin typeface="verdana" panose="020B0604030504040204" pitchFamily="34" charset="0"/>
              </a:rPr>
              <a:t> Prashanth s (AC19UCS087)</a:t>
            </a:r>
            <a:br>
              <a:rPr lang="en-US" sz="2200" b="1" dirty="0">
                <a:solidFill>
                  <a:srgbClr val="05E0EB"/>
                </a:solidFill>
                <a:highlight>
                  <a:srgbClr val="00FFFF"/>
                </a:highlight>
                <a:latin typeface="Times New Roman" pitchFamily="18" charset="0"/>
                <a:cs typeface="Times New Roman" pitchFamily="18" charset="0"/>
              </a:rPr>
            </a:br>
            <a:r>
              <a:rPr lang="en-US" sz="2200" b="1" dirty="0">
                <a:solidFill>
                  <a:srgbClr val="00B0F0"/>
                </a:solidFill>
                <a:latin typeface="Times New Roman" pitchFamily="18" charset="0"/>
                <a:cs typeface="Times New Roman" pitchFamily="18" charset="0"/>
              </a:rPr>
              <a:t>IV – B.E-CSE ‘B’’</a:t>
            </a:r>
            <a:br>
              <a:rPr lang="en-US" sz="2200" b="1" dirty="0">
                <a:solidFill>
                  <a:schemeClr val="accent2">
                    <a:lumMod val="60000"/>
                    <a:lumOff val="40000"/>
                  </a:schemeClr>
                </a:solidFill>
                <a:latin typeface="Times New Roman" pitchFamily="18" charset="0"/>
                <a:cs typeface="Times New Roman" pitchFamily="18" charset="0"/>
              </a:rPr>
            </a:br>
            <a:r>
              <a:rPr lang="en-US" sz="2200" b="1" dirty="0">
                <a:solidFill>
                  <a:schemeClr val="accent2">
                    <a:lumMod val="60000"/>
                    <a:lumOff val="40000"/>
                  </a:schemeClr>
                </a:solidFill>
                <a:latin typeface="Times New Roman" pitchFamily="18" charset="0"/>
                <a:cs typeface="Times New Roman" pitchFamily="18" charset="0"/>
              </a:rPr>
              <a:t>ADHIYAMAAN  COLLEGE OF ENGINEERING, HOSUR.</a:t>
            </a:r>
            <a:br>
              <a:rPr lang="en-US" sz="2200" b="1" dirty="0">
                <a:solidFill>
                  <a:schemeClr val="accent2">
                    <a:lumMod val="60000"/>
                    <a:lumOff val="40000"/>
                  </a:schemeClr>
                </a:solidFill>
                <a:latin typeface="Times New Roman" pitchFamily="18" charset="0"/>
                <a:cs typeface="Times New Roman" pitchFamily="18" charset="0"/>
              </a:rPr>
            </a:br>
            <a:endParaRPr lang="en-US" sz="2200" dirty="0">
              <a:solidFill>
                <a:schemeClr val="accent2">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a:solidFill>
                  <a:srgbClr val="FF0000"/>
                </a:solidFill>
                <a:latin typeface="Times New Roman" pitchFamily="18" charset="0"/>
                <a:cs typeface="Times New Roman" pitchFamily="18" charset="0"/>
              </a:rPr>
              <a:t>GUIDED BY </a:t>
            </a:r>
            <a:r>
              <a:rPr lang="en-US" dirty="0">
                <a:solidFill>
                  <a:schemeClr val="bg1">
                    <a:lumMod val="95000"/>
                    <a:lumOff val="5000"/>
                  </a:schemeClr>
                </a:solidFill>
                <a:latin typeface="Times New Roman" pitchFamily="18" charset="0"/>
                <a:cs typeface="Times New Roman" pitchFamily="18" charset="0"/>
              </a:rPr>
              <a:t>: </a:t>
            </a:r>
            <a:r>
              <a:rPr lang="en-US" b="0" i="0" dirty="0">
                <a:solidFill>
                  <a:srgbClr val="35475C"/>
                </a:solidFill>
                <a:effectLst/>
                <a:latin typeface="Open Sans" panose="020B0606030504020204" pitchFamily="34" charset="0"/>
              </a:rPr>
              <a:t>Anusha Bhuvaneswari</a:t>
            </a:r>
            <a:r>
              <a:rPr lang="en-US" dirty="0">
                <a:solidFill>
                  <a:srgbClr val="35475C"/>
                </a:solidFill>
                <a:latin typeface="Open Sans" panose="020B0606030504020204" pitchFamily="34" charset="0"/>
              </a:rPr>
              <a:t> G</a:t>
            </a:r>
            <a:endParaRPr lang="en-US" dirty="0">
              <a:solidFill>
                <a:schemeClr val="bg1">
                  <a:lumMod val="95000"/>
                  <a:lumOff val="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itchFamily="18" charset="0"/>
              </a:rPr>
              <a:t>REFERENCES</a:t>
            </a:r>
          </a:p>
        </p:txBody>
      </p:sp>
      <p:sp>
        <p:nvSpPr>
          <p:cNvPr id="3" name="TextBox 2"/>
          <p:cNvSpPr txBox="1"/>
          <p:nvPr/>
        </p:nvSpPr>
        <p:spPr>
          <a:xfrm>
            <a:off x="304800" y="1524000"/>
            <a:ext cx="8463116" cy="5028556"/>
          </a:xfrm>
          <a:prstGeom prst="rect">
            <a:avLst/>
          </a:prstGeom>
          <a:noFill/>
        </p:spPr>
        <p:txBody>
          <a:bodyPr wrap="square" rtlCol="0">
            <a:spAutoFit/>
          </a:bodyPr>
          <a:lstStyle/>
          <a:p>
            <a:pPr marL="257175" indent="-257175" algn="just">
              <a:lnSpc>
                <a:spcPct val="150000"/>
              </a:lnSpc>
              <a:buFont typeface="+mj-lt"/>
              <a:buAutoNum type="arabicParenR"/>
            </a:pPr>
            <a:r>
              <a:rPr lang="en-US" b="1" dirty="0">
                <a:solidFill>
                  <a:srgbClr val="333333"/>
                </a:solidFill>
                <a:latin typeface="Times New Roman" panose="02020603050405020304" pitchFamily="18" charset="0"/>
                <a:cs typeface="Times New Roman" panose="02020603050405020304" pitchFamily="18" charset="0"/>
              </a:rPr>
              <a:t>G. Arutjothi and C. Senthamarai, "Prediction of loan status in commercial bank using machine learning classifier", </a:t>
            </a:r>
            <a:r>
              <a:rPr lang="en-US" b="1" i="1" dirty="0">
                <a:solidFill>
                  <a:srgbClr val="333333"/>
                </a:solidFill>
                <a:latin typeface="Times New Roman" panose="02020603050405020304" pitchFamily="18" charset="0"/>
                <a:cs typeface="Times New Roman" panose="02020603050405020304" pitchFamily="18" charset="0"/>
              </a:rPr>
              <a:t>International Conference on Intelligent Sustainable Systems (ICISS)</a:t>
            </a:r>
            <a:r>
              <a:rPr lang="en-US" b="1" dirty="0">
                <a:solidFill>
                  <a:srgbClr val="333333"/>
                </a:solidFill>
                <a:latin typeface="Times New Roman" panose="02020603050405020304" pitchFamily="18" charset="0"/>
                <a:cs typeface="Times New Roman" panose="02020603050405020304" pitchFamily="18" charset="0"/>
              </a:rPr>
              <a:t>, 2017.</a:t>
            </a:r>
          </a:p>
          <a:p>
            <a:pPr marL="257175" indent="-257175" algn="just">
              <a:lnSpc>
                <a:spcPct val="150000"/>
              </a:lnSpc>
              <a:buFont typeface="+mj-lt"/>
              <a:buAutoNum type="arabicParenR"/>
            </a:pPr>
            <a:r>
              <a:rPr lang="en-US" b="1" dirty="0">
                <a:solidFill>
                  <a:srgbClr val="333333"/>
                </a:solidFill>
                <a:latin typeface="Times New Roman" panose="02020603050405020304" pitchFamily="18" charset="0"/>
                <a:cs typeface="Times New Roman" panose="02020603050405020304" pitchFamily="18" charset="0"/>
              </a:rPr>
              <a:t>A. Gupta, V. Pant, S. Kumar and P. K. Bansal, "Bank Loan Prediction System using Machine Learning," </a:t>
            </a:r>
            <a:r>
              <a:rPr lang="en-US" b="1" i="1" dirty="0">
                <a:solidFill>
                  <a:srgbClr val="333333"/>
                </a:solidFill>
                <a:latin typeface="Times New Roman" panose="02020603050405020304" pitchFamily="18" charset="0"/>
                <a:cs typeface="Times New Roman" panose="02020603050405020304" pitchFamily="18" charset="0"/>
              </a:rPr>
              <a:t>2020 9th International Conference System Modeling and Advancement in Research Trends (SMART)</a:t>
            </a:r>
            <a:r>
              <a:rPr lang="en-US" b="1" dirty="0">
                <a:solidFill>
                  <a:srgbClr val="333333"/>
                </a:solidFill>
                <a:latin typeface="Times New Roman" panose="02020603050405020304" pitchFamily="18" charset="0"/>
                <a:cs typeface="Times New Roman" panose="02020603050405020304" pitchFamily="18" charset="0"/>
              </a:rPr>
              <a:t>, 2020,</a:t>
            </a:r>
          </a:p>
          <a:p>
            <a:pPr marL="257175" indent="-257175" algn="just">
              <a:lnSpc>
                <a:spcPct val="150000"/>
              </a:lnSpc>
              <a:buFont typeface="+mj-lt"/>
              <a:buAutoNum type="arabicParenR"/>
            </a:pPr>
            <a:r>
              <a:rPr lang="en-US" b="1" dirty="0">
                <a:solidFill>
                  <a:srgbClr val="333333"/>
                </a:solidFill>
                <a:latin typeface="Times New Roman" panose="02020603050405020304" pitchFamily="18" charset="0"/>
                <a:cs typeface="Times New Roman" panose="02020603050405020304" pitchFamily="18" charset="0"/>
              </a:rPr>
              <a:t>B. Patel, H. Patil, J. Hembram and S. Jaswal, "Loan Default Forecasting using Data Mining," </a:t>
            </a:r>
            <a:r>
              <a:rPr lang="en-US" b="1" i="1" dirty="0">
                <a:solidFill>
                  <a:srgbClr val="333333"/>
                </a:solidFill>
                <a:latin typeface="Times New Roman" panose="02020603050405020304" pitchFamily="18" charset="0"/>
                <a:cs typeface="Times New Roman" panose="02020603050405020304" pitchFamily="18" charset="0"/>
              </a:rPr>
              <a:t>2020 International Conference for Emerging Technology (INCET)</a:t>
            </a:r>
            <a:r>
              <a:rPr lang="en-US" b="1" dirty="0">
                <a:solidFill>
                  <a:srgbClr val="333333"/>
                </a:solidFill>
                <a:latin typeface="Times New Roman" panose="02020603050405020304" pitchFamily="18" charset="0"/>
                <a:cs typeface="Times New Roman" panose="02020603050405020304" pitchFamily="18" charset="0"/>
              </a:rPr>
              <a:t>, 2020,</a:t>
            </a:r>
          </a:p>
          <a:p>
            <a:pPr marL="257175" indent="-257175" algn="just">
              <a:lnSpc>
                <a:spcPct val="150000"/>
              </a:lnSpc>
              <a:buFont typeface="+mj-lt"/>
              <a:buAutoNum type="arabicParenR"/>
            </a:pPr>
            <a:r>
              <a:rPr lang="en-US" b="1" dirty="0">
                <a:solidFill>
                  <a:srgbClr val="333333"/>
                </a:solidFill>
                <a:latin typeface="Times New Roman" panose="02020603050405020304" pitchFamily="18" charset="0"/>
                <a:cs typeface="Times New Roman" panose="02020603050405020304" pitchFamily="18" charset="0"/>
              </a:rPr>
              <a:t>G. Shingi, "A federated learning based approach for loan defaults prediction," </a:t>
            </a:r>
            <a:r>
              <a:rPr lang="en-US" b="1" i="1" dirty="0">
                <a:solidFill>
                  <a:srgbClr val="333333"/>
                </a:solidFill>
                <a:latin typeface="Times New Roman" panose="02020603050405020304" pitchFamily="18" charset="0"/>
                <a:cs typeface="Times New Roman" panose="02020603050405020304" pitchFamily="18" charset="0"/>
              </a:rPr>
              <a:t>2020 International Conference on Data Mining Workshops (ICDMW)</a:t>
            </a:r>
            <a:r>
              <a:rPr lang="en-US" b="1" dirty="0">
                <a:solidFill>
                  <a:srgbClr val="333333"/>
                </a:solidFill>
                <a:latin typeface="Times New Roman" panose="02020603050405020304" pitchFamily="18" charset="0"/>
                <a:cs typeface="Times New Roman" panose="02020603050405020304" pitchFamily="18" charset="0"/>
              </a:rPr>
              <a:t>, 2020,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7D5B-020C-597E-8D99-D390D1A1AFC7}"/>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itchFamily="18" charset="0"/>
              </a:rPr>
              <a:t>REFERENCES</a:t>
            </a:r>
            <a:endParaRPr lang="en-US" sz="4000" dirty="0"/>
          </a:p>
        </p:txBody>
      </p:sp>
      <p:sp>
        <p:nvSpPr>
          <p:cNvPr id="4" name="Content Placeholder 3">
            <a:extLst>
              <a:ext uri="{FF2B5EF4-FFF2-40B4-BE49-F238E27FC236}">
                <a16:creationId xmlns:a16="http://schemas.microsoft.com/office/drawing/2014/main" id="{AE5BFFC0-5A49-5D9E-4D8D-706D90D85B80}"/>
              </a:ext>
            </a:extLst>
          </p:cNvPr>
          <p:cNvSpPr>
            <a:spLocks noGrp="1"/>
          </p:cNvSpPr>
          <p:nvPr>
            <p:ph sz="quarter" idx="1"/>
          </p:nvPr>
        </p:nvSpPr>
        <p:spPr/>
        <p:txBody>
          <a:bodyPr>
            <a:normAutofit/>
          </a:bodyPr>
          <a:lstStyle/>
          <a:p>
            <a:pPr marL="0" indent="0">
              <a:buNone/>
            </a:pPr>
            <a:r>
              <a:rPr lang="en-US" sz="1900" b="1" dirty="0">
                <a:latin typeface="Times New Roman" panose="02020603050405020304" pitchFamily="18" charset="0"/>
                <a:cs typeface="Times New Roman" panose="02020603050405020304" pitchFamily="18" charset="0"/>
              </a:rPr>
              <a:t>5)</a:t>
            </a:r>
            <a:r>
              <a:rPr lang="en-US" sz="1900" b="1" i="0" dirty="0">
                <a:solidFill>
                  <a:srgbClr val="333333"/>
                </a:solidFill>
                <a:effectLst/>
                <a:latin typeface="Times New Roman" panose="02020603050405020304" pitchFamily="18" charset="0"/>
                <a:cs typeface="Times New Roman" panose="02020603050405020304" pitchFamily="18" charset="0"/>
              </a:rPr>
              <a:t> R. Manglani and A. Bokhare, "Logistic Regression Model for Loan Prediction: A Machine Learning Approach," </a:t>
            </a:r>
            <a:r>
              <a:rPr lang="en-US" sz="1900" b="1" i="1" dirty="0">
                <a:solidFill>
                  <a:srgbClr val="333333"/>
                </a:solidFill>
                <a:effectLst/>
                <a:latin typeface="Times New Roman" panose="02020603050405020304" pitchFamily="18" charset="0"/>
                <a:cs typeface="Times New Roman" panose="02020603050405020304" pitchFamily="18" charset="0"/>
              </a:rPr>
              <a:t>2021 Emerging Trends in Industry 4.0 (ETI 4.0)</a:t>
            </a:r>
            <a:r>
              <a:rPr lang="en-US" sz="1900" b="1" i="0" dirty="0">
                <a:solidFill>
                  <a:srgbClr val="333333"/>
                </a:solidFill>
                <a:effectLst/>
                <a:latin typeface="Times New Roman" panose="02020603050405020304" pitchFamily="18" charset="0"/>
                <a:cs typeface="Times New Roman" panose="02020603050405020304" pitchFamily="18" charset="0"/>
              </a:rPr>
              <a:t>, 2021.</a:t>
            </a:r>
          </a:p>
          <a:p>
            <a:pPr marL="0" indent="0">
              <a:buNone/>
            </a:pPr>
            <a:r>
              <a:rPr lang="en-US" sz="1900" b="1" dirty="0">
                <a:solidFill>
                  <a:srgbClr val="333333"/>
                </a:solidFill>
                <a:latin typeface="Times New Roman" panose="02020603050405020304" pitchFamily="18" charset="0"/>
                <a:cs typeface="Times New Roman" panose="02020603050405020304" pitchFamily="18" charset="0"/>
              </a:rPr>
              <a:t>6)</a:t>
            </a:r>
            <a:r>
              <a:rPr lang="en-US" sz="1900" b="1" i="0" dirty="0">
                <a:solidFill>
                  <a:srgbClr val="333333"/>
                </a:solidFill>
                <a:effectLst/>
                <a:latin typeface="Times New Roman" panose="02020603050405020304" pitchFamily="18" charset="0"/>
                <a:cs typeface="Times New Roman" panose="02020603050405020304" pitchFamily="18" charset="0"/>
              </a:rPr>
              <a:t> C. S. Reddy, A. S. Siddiq and N. Jayapandian, "Machine Learning based Loan Eligibility Prediction using Random Forest Model," </a:t>
            </a:r>
            <a:r>
              <a:rPr lang="en-US" sz="1900" b="1" i="1" dirty="0">
                <a:solidFill>
                  <a:srgbClr val="333333"/>
                </a:solidFill>
                <a:effectLst/>
                <a:latin typeface="Times New Roman" panose="02020603050405020304" pitchFamily="18" charset="0"/>
                <a:cs typeface="Times New Roman" panose="02020603050405020304" pitchFamily="18" charset="0"/>
              </a:rPr>
              <a:t>2022 7th International Conference on Communication and Electronics Systems (ICCES)</a:t>
            </a:r>
            <a:r>
              <a:rPr lang="en-US" sz="1900" b="1" i="0" dirty="0">
                <a:solidFill>
                  <a:srgbClr val="333333"/>
                </a:solidFill>
                <a:effectLst/>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21013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992965">
            <a:off x="2480923" y="2226986"/>
            <a:ext cx="4495800" cy="1938992"/>
          </a:xfrm>
          <a:prstGeom prst="rect">
            <a:avLst/>
          </a:prstGeom>
          <a:noFill/>
        </p:spPr>
        <p:txBody>
          <a:bodyPr wrap="square" rtlCol="0">
            <a:spAutoFit/>
          </a:bodyPr>
          <a:lstStyle/>
          <a:p>
            <a:pPr algn="ctr"/>
            <a:r>
              <a:rPr lang="en-US" sz="6000" dirty="0">
                <a:solidFill>
                  <a:srgbClr val="7030A0"/>
                </a:solidFill>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CONTENTS</a:t>
            </a:r>
          </a:p>
        </p:txBody>
      </p:sp>
      <p:sp>
        <p:nvSpPr>
          <p:cNvPr id="3" name="TextBox 2"/>
          <p:cNvSpPr txBox="1"/>
          <p:nvPr/>
        </p:nvSpPr>
        <p:spPr>
          <a:xfrm>
            <a:off x="1524000" y="1600200"/>
            <a:ext cx="6096000" cy="2677656"/>
          </a:xfrm>
          <a:prstGeom prst="rect">
            <a:avLst/>
          </a:prstGeom>
          <a:noFill/>
        </p:spPr>
        <p:txBody>
          <a:bodyPr wrap="square" rtlCol="0">
            <a:spAutoFit/>
          </a:bodyPr>
          <a:lstStyle/>
          <a:p>
            <a:pPr>
              <a:buFont typeface="Wingdings" pitchFamily="2" charset="2"/>
              <a:buChar char="Ø"/>
            </a:pPr>
            <a:r>
              <a:rPr lang="en-US" sz="2400" dirty="0">
                <a:latin typeface="Times New Roman" pitchFamily="18" charset="0"/>
                <a:cs typeface="Times New Roman" pitchFamily="18" charset="0"/>
              </a:rPr>
              <a:t> Objective </a:t>
            </a: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 Literature review</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References</a:t>
            </a:r>
          </a:p>
          <a:p>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OBJECTIVE</a:t>
            </a:r>
          </a:p>
        </p:txBody>
      </p:sp>
      <p:sp>
        <p:nvSpPr>
          <p:cNvPr id="4" name="TextBox 3"/>
          <p:cNvSpPr txBox="1"/>
          <p:nvPr/>
        </p:nvSpPr>
        <p:spPr>
          <a:xfrm>
            <a:off x="381000" y="1752600"/>
            <a:ext cx="7924800" cy="954107"/>
          </a:xfrm>
          <a:prstGeom prst="rect">
            <a:avLst/>
          </a:prstGeom>
          <a:noFill/>
        </p:spPr>
        <p:txBody>
          <a:bodyPr wrap="square" rtlCol="0">
            <a:spAutoFit/>
          </a:bodyPr>
          <a:lstStyle/>
          <a:p>
            <a:pPr algn="just"/>
            <a:r>
              <a:rPr lang="en-US" sz="2800" b="0" i="0" dirty="0">
                <a:solidFill>
                  <a:srgbClr val="35475C"/>
                </a:solidFill>
                <a:effectLst/>
                <a:latin typeface="Open Sans" panose="020B0606030504020204" pitchFamily="34" charset="0"/>
              </a:rPr>
              <a:t>Smart Lender - Applicant Credibility Prediction for Loan Approval</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a:t>
            </a:r>
            <a:endParaRPr lang="en-US" sz="4000" dirty="0">
              <a:solidFill>
                <a:schemeClr val="tx1"/>
              </a:solidFill>
            </a:endParaRPr>
          </a:p>
        </p:txBody>
      </p:sp>
      <p:sp>
        <p:nvSpPr>
          <p:cNvPr id="4" name="TextBox 3"/>
          <p:cNvSpPr txBox="1"/>
          <p:nvPr/>
        </p:nvSpPr>
        <p:spPr>
          <a:xfrm>
            <a:off x="609600" y="1676400"/>
            <a:ext cx="7848600" cy="5293757"/>
          </a:xfrm>
          <a:prstGeom prst="rect">
            <a:avLst/>
          </a:prstGeom>
          <a:noFill/>
        </p:spPr>
        <p:txBody>
          <a:bodyPr wrap="square" rtlCol="0">
            <a:spAutoFit/>
          </a:bodyPr>
          <a:lstStyle/>
          <a:p>
            <a:r>
              <a:rPr lang="en-US" sz="2000" b="1" dirty="0">
                <a:latin typeface="Times New Roman" panose="02020603050405020304" pitchFamily="18" charset="0"/>
                <a:cs typeface="Times New Roman" pitchFamily="18" charset="0"/>
              </a:rPr>
              <a:t>1). </a:t>
            </a:r>
            <a:r>
              <a:rPr lang="en-US" b="1" dirty="0">
                <a:latin typeface="TimesNewRomanPS-BoldMT"/>
              </a:rPr>
              <a:t>An Approach for Prediction of Loan Approval using</a:t>
            </a:r>
          </a:p>
          <a:p>
            <a:r>
              <a:rPr lang="en-US" b="1" dirty="0">
                <a:latin typeface="TimesNewRomanPS-BoldMT"/>
              </a:rPr>
              <a:t>Machine Learning Algorithm </a:t>
            </a:r>
          </a:p>
          <a:p>
            <a:pPr algn="l"/>
            <a:endParaRPr lang="en-US" sz="1800" b="1" u="none" strike="noStrike" baseline="0" dirty="0">
              <a:latin typeface="Rockwell" panose="02060603020205020403" pitchFamily="18" charset="0"/>
            </a:endParaRPr>
          </a:p>
          <a:p>
            <a:pPr algn="l"/>
            <a:r>
              <a:rPr lang="en-US" sz="2000" u="none" strike="noStrike" baseline="0" dirty="0">
                <a:latin typeface="Times New Roman" panose="02020603050405020304" pitchFamily="18" charset="0"/>
                <a:cs typeface="Times New Roman" panose="02020603050405020304" pitchFamily="18" charset="0"/>
              </a:rPr>
              <a:t>A ban</a:t>
            </a:r>
            <a:r>
              <a:rPr lang="en-US" sz="2000" dirty="0">
                <a:latin typeface="Times New Roman" panose="02020603050405020304" pitchFamily="18" charset="0"/>
                <a:cs typeface="Times New Roman" panose="02020603050405020304" pitchFamily="18" charset="0"/>
              </a:rPr>
              <a:t>k profit or loss depends on the costumer paying back the loan or not.</a:t>
            </a:r>
          </a:p>
          <a:p>
            <a:pPr algn="l"/>
            <a:r>
              <a:rPr lang="en-US" sz="2000" u="none" strike="noStrike" baseline="0" dirty="0">
                <a:latin typeface="Times New Roman" panose="02020603050405020304" pitchFamily="18" charset="0"/>
                <a:cs typeface="Times New Roman" panose="02020603050405020304" pitchFamily="18" charset="0"/>
              </a:rPr>
              <a:t>To maximize the profit </a:t>
            </a:r>
            <a:r>
              <a:rPr lang="en-US" sz="2000" dirty="0">
                <a:latin typeface="Times New Roman" panose="02020603050405020304" pitchFamily="18" charset="0"/>
                <a:cs typeface="Times New Roman" panose="02020603050405020304" pitchFamily="18" charset="0"/>
              </a:rPr>
              <a:t>,we need an accurate analysis i.e. logistic regression model.</a:t>
            </a:r>
            <a:endParaRPr lang="en-US" sz="2000" u="none" strike="noStrike" baseline="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predict the outcome we need to follow data collection, data preprocessing ,importing libraries, and some techniques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Imputation , handling outliers, binning ,log transform, one hot encoding.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evaluate the model we perform  confusion metrics, accuracy, precision, recall, f1 score.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 show you the credit score with lower one fail to get the loan whereas the credit score with high income and lower amount are more likely to get the loan.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Characteristic like gender and martial status does not affect the credit score and prediction.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BD2C-ADF6-CED1-1FBB-076951B5A996}"/>
              </a:ext>
            </a:extLst>
          </p:cNvPr>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 Contd…</a:t>
            </a:r>
            <a:endParaRPr lang="en-IN" sz="4000" dirty="0">
              <a:solidFill>
                <a:schemeClr val="tx1"/>
              </a:solidFill>
            </a:endParaRPr>
          </a:p>
        </p:txBody>
      </p:sp>
      <p:sp>
        <p:nvSpPr>
          <p:cNvPr id="4" name="TextBox 3">
            <a:extLst>
              <a:ext uri="{FF2B5EF4-FFF2-40B4-BE49-F238E27FC236}">
                <a16:creationId xmlns:a16="http://schemas.microsoft.com/office/drawing/2014/main" id="{217C2D03-7379-91B7-E3AF-B89AEEDA705A}"/>
              </a:ext>
            </a:extLst>
          </p:cNvPr>
          <p:cNvSpPr txBox="1"/>
          <p:nvPr/>
        </p:nvSpPr>
        <p:spPr>
          <a:xfrm>
            <a:off x="609600" y="1676400"/>
            <a:ext cx="7924800" cy="5053756"/>
          </a:xfrm>
          <a:prstGeom prst="rect">
            <a:avLst/>
          </a:prstGeom>
          <a:noFill/>
        </p:spPr>
        <p:txBody>
          <a:bodyPr wrap="square" rtlCol="0">
            <a:spAutoFit/>
          </a:bodyPr>
          <a:lstStyle/>
          <a:p>
            <a:r>
              <a:rPr lang="en-US" sz="2000" b="1" dirty="0">
                <a:latin typeface="Times New Roman" panose="02020603050405020304" pitchFamily="18" charset="0"/>
                <a:cs typeface="Times New Roman" pitchFamily="18" charset="0"/>
              </a:rPr>
              <a:t>2) </a:t>
            </a:r>
            <a:r>
              <a:rPr lang="en-US" b="1" dirty="0">
                <a:latin typeface="TimesNewRomanPS-BoldMT"/>
              </a:rPr>
              <a:t>LOAN DEFAULT PREDICTION USING DIVERSIFIED SENSITIVITY</a:t>
            </a:r>
          </a:p>
          <a:p>
            <a:r>
              <a:rPr lang="en-US" b="1" dirty="0">
                <a:latin typeface="TimesNewRomanPS-BoldMT"/>
              </a:rPr>
              <a:t>UNDERSAMPLING</a:t>
            </a:r>
          </a:p>
          <a:p>
            <a:pPr algn="l"/>
            <a:endParaRPr lang="en-US" b="1" dirty="0">
              <a:latin typeface="TimesNewRomanPS-BoldMT"/>
            </a:endParaRPr>
          </a:p>
          <a:p>
            <a:pPr>
              <a:lnSpc>
                <a:spcPct val="150000"/>
              </a:lnSpc>
            </a:pPr>
            <a:r>
              <a:rPr lang="en-US" sz="2000" dirty="0">
                <a:latin typeface="Times New Roman" panose="02020603050405020304" pitchFamily="18" charset="0"/>
                <a:cs typeface="Times New Roman" panose="02020603050405020304" pitchFamily="18" charset="0"/>
              </a:rPr>
              <a:t>They focus whether the borrower will delay the repayment or not, the are not focused about the loan predication. They mainly focus on the imbalance problem in  loan  default predication.</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Prediction is done based on the hybrid under sampling method DSUS which combines a k-means clustering method, a stochastic sensitivity measure and a robust Radial Basis Function Neural Network.</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kind of algorithm is effective in reducing the misclassification.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study has some limitation , that is while performing k means algorithm it would lead to unsatisfactory performance.</a:t>
            </a:r>
          </a:p>
        </p:txBody>
      </p:sp>
    </p:spTree>
    <p:extLst>
      <p:ext uri="{BB962C8B-B14F-4D97-AF65-F5344CB8AC3E}">
        <p14:creationId xmlns:p14="http://schemas.microsoft.com/office/powerpoint/2010/main" val="6082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BD2C-ADF6-CED1-1FBB-076951B5A996}"/>
              </a:ext>
            </a:extLst>
          </p:cNvPr>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 Contd…</a:t>
            </a:r>
            <a:endParaRPr lang="en-IN" sz="4000" dirty="0">
              <a:solidFill>
                <a:schemeClr val="tx1"/>
              </a:solidFill>
            </a:endParaRPr>
          </a:p>
        </p:txBody>
      </p:sp>
      <p:sp>
        <p:nvSpPr>
          <p:cNvPr id="4" name="TextBox 3">
            <a:extLst>
              <a:ext uri="{FF2B5EF4-FFF2-40B4-BE49-F238E27FC236}">
                <a16:creationId xmlns:a16="http://schemas.microsoft.com/office/drawing/2014/main" id="{217C2D03-7379-91B7-E3AF-B89AEEDA705A}"/>
              </a:ext>
            </a:extLst>
          </p:cNvPr>
          <p:cNvSpPr txBox="1"/>
          <p:nvPr/>
        </p:nvSpPr>
        <p:spPr>
          <a:xfrm>
            <a:off x="685800" y="1752600"/>
            <a:ext cx="8077200" cy="5386090"/>
          </a:xfrm>
          <a:prstGeom prst="rect">
            <a:avLst/>
          </a:prstGeom>
          <a:noFill/>
        </p:spPr>
        <p:txBody>
          <a:bodyPr wrap="square" rtlCol="0">
            <a:spAutoFit/>
          </a:bodyPr>
          <a:lstStyle/>
          <a:p>
            <a:r>
              <a:rPr lang="en-US" sz="2000" b="1" dirty="0">
                <a:latin typeface="Times New Roman" panose="02020603050405020304" pitchFamily="18" charset="0"/>
                <a:cs typeface="Times New Roman" pitchFamily="18" charset="0"/>
              </a:rPr>
              <a:t>3)</a:t>
            </a:r>
            <a:r>
              <a:rPr lang="en-US" sz="1800" b="0" i="0" u="none" strike="noStrike" baseline="0" dirty="0">
                <a:latin typeface="TimesNewRoman"/>
              </a:rPr>
              <a:t> </a:t>
            </a:r>
            <a:r>
              <a:rPr lang="en-US" b="1" dirty="0">
                <a:latin typeface="TimesNewRomanPS-BoldMT"/>
              </a:rPr>
              <a:t>Prediction of Loan Status in Commercial Bank</a:t>
            </a:r>
          </a:p>
          <a:p>
            <a:r>
              <a:rPr lang="en-US" b="1" dirty="0">
                <a:latin typeface="TimesNewRomanPS-BoldMT"/>
              </a:rPr>
              <a:t>using Machine Learning Classifier </a:t>
            </a:r>
            <a:r>
              <a:rPr lang="en-US" sz="1800" b="1" i="0" u="none" strike="noStrike" baseline="0" dirty="0">
                <a:solidFill>
                  <a:srgbClr val="121212"/>
                </a:solidFill>
                <a:latin typeface="TimesNewRomanPS-BoldMT"/>
              </a:rPr>
              <a:t>(</a:t>
            </a:r>
            <a:r>
              <a:rPr lang="en-US" sz="1800" b="1" i="0" u="none" strike="noStrike" baseline="0" dirty="0">
                <a:solidFill>
                  <a:srgbClr val="121212"/>
                </a:solidFill>
                <a:latin typeface="TimesNewRomanPSMT"/>
              </a:rPr>
              <a:t>G. Arutjothi and Dr. C</a:t>
            </a:r>
            <a:r>
              <a:rPr lang="en-US" sz="1800" b="1" i="0" u="none" strike="noStrike" baseline="0" dirty="0">
                <a:solidFill>
                  <a:srgbClr val="3D3D3D"/>
                </a:solidFill>
                <a:latin typeface="TimesNewRomanPSMT"/>
              </a:rPr>
              <a:t>. </a:t>
            </a:r>
            <a:r>
              <a:rPr lang="en-US" sz="1800" b="1" i="0" u="none" strike="noStrike" baseline="0" dirty="0">
                <a:solidFill>
                  <a:srgbClr val="121212"/>
                </a:solidFill>
                <a:latin typeface="TimesNewRomanPSMT"/>
              </a:rPr>
              <a:t>Senthamarai , Government Arts College ., June 2018)</a:t>
            </a:r>
          </a:p>
          <a:p>
            <a:pPr>
              <a:lnSpc>
                <a:spcPct val="150000"/>
              </a:lnSpc>
            </a:pPr>
            <a:r>
              <a:rPr lang="en-US" sz="2000" dirty="0">
                <a:latin typeface="Times New Roman" panose="02020603050405020304" pitchFamily="18" charset="0"/>
                <a:cs typeface="Times New Roman" panose="02020603050405020304" pitchFamily="18" charset="0"/>
              </a:rPr>
              <a:t>In this paper, studies discussed about the difficult that are faced in banking sector while predicting loan credits . These loan credits are not the actual solution , but the help in the first step of loan lending process. They provide a statistical report that pose highest accuracy.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combine  Min-Max normalization and K Nearest Neighbor (K-NN) classifier.</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They iterate knn algorithm for 30 time to have an accuracy, which has higher accuracy compared to all other.</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Whole model is implemented using software package R tool.</a:t>
            </a:r>
          </a:p>
          <a:p>
            <a:endParaRPr lang="en-US" sz="1800" b="1" i="0" u="none" strike="noStrike" baseline="0" dirty="0">
              <a:solidFill>
                <a:srgbClr val="121212"/>
              </a:solidFill>
              <a:latin typeface="TimesNewRomanPS-BoldMT"/>
            </a:endParaRPr>
          </a:p>
        </p:txBody>
      </p:sp>
    </p:spTree>
    <p:extLst>
      <p:ext uri="{BB962C8B-B14F-4D97-AF65-F5344CB8AC3E}">
        <p14:creationId xmlns:p14="http://schemas.microsoft.com/office/powerpoint/2010/main" val="321154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BD2C-ADF6-CED1-1FBB-076951B5A996}"/>
              </a:ext>
            </a:extLst>
          </p:cNvPr>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 Contd…</a:t>
            </a:r>
            <a:endParaRPr lang="en-IN" sz="4000" dirty="0">
              <a:solidFill>
                <a:schemeClr val="tx1"/>
              </a:solidFill>
            </a:endParaRPr>
          </a:p>
        </p:txBody>
      </p:sp>
      <p:sp>
        <p:nvSpPr>
          <p:cNvPr id="4" name="TextBox 3">
            <a:extLst>
              <a:ext uri="{FF2B5EF4-FFF2-40B4-BE49-F238E27FC236}">
                <a16:creationId xmlns:a16="http://schemas.microsoft.com/office/drawing/2014/main" id="{217C2D03-7379-91B7-E3AF-B89AEEDA705A}"/>
              </a:ext>
            </a:extLst>
          </p:cNvPr>
          <p:cNvSpPr txBox="1"/>
          <p:nvPr/>
        </p:nvSpPr>
        <p:spPr>
          <a:xfrm>
            <a:off x="457200" y="1752600"/>
            <a:ext cx="7924800" cy="4955203"/>
          </a:xfrm>
          <a:prstGeom prst="rect">
            <a:avLst/>
          </a:prstGeom>
          <a:noFill/>
        </p:spPr>
        <p:txBody>
          <a:bodyPr wrap="square" rtlCol="0">
            <a:spAutoFit/>
          </a:bodyPr>
          <a:lstStyle/>
          <a:p>
            <a:pPr algn="l"/>
            <a:r>
              <a:rPr lang="en-US" sz="2000" b="1" dirty="0">
                <a:latin typeface="Times New Roman" panose="02020603050405020304" pitchFamily="18" charset="0"/>
                <a:cs typeface="Times New Roman" pitchFamily="18" charset="0"/>
              </a:rPr>
              <a:t>4)</a:t>
            </a:r>
            <a:r>
              <a:rPr lang="en-US" sz="1800" b="0" i="0" u="none" strike="noStrike" baseline="0" dirty="0">
                <a:latin typeface="TimesNewRoman"/>
              </a:rPr>
              <a:t> </a:t>
            </a:r>
            <a:r>
              <a:rPr lang="en-US" sz="1800" b="1" i="0" u="none" strike="noStrike" baseline="0" dirty="0">
                <a:latin typeface="TimesNewRoman"/>
              </a:rPr>
              <a:t>Prediction of Modernized Loan Approval System</a:t>
            </a:r>
          </a:p>
          <a:p>
            <a:pPr algn="l"/>
            <a:r>
              <a:rPr lang="en-US" sz="1800" b="1" i="0" u="none" strike="noStrike" baseline="0" dirty="0">
                <a:latin typeface="TimesNewRoman"/>
              </a:rPr>
              <a:t>Based on Machine Learning Approach</a:t>
            </a:r>
          </a:p>
          <a:p>
            <a:pPr algn="l"/>
            <a:endParaRPr lang="en-US" dirty="0">
              <a:latin typeface="TimesNewRoman"/>
            </a:endParaRPr>
          </a:p>
          <a:p>
            <a:pPr algn="l"/>
            <a:r>
              <a:rPr lang="en-US" sz="2000" dirty="0">
                <a:latin typeface="Times New Roman" panose="02020603050405020304" pitchFamily="18" charset="0"/>
                <a:cs typeface="Times New Roman" panose="02020603050405020304" pitchFamily="18" charset="0"/>
              </a:rPr>
              <a:t>Bank runs on the loan amount , it decides the bank’s profit and loss. To run a bank</a:t>
            </a:r>
          </a:p>
          <a:p>
            <a:pPr algn="l"/>
            <a:r>
              <a:rPr lang="en-US" sz="2000" dirty="0">
                <a:latin typeface="Times New Roman" panose="02020603050405020304" pitchFamily="18" charset="0"/>
                <a:cs typeface="Times New Roman" panose="02020603050405020304" pitchFamily="18" charset="0"/>
              </a:rPr>
              <a:t> we need a good client to payback his debt, which helps in the improvement of the banking sector. To find the good client we use his/her historical data to build a model using different classification algorithm. </a:t>
            </a: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paper the have used xgboost,random forest, decision tree to find out correct prediction of dataset.</a:t>
            </a: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 followed here are the collect the data,process,train ,test and result analysis show us wheatear the application will be approved by the bank or not.</a:t>
            </a: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client is collapsed financial, the algorithm fails to work.</a:t>
            </a: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factor that affects the predication or loan duration,amount,income and age.</a:t>
            </a:r>
          </a:p>
        </p:txBody>
      </p:sp>
    </p:spTree>
    <p:extLst>
      <p:ext uri="{BB962C8B-B14F-4D97-AF65-F5344CB8AC3E}">
        <p14:creationId xmlns:p14="http://schemas.microsoft.com/office/powerpoint/2010/main" val="19341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BD2C-ADF6-CED1-1FBB-076951B5A996}"/>
              </a:ext>
            </a:extLst>
          </p:cNvPr>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 Contd…</a:t>
            </a:r>
            <a:endParaRPr lang="en-IN" sz="4000" dirty="0">
              <a:solidFill>
                <a:schemeClr val="tx1"/>
              </a:solidFill>
            </a:endParaRPr>
          </a:p>
        </p:txBody>
      </p:sp>
      <p:sp>
        <p:nvSpPr>
          <p:cNvPr id="4" name="TextBox 3">
            <a:extLst>
              <a:ext uri="{FF2B5EF4-FFF2-40B4-BE49-F238E27FC236}">
                <a16:creationId xmlns:a16="http://schemas.microsoft.com/office/drawing/2014/main" id="{217C2D03-7379-91B7-E3AF-B89AEEDA705A}"/>
              </a:ext>
            </a:extLst>
          </p:cNvPr>
          <p:cNvSpPr txBox="1"/>
          <p:nvPr/>
        </p:nvSpPr>
        <p:spPr>
          <a:xfrm>
            <a:off x="609600" y="1676400"/>
            <a:ext cx="8001000" cy="4961423"/>
          </a:xfrm>
          <a:prstGeom prst="rect">
            <a:avLst/>
          </a:prstGeom>
          <a:noFill/>
        </p:spPr>
        <p:txBody>
          <a:bodyPr wrap="square" rtlCol="0">
            <a:spAutoFit/>
          </a:bodyPr>
          <a:lstStyle/>
          <a:p>
            <a:pPr algn="l"/>
            <a:r>
              <a:rPr lang="en-US" sz="2000" b="1" dirty="0">
                <a:latin typeface="Times New Roman" panose="02020603050405020304" pitchFamily="18" charset="0"/>
                <a:cs typeface="Times New Roman" pitchFamily="18" charset="0"/>
              </a:rPr>
              <a:t>5)</a:t>
            </a:r>
            <a:r>
              <a:rPr lang="en-US" sz="1800" b="0" i="0" u="none" strike="noStrike" baseline="0" dirty="0">
                <a:latin typeface="TimesNewRoman"/>
              </a:rPr>
              <a:t> </a:t>
            </a:r>
            <a:r>
              <a:rPr lang="en-US" sz="1800" b="1" i="0" u="none" strike="noStrike" baseline="0" dirty="0">
                <a:latin typeface="TimesNewRomanPSMT"/>
              </a:rPr>
              <a:t>Bank Loan Prediction System using Machine Learning</a:t>
            </a:r>
          </a:p>
          <a:p>
            <a:pPr>
              <a:lnSpc>
                <a:spcPct val="150000"/>
              </a:lnSpc>
            </a:pPr>
            <a:r>
              <a:rPr lang="en-US" sz="2000" dirty="0">
                <a:latin typeface="Times New Roman" panose="02020603050405020304" pitchFamily="18" charset="0"/>
                <a:cs typeface="Times New Roman" panose="02020603050405020304" pitchFamily="18" charset="0"/>
              </a:rPr>
              <a:t>When  it comes to banking sector we get enormous loan application. We cant manually check then find the loan approval is good or safe. To reduce our work we use machine learning technique to predict the loan credibility based on the previous record.</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 followed here are collecting the data , cleaning and filtering, selecting features , training model, testing model, check the accuracy of the approval status. The algorithm used here are logistics regression , random forest , correlation between parameters.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work on the bases of the parameter which does not deal with special case, but overall it is quite efficient and reliable on some instant.</a:t>
            </a:r>
          </a:p>
        </p:txBody>
      </p:sp>
    </p:spTree>
    <p:extLst>
      <p:ext uri="{BB962C8B-B14F-4D97-AF65-F5344CB8AC3E}">
        <p14:creationId xmlns:p14="http://schemas.microsoft.com/office/powerpoint/2010/main" val="243718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a:t>
            </a:r>
            <a:endParaRPr lang="en-US" sz="4000" dirty="0">
              <a:solidFill>
                <a:schemeClr val="tx1"/>
              </a:solidFill>
            </a:endParaRPr>
          </a:p>
        </p:txBody>
      </p:sp>
      <p:sp>
        <p:nvSpPr>
          <p:cNvPr id="3" name="Content Placeholder 2">
            <a:extLst>
              <a:ext uri="{FF2B5EF4-FFF2-40B4-BE49-F238E27FC236}">
                <a16:creationId xmlns:a16="http://schemas.microsoft.com/office/drawing/2014/main" id="{6B3E2B3B-BEE1-1AD6-3852-C78807F5C295}"/>
              </a:ext>
            </a:extLst>
          </p:cNvPr>
          <p:cNvSpPr>
            <a:spLocks noGrp="1"/>
          </p:cNvSpPr>
          <p:nvPr>
            <p:ph sz="quarter" idx="1"/>
          </p:nvPr>
        </p:nvSpPr>
        <p:spPr>
          <a:xfrm>
            <a:off x="495300" y="1676400"/>
            <a:ext cx="8153400" cy="4495800"/>
          </a:xfrm>
        </p:spPr>
        <p:txBody>
          <a:bodyPr>
            <a:normAutofit fontScale="92500" lnSpcReduction="20000"/>
          </a:bodyPr>
          <a:lstStyle/>
          <a:p>
            <a:pPr marL="0" indent="0">
              <a:buNone/>
            </a:pPr>
            <a:r>
              <a:rPr lang="en-US" sz="2000" b="1" dirty="0">
                <a:latin typeface="TimesNewRomanPSMT"/>
              </a:rPr>
              <a:t>6) A federated learning-based approach for loan defaults prediction</a:t>
            </a:r>
          </a:p>
          <a:p>
            <a:pPr marL="285750" indent="-285750">
              <a:lnSpc>
                <a:spcPct val="150000"/>
              </a:lnSpc>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propose the use of a federated learning approach for the task in hand and to overcome the issues discussed previously. </a:t>
            </a:r>
          </a:p>
          <a:p>
            <a:pPr marL="285750" indent="-285750">
              <a:lnSpc>
                <a:spcPct val="150000"/>
              </a:lnSpc>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Firstly, the Synthetic Minority Oversampling Technique(SMOTE) approach is proposed to overcome the class imbalance issue.</a:t>
            </a:r>
          </a:p>
          <a:p>
            <a:pPr marL="285750" indent="-285750">
              <a:lnSpc>
                <a:spcPct val="150000"/>
              </a:lnSpc>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Secondly, we focus on a default prediction system protecting data sensitivity, meanwhile, it can be shared with other banks.</a:t>
            </a:r>
          </a:p>
          <a:p>
            <a:pPr marL="285750" indent="-285750">
              <a:lnSpc>
                <a:spcPct val="150000"/>
              </a:lnSpc>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decentralized machine learning algorithm-federated learning with the data made use of Support Vector Machines(SVM)for default prediction combined deep learning and genetic programming to enhance the results in default prediction.</a:t>
            </a:r>
          </a:p>
          <a:p>
            <a:pPr marL="0" indent="0">
              <a:buNone/>
            </a:pPr>
            <a:endParaRPr lang="en-US" dirty="0"/>
          </a:p>
        </p:txBody>
      </p:sp>
    </p:spTree>
    <p:extLst>
      <p:ext uri="{BB962C8B-B14F-4D97-AF65-F5344CB8AC3E}">
        <p14:creationId xmlns:p14="http://schemas.microsoft.com/office/powerpoint/2010/main" val="37748849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1373</TotalTime>
  <Words>1140</Words>
  <Application>Microsoft Office PowerPoint</Application>
  <PresentationFormat>On-screen Show (4:3)</PresentationFormat>
  <Paragraphs>68</Paragraphs>
  <Slides>12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Calibri</vt:lpstr>
      <vt:lpstr>Open Sans</vt:lpstr>
      <vt:lpstr>Rockwell</vt:lpstr>
      <vt:lpstr>Times New Roman</vt:lpstr>
      <vt:lpstr>TimesNewRoman</vt:lpstr>
      <vt:lpstr>TimesNewRomanPS-BoldMT</vt:lpstr>
      <vt:lpstr>TimesNewRomanPSMT</vt:lpstr>
      <vt:lpstr>Tw Cen MT</vt:lpstr>
      <vt:lpstr>verdana</vt:lpstr>
      <vt:lpstr>Wingdings</vt:lpstr>
      <vt:lpstr>Wingdings 2</vt:lpstr>
      <vt:lpstr>Median</vt:lpstr>
      <vt:lpstr>                        Smart Lender - Applicant Credibility Prediction for Loan Approval ( PNT2022TMID07972) Batch. no :05   PRESENTED BY 1.Kiruthik Raj K (AC19UCS055)  2. Kiran Babu N (AC19UCS054) 3. Lokesh K (AC19UCS063) 4. Prashanth s (AC19UCS087) IV – B.E-CSE ‘B’’ ADHIYAMAAN  COLLEGE OF ENGINEERING, HOSUR. </vt:lpstr>
      <vt:lpstr>CONTENTS</vt:lpstr>
      <vt:lpstr>OBJECTIVE</vt:lpstr>
      <vt:lpstr>LITERATURE REVIEW</vt:lpstr>
      <vt:lpstr>LITERATURE REVIEW Contd…</vt:lpstr>
      <vt:lpstr>LITERATURE REVIEW Contd…</vt:lpstr>
      <vt:lpstr>LITERATURE REVIEW Contd…</vt:lpstr>
      <vt:lpstr>LITERATURE REVIEW Contd…</vt:lpstr>
      <vt:lpstr>LITERATURE REVIEW</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kiruthik raj</cp:lastModifiedBy>
  <cp:revision>384</cp:revision>
  <dcterms:created xsi:type="dcterms:W3CDTF">2015-07-27T13:54:25Z</dcterms:created>
  <dcterms:modified xsi:type="dcterms:W3CDTF">2022-09-13T15:49:05Z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2022-09-13T09:50:33Z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d372a38a-7041-463b-8d31-bd3f7c3f76f7</vt:lpwstr>
  </property>
  <property fmtid="{D5CDD505-2E9C-101B-9397-08002B2CF9AE}" pid="7" name="MSIP_Label_defa4170-0d19-0005-0004-bc88714345d2_ActionId">
    <vt:lpwstr>46661609-8401-48c1-95ba-c5dcc9e89b07</vt:lpwstr>
  </property>
  <property fmtid="{D5CDD505-2E9C-101B-9397-08002B2CF9AE}" pid="8" name="MSIP_Label_defa4170-0d19-0005-0004-bc88714345d2_ContentBits">
    <vt:lpwstr>0</vt:lpwstr>
  </property>
</Properties>
</file>