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3"/>
  </p:notesMasterIdLst>
  <p:handoutMasterIdLst>
    <p:handoutMasterId r:id="rId14"/>
  </p:handoutMasterIdLst>
  <p:sldIdLst>
    <p:sldId id="256" r:id="rId2"/>
    <p:sldId id="257" r:id="rId3"/>
    <p:sldId id="315" r:id="rId4"/>
    <p:sldId id="258" r:id="rId5"/>
    <p:sldId id="313" r:id="rId6"/>
    <p:sldId id="312" r:id="rId7"/>
    <p:sldId id="314" r:id="rId8"/>
    <p:sldId id="316" r:id="rId9"/>
    <p:sldId id="271" r:id="rId10"/>
    <p:sldId id="280"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initials="R" lastIdx="1" clrIdx="0">
    <p:extLst>
      <p:ext uri="{19B8F6BF-5375-455C-9EA6-DF929625EA0E}">
        <p15:presenceInfo xmlns:p15="http://schemas.microsoft.com/office/powerpoint/2012/main" userId="Raj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pPr/>
              <a:t>9/13/2022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pPr/>
              <a:t>‹#›</a:t>
            </a:fld>
            <a:endParaRPr lang="en-US" dirty="0"/>
          </a:p>
        </p:txBody>
      </p:sp>
    </p:spTree>
    <p:extLst>
      <p:ext uri="{BB962C8B-B14F-4D97-AF65-F5344CB8AC3E}">
        <p14:creationId xmlns:p14="http://schemas.microsoft.com/office/powerpoint/2010/main" val="19984984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pPr/>
              <a:t>9/13/2022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pPr/>
              <a:t>‹#›</a:t>
            </a:fld>
            <a:endParaRPr lang="en-US" dirty="0"/>
          </a:p>
        </p:txBody>
      </p:sp>
    </p:spTree>
    <p:extLst>
      <p:ext uri="{BB962C8B-B14F-4D97-AF65-F5344CB8AC3E}">
        <p14:creationId xmlns:p14="http://schemas.microsoft.com/office/powerpoint/2010/main" val="37111892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A838216-52AB-44F5-ACA0-D182E15456AA}" type="datetime1">
              <a:rPr lang="en-US" smtClean="0"/>
              <a:t>9/13/2022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GB"/>
              <a:t>Dept of CSE, ACE                              B.E.,CSE                     </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285AC8-E71C-4C35-8145-54BBD8DB4448}" type="datetime1">
              <a:rPr lang="en-US" smtClean="0"/>
              <a:t>9/13/2022</a:t>
            </a:fld>
            <a:endParaRPr lang="en-US" dirty="0"/>
          </a:p>
        </p:txBody>
      </p:sp>
      <p:sp>
        <p:nvSpPr>
          <p:cNvPr id="5" name="Footer Placeholder 4"/>
          <p:cNvSpPr>
            <a:spLocks noGrp="1"/>
          </p:cNvSpPr>
          <p:nvPr>
            <p:ph type="ftr" sz="quarter" idx="11"/>
          </p:nvPr>
        </p:nvSpPr>
        <p:spPr/>
        <p:txBody>
          <a:bodyPr/>
          <a:lstStyle/>
          <a:p>
            <a:r>
              <a:rPr lang="en-GB"/>
              <a:t>Dept of CSE, ACE                              B.E.,CSE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AE6070C-7C3A-4FA3-9756-EB11C59E1F58}" type="datetime1">
              <a:rPr lang="en-US" smtClean="0"/>
              <a:t>9/13/2022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GB"/>
              <a:t>Dept of CSE, ACE                              B.E.,CSE                     </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798D9A5-BD6F-44CD-BE72-CA79EF8A908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8BDB808-2BA1-4D7F-B68F-240532430A3D}" type="datetime1">
              <a:rPr lang="en-US" smtClean="0"/>
              <a:t>9/13/2022</a:t>
            </a:fld>
            <a:endParaRPr lang="en-US" dirty="0"/>
          </a:p>
        </p:txBody>
      </p:sp>
      <p:sp>
        <p:nvSpPr>
          <p:cNvPr id="5" name="Footer Placeholder 4"/>
          <p:cNvSpPr>
            <a:spLocks noGrp="1"/>
          </p:cNvSpPr>
          <p:nvPr>
            <p:ph type="ftr" sz="quarter" idx="11"/>
          </p:nvPr>
        </p:nvSpPr>
        <p:spPr/>
        <p:txBody>
          <a:bodyPr/>
          <a:lstStyle/>
          <a:p>
            <a:r>
              <a:rPr lang="en-GB"/>
              <a:t>Dept of CSE, ACE                              B.E.,CSE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8AE58220-27EE-4C07-94BA-E77A2A9F416C}" type="datetime1">
              <a:rPr lang="en-US" smtClean="0"/>
              <a:t>9/13/2022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p:txBody>
          <a:bodyPr/>
          <a:lstStyle/>
          <a:p>
            <a:r>
              <a:rPr lang="en-GB"/>
              <a:t>Dept of CSE, ACE                              B.E.,CSE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9E567BA5-BDC1-4813-83E2-33563025BF69}" type="datetime1">
              <a:rPr lang="en-US" smtClean="0"/>
              <a:t>9/13/2022</a:t>
            </a:fld>
            <a:endParaRPr lang="en-US" dirty="0"/>
          </a:p>
        </p:txBody>
      </p:sp>
      <p:sp>
        <p:nvSpPr>
          <p:cNvPr id="10" name="Slide Number Placeholder 9"/>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GB"/>
              <a:t>Dept of CSE, ACE                              B.E.,CSE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7B3C63DD-B341-4A98-BF40-34CCFF74945A}" type="datetime1">
              <a:rPr lang="en-US" smtClean="0"/>
              <a:t>9/13/2022</a:t>
            </a:fld>
            <a:endParaRPr lang="en-US" dirty="0"/>
          </a:p>
        </p:txBody>
      </p:sp>
      <p:sp>
        <p:nvSpPr>
          <p:cNvPr id="12" name="Slide Number Placeholder 11"/>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GB"/>
              <a:t>Dept of CSE, ACE                              B.E.,CSE                     </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4C86D8C-C4C1-4E96-BDE0-F704D7B18991}" type="datetime1">
              <a:rPr lang="en-US" smtClean="0"/>
              <a:t>9/13/2022</a:t>
            </a:fld>
            <a:endParaRPr lang="en-US" dirty="0"/>
          </a:p>
        </p:txBody>
      </p:sp>
      <p:sp>
        <p:nvSpPr>
          <p:cNvPr id="4" name="Footer Placeholder 3"/>
          <p:cNvSpPr>
            <a:spLocks noGrp="1"/>
          </p:cNvSpPr>
          <p:nvPr>
            <p:ph type="ftr" sz="quarter" idx="11"/>
          </p:nvPr>
        </p:nvSpPr>
        <p:spPr/>
        <p:txBody>
          <a:bodyPr/>
          <a:lstStyle/>
          <a:p>
            <a:r>
              <a:rPr lang="en-GB"/>
              <a:t>Dept of CSE, ACE                              B.E.,CSE                     </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4E544-71C2-4438-A76C-9F8247DE0492}" type="datetime1">
              <a:rPr lang="en-US" smtClean="0"/>
              <a:t>9/13/2022</a:t>
            </a:fld>
            <a:endParaRPr lang="en-US" dirty="0"/>
          </a:p>
        </p:txBody>
      </p:sp>
      <p:sp>
        <p:nvSpPr>
          <p:cNvPr id="3" name="Footer Placeholder 2"/>
          <p:cNvSpPr>
            <a:spLocks noGrp="1"/>
          </p:cNvSpPr>
          <p:nvPr>
            <p:ph type="ftr" sz="quarter" idx="11"/>
          </p:nvPr>
        </p:nvSpPr>
        <p:spPr/>
        <p:txBody>
          <a:bodyPr/>
          <a:lstStyle/>
          <a:p>
            <a:r>
              <a:rPr lang="en-GB"/>
              <a:t>Dept of CSE, ACE                              B.E.,CSE                     </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45EC85-4D49-4730-A0C9-743AF43054CE}" type="datetime1">
              <a:rPr lang="en-US" smtClean="0"/>
              <a:t>9/13/2022</a:t>
            </a:fld>
            <a:endParaRPr lang="en-US" dirty="0"/>
          </a:p>
        </p:txBody>
      </p:sp>
      <p:sp>
        <p:nvSpPr>
          <p:cNvPr id="6" name="Footer Placeholder 5"/>
          <p:cNvSpPr>
            <a:spLocks noGrp="1"/>
          </p:cNvSpPr>
          <p:nvPr>
            <p:ph type="ftr" sz="quarter" idx="11"/>
          </p:nvPr>
        </p:nvSpPr>
        <p:spPr/>
        <p:txBody>
          <a:bodyPr/>
          <a:lstStyle/>
          <a:p>
            <a:r>
              <a:rPr lang="en-GB"/>
              <a:t>Dept of CSE, ACE                              B.E.,CSE                     </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A275C9B1-9AF6-44ED-B388-F128B1B9A800}" type="datetime1">
              <a:rPr lang="en-US" smtClean="0"/>
              <a:t>9/13/2022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GB"/>
              <a:t>Dept of CSE, ACE                              B.E.,CSE                     </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282D597-5752-4DAF-B90D-C9B501762E42}" type="datetime1">
              <a:rPr lang="en-US" smtClean="0"/>
              <a:t>9/13/2022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GB"/>
              <a:t>Dept of CSE, ACE                              B.E.,CSE                     </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98D9A5-BD6F-44CD-BE72-CA79EF8A90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413078"/>
            <a:ext cx="8610600" cy="2705100"/>
          </a:xfrm>
        </p:spPr>
        <p:txBody>
          <a:bodyPr>
            <a:normAutofit fontScale="90000"/>
          </a:bodyPr>
          <a:lstStyle/>
          <a:p>
            <a:pPr algn="ct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r>
              <a:rPr lang="en-GB" b="1" dirty="0"/>
              <a:t>Exploratory Analysis of Rain </a:t>
            </a:r>
            <a:br>
              <a:rPr lang="en-GB" b="1" dirty="0"/>
            </a:br>
            <a:br>
              <a:rPr lang="en-GB" b="1" dirty="0"/>
            </a:br>
            <a:br>
              <a:rPr lang="en-GB" b="1" dirty="0"/>
            </a:br>
            <a:br>
              <a:rPr lang="en-US" sz="4000" b="1" dirty="0">
                <a:solidFill>
                  <a:schemeClr val="accent2"/>
                </a:solidFill>
                <a:latin typeface="Times New Roman" pitchFamily="18" charset="0"/>
                <a:cs typeface="Times New Roman" pitchFamily="18" charset="0"/>
              </a:rPr>
            </a:br>
            <a:r>
              <a:rPr lang="en-US" sz="4000" b="1" dirty="0">
                <a:solidFill>
                  <a:schemeClr val="accent2"/>
                </a:solidFill>
                <a:latin typeface="Times New Roman" pitchFamily="18" charset="0"/>
                <a:cs typeface="Times New Roman" pitchFamily="18" charset="0"/>
              </a:rPr>
              <a:t>    </a:t>
            </a:r>
            <a:br>
              <a:rPr lang="en-US" b="1" dirty="0"/>
            </a:br>
            <a:br>
              <a:rPr lang="en-US" b="1" dirty="0"/>
            </a:br>
            <a:br>
              <a:rPr lang="en-US" b="1" dirty="0"/>
            </a:br>
            <a:br>
              <a:rPr lang="en-US" b="1" dirty="0"/>
            </a:br>
            <a:br>
              <a:rPr lang="en-US" b="1" dirty="0"/>
            </a:br>
            <a:r>
              <a:rPr lang="en-US" sz="2200" b="1" u="sng" dirty="0">
                <a:solidFill>
                  <a:schemeClr val="bg2">
                    <a:lumMod val="20000"/>
                    <a:lumOff val="80000"/>
                  </a:schemeClr>
                </a:solidFill>
                <a:latin typeface="Times New Roman" pitchFamily="18" charset="0"/>
                <a:cs typeface="Times New Roman" pitchFamily="18" charset="0"/>
              </a:rPr>
              <a:t>PRESENTED BY</a:t>
            </a:r>
            <a:br>
              <a:rPr lang="en-US" sz="2200" b="1" u="sng" dirty="0">
                <a:solidFill>
                  <a:schemeClr val="bg2">
                    <a:lumMod val="20000"/>
                    <a:lumOff val="80000"/>
                  </a:schemeClr>
                </a:solidFill>
                <a:latin typeface="Times New Roman" pitchFamily="18" charset="0"/>
                <a:cs typeface="Times New Roman" pitchFamily="18" charset="0"/>
              </a:rPr>
            </a:br>
            <a:br>
              <a:rPr lang="en-US" sz="2200" b="1" dirty="0">
                <a:solidFill>
                  <a:schemeClr val="bg2">
                    <a:lumMod val="20000"/>
                    <a:lumOff val="80000"/>
                  </a:schemeClr>
                </a:solidFill>
                <a:latin typeface="Times New Roman" pitchFamily="18" charset="0"/>
                <a:cs typeface="Times New Roman" pitchFamily="18" charset="0"/>
              </a:rPr>
            </a:br>
            <a:r>
              <a:rPr lang="en-US" sz="2200" b="1" dirty="0">
                <a:solidFill>
                  <a:schemeClr val="accent1">
                    <a:lumMod val="60000"/>
                    <a:lumOff val="40000"/>
                  </a:schemeClr>
                </a:solidFill>
                <a:latin typeface="Times New Roman" pitchFamily="18" charset="0"/>
                <a:cs typeface="Times New Roman" pitchFamily="18" charset="0"/>
              </a:rPr>
              <a:t>1. ROSELIN JANICE NR  (AC19UCS095)</a:t>
            </a:r>
            <a:br>
              <a:rPr lang="en-US" sz="2200" b="1" dirty="0">
                <a:solidFill>
                  <a:schemeClr val="accent1">
                    <a:lumMod val="60000"/>
                    <a:lumOff val="40000"/>
                  </a:schemeClr>
                </a:solidFill>
                <a:latin typeface="Times New Roman" pitchFamily="18" charset="0"/>
                <a:cs typeface="Times New Roman" pitchFamily="18" charset="0"/>
              </a:rPr>
            </a:br>
            <a:r>
              <a:rPr lang="en-US" sz="2200" b="1" dirty="0">
                <a:solidFill>
                  <a:schemeClr val="accent1">
                    <a:lumMod val="60000"/>
                    <a:lumOff val="40000"/>
                  </a:schemeClr>
                </a:solidFill>
                <a:latin typeface="Times New Roman" pitchFamily="18" charset="0"/>
                <a:cs typeface="Times New Roman" pitchFamily="18" charset="0"/>
              </a:rPr>
              <a:t> 2. NITHI SHREE N (AC19UCS081)</a:t>
            </a:r>
            <a:br>
              <a:rPr lang="en-US" sz="2200" b="1" dirty="0">
                <a:solidFill>
                  <a:schemeClr val="accent1">
                    <a:lumMod val="60000"/>
                    <a:lumOff val="40000"/>
                  </a:schemeClr>
                </a:solidFill>
                <a:latin typeface="Times New Roman" pitchFamily="18" charset="0"/>
                <a:cs typeface="Times New Roman" pitchFamily="18" charset="0"/>
              </a:rPr>
            </a:br>
            <a:r>
              <a:rPr lang="en-US" sz="2200" b="1" dirty="0">
                <a:solidFill>
                  <a:schemeClr val="accent1">
                    <a:lumMod val="60000"/>
                    <a:lumOff val="40000"/>
                  </a:schemeClr>
                </a:solidFill>
                <a:latin typeface="Times New Roman" pitchFamily="18" charset="0"/>
                <a:cs typeface="Times New Roman" pitchFamily="18" charset="0"/>
              </a:rPr>
              <a:t>3.PRASANNA  (AC19UCS086)</a:t>
            </a:r>
            <a:br>
              <a:rPr lang="en-US" sz="2200" b="1" dirty="0">
                <a:solidFill>
                  <a:schemeClr val="accent1">
                    <a:lumMod val="60000"/>
                    <a:lumOff val="40000"/>
                  </a:schemeClr>
                </a:solidFill>
                <a:latin typeface="Times New Roman" pitchFamily="18" charset="0"/>
                <a:cs typeface="Times New Roman" pitchFamily="18" charset="0"/>
              </a:rPr>
            </a:br>
            <a:r>
              <a:rPr lang="en-US" sz="2200" b="1" dirty="0">
                <a:solidFill>
                  <a:schemeClr val="accent1">
                    <a:lumMod val="60000"/>
                    <a:lumOff val="40000"/>
                  </a:schemeClr>
                </a:solidFill>
                <a:latin typeface="Times New Roman" pitchFamily="18" charset="0"/>
                <a:cs typeface="Times New Roman" pitchFamily="18" charset="0"/>
              </a:rPr>
              <a:t>4.KARUNAKARAN  (AC19UCS049) </a:t>
            </a:r>
            <a:br>
              <a:rPr lang="en-US" sz="2200" b="1" dirty="0">
                <a:solidFill>
                  <a:schemeClr val="accent1">
                    <a:lumMod val="60000"/>
                    <a:lumOff val="40000"/>
                  </a:schemeClr>
                </a:solidFill>
                <a:latin typeface="Times New Roman" pitchFamily="18" charset="0"/>
                <a:cs typeface="Times New Roman" pitchFamily="18" charset="0"/>
              </a:rPr>
            </a:br>
            <a:r>
              <a:rPr lang="en-US" sz="2200" b="1" dirty="0">
                <a:solidFill>
                  <a:schemeClr val="accent1">
                    <a:lumMod val="60000"/>
                    <a:lumOff val="40000"/>
                  </a:schemeClr>
                </a:solidFill>
                <a:latin typeface="Times New Roman" pitchFamily="18" charset="0"/>
                <a:cs typeface="Times New Roman" pitchFamily="18" charset="0"/>
              </a:rPr>
              <a:t>IV – B.E CSE B</a:t>
            </a:r>
            <a:br>
              <a:rPr lang="en-US" sz="2200" b="1" dirty="0">
                <a:solidFill>
                  <a:schemeClr val="accent1">
                    <a:lumMod val="60000"/>
                    <a:lumOff val="40000"/>
                  </a:schemeClr>
                </a:solidFill>
                <a:latin typeface="Times New Roman" pitchFamily="18" charset="0"/>
                <a:cs typeface="Times New Roman" pitchFamily="18" charset="0"/>
              </a:rPr>
            </a:br>
            <a:br>
              <a:rPr lang="en-US" sz="2000" b="1" dirty="0">
                <a:solidFill>
                  <a:schemeClr val="accent3">
                    <a:lumMod val="40000"/>
                    <a:lumOff val="60000"/>
                  </a:schemeClr>
                </a:solidFill>
                <a:latin typeface="Times New Roman" pitchFamily="18" charset="0"/>
                <a:cs typeface="Times New Roman" pitchFamily="18" charset="0"/>
              </a:rPr>
            </a:br>
            <a:r>
              <a:rPr lang="en-US" sz="2200" b="1" dirty="0">
                <a:solidFill>
                  <a:schemeClr val="accent2">
                    <a:lumMod val="60000"/>
                    <a:lumOff val="40000"/>
                  </a:schemeClr>
                </a:solidFill>
                <a:latin typeface="Times New Roman" pitchFamily="18" charset="0"/>
                <a:cs typeface="Times New Roman" pitchFamily="18" charset="0"/>
              </a:rPr>
              <a:t>ADHIYAMAAN  COLLEGE OF ENGINEERING, HOSUR.</a:t>
            </a:r>
            <a:br>
              <a:rPr lang="en-US" sz="2200" b="1" dirty="0">
                <a:solidFill>
                  <a:schemeClr val="accent2">
                    <a:lumMod val="60000"/>
                    <a:lumOff val="40000"/>
                  </a:schemeClr>
                </a:solidFill>
                <a:latin typeface="Times New Roman" pitchFamily="18" charset="0"/>
                <a:cs typeface="Times New Roman" pitchFamily="18" charset="0"/>
              </a:rPr>
            </a:br>
            <a:endParaRPr lang="en-US" sz="2200" dirty="0">
              <a:solidFill>
                <a:schemeClr val="accent2">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a:solidFill>
                  <a:srgbClr val="FF0000"/>
                </a:solidFill>
                <a:latin typeface="Times New Roman" pitchFamily="18" charset="0"/>
                <a:cs typeface="Times New Roman" pitchFamily="18" charset="0"/>
              </a:rPr>
              <a:t>GUIDED BY : GOPIKA KRISHNAN G S</a:t>
            </a:r>
          </a:p>
        </p:txBody>
      </p:sp>
      <p:sp>
        <p:nvSpPr>
          <p:cNvPr id="5" name="Footer Placeholder 4"/>
          <p:cNvSpPr>
            <a:spLocks noGrp="1"/>
          </p:cNvSpPr>
          <p:nvPr>
            <p:ph type="ftr" sz="quarter" idx="11"/>
          </p:nvPr>
        </p:nvSpPr>
        <p:spPr>
          <a:xfrm>
            <a:off x="272387" y="280728"/>
            <a:ext cx="5867400" cy="365125"/>
          </a:xfrm>
        </p:spPr>
        <p:txBody>
          <a:bodyPr/>
          <a:lstStyle/>
          <a:p>
            <a:r>
              <a:rPr lang="en-GB" dirty="0">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6" name="TextBox 5"/>
          <p:cNvSpPr txBox="1"/>
          <p:nvPr/>
        </p:nvSpPr>
        <p:spPr>
          <a:xfrm>
            <a:off x="1333500" y="724625"/>
            <a:ext cx="6400800" cy="1354217"/>
          </a:xfrm>
          <a:prstGeom prst="rect">
            <a:avLst/>
          </a:prstGeom>
          <a:noFill/>
        </p:spPr>
        <p:txBody>
          <a:bodyPr wrap="square" rtlCol="0">
            <a:spAutoFit/>
          </a:bodyPr>
          <a:lstStyle/>
          <a:p>
            <a:pPr algn="ctr"/>
            <a:r>
              <a:rPr lang="en-GB" sz="3200" b="1" dirty="0">
                <a:solidFill>
                  <a:schemeClr val="accent3">
                    <a:lumMod val="20000"/>
                    <a:lumOff val="80000"/>
                  </a:schemeClr>
                </a:solidFill>
                <a:latin typeface="Times New Roman" panose="02020603050405020304" pitchFamily="18" charset="0"/>
                <a:cs typeface="Times New Roman" panose="02020603050405020304" pitchFamily="18" charset="0"/>
              </a:rPr>
              <a:t>Exploratory Analysis of Rain Fall Data in India for Agriculture</a:t>
            </a:r>
          </a:p>
          <a:p>
            <a:endParaRPr lang="en-IN" dirty="0"/>
          </a:p>
        </p:txBody>
      </p:sp>
      <p:sp>
        <p:nvSpPr>
          <p:cNvPr id="7" name="TextBox 6"/>
          <p:cNvSpPr txBox="1"/>
          <p:nvPr/>
        </p:nvSpPr>
        <p:spPr>
          <a:xfrm>
            <a:off x="2514600" y="1911558"/>
            <a:ext cx="4038600" cy="1569660"/>
          </a:xfrm>
          <a:prstGeom prst="rect">
            <a:avLst/>
          </a:prstGeom>
          <a:noFill/>
        </p:spPr>
        <p:txBody>
          <a:bodyPr wrap="square" rtlCol="0">
            <a:spAutoFit/>
          </a:bodyPr>
          <a:lstStyle/>
          <a:p>
            <a:pPr algn="ctr"/>
            <a:r>
              <a:rPr lang="en-US" sz="3200" b="1" dirty="0">
                <a:solidFill>
                  <a:schemeClr val="accent2"/>
                </a:solidFill>
                <a:latin typeface="Times New Roman" pitchFamily="18" charset="0"/>
                <a:cs typeface="Times New Roman" pitchFamily="18" charset="0"/>
              </a:rPr>
              <a:t> </a:t>
            </a:r>
            <a:r>
              <a:rPr lang="en-US" sz="3200" b="1" dirty="0">
                <a:solidFill>
                  <a:schemeClr val="accent2">
                    <a:lumMod val="60000"/>
                    <a:lumOff val="40000"/>
                  </a:schemeClr>
                </a:solidFill>
                <a:latin typeface="Times New Roman" pitchFamily="18" charset="0"/>
                <a:cs typeface="Times New Roman" pitchFamily="18" charset="0"/>
              </a:rPr>
              <a:t>(</a:t>
            </a:r>
            <a:r>
              <a:rPr lang="en-IN" sz="3200" dirty="0">
                <a:solidFill>
                  <a:schemeClr val="accent2">
                    <a:lumMod val="60000"/>
                    <a:lumOff val="40000"/>
                  </a:schemeClr>
                </a:solidFill>
              </a:rPr>
              <a:t>PNT2022TMID08012)</a:t>
            </a:r>
            <a:br>
              <a:rPr lang="en-US" sz="3200" b="1" dirty="0">
                <a:solidFill>
                  <a:schemeClr val="accent2"/>
                </a:solidFill>
                <a:latin typeface="Times New Roman" pitchFamily="18" charset="0"/>
                <a:cs typeface="Times New Roman" pitchFamily="18" charset="0"/>
              </a:rPr>
            </a:br>
            <a:r>
              <a:rPr lang="en-US" sz="3200" b="1" dirty="0">
                <a:solidFill>
                  <a:schemeClr val="accent2"/>
                </a:solidFill>
                <a:latin typeface="Times New Roman" pitchFamily="18" charset="0"/>
                <a:cs typeface="Times New Roman" pitchFamily="18" charset="0"/>
              </a:rPr>
              <a:t>Batch. no 1</a:t>
            </a:r>
            <a:br>
              <a:rPr lang="en-US" sz="3200" dirty="0">
                <a:solidFill>
                  <a:schemeClr val="accent5">
                    <a:lumMod val="60000"/>
                    <a:lumOff val="40000"/>
                  </a:schemeClr>
                </a:solidFill>
                <a:latin typeface="Times New Roman" pitchFamily="18" charset="0"/>
                <a:cs typeface="Times New Roman" pitchFamily="18" charset="0"/>
              </a:rPr>
            </a:b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REFERENCES Contd…</a:t>
            </a:r>
            <a:endParaRPr lang="en-US" sz="4000" dirty="0">
              <a:solidFill>
                <a:srgbClr val="FF0000"/>
              </a:solidFill>
            </a:endParaRPr>
          </a:p>
        </p:txBody>
      </p:sp>
      <p:sp>
        <p:nvSpPr>
          <p:cNvPr id="5" name="Footer Placeholder 4"/>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609600" y="1524000"/>
            <a:ext cx="7848600" cy="646331"/>
          </a:xfrm>
          <a:prstGeom prst="rect">
            <a:avLst/>
          </a:prstGeom>
          <a:noFill/>
        </p:spPr>
        <p:txBody>
          <a:bodyPr wrap="square" rtlCol="0">
            <a:spAutoFit/>
          </a:bodyPr>
          <a:lstStyle/>
          <a:p>
            <a:pPr lvl="0"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3" name="TextBox 2"/>
          <p:cNvSpPr txBox="1"/>
          <p:nvPr/>
        </p:nvSpPr>
        <p:spPr>
          <a:xfrm>
            <a:off x="762000" y="1863087"/>
            <a:ext cx="7315200" cy="378565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K. Georgakakos. Using deformations for browsing volumetric data. In Proc. 16th IEEE Southeast Symposium on System Theory, pages 111–115. IEEE Computer Society, 1984.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N. Q. Hung, M. S. Babel, S. Weesakul, and N. K. Tripathi. An artificial neural network model for rainfall forecasting in Bangkok. Hydrology and Earth System Sciences, 13:1413– 1425, 2009.</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 Jagielska. Linguistic rule extraction from neural networks for descriptive data mining. In Knowledge-Based Intelligent Electronic Systems, 1998. Proceedings KES ’98. 1998 Second International Conference on, volume 2, pages 89 –92 vol.2, apr 1998.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0923" y="2226986"/>
            <a:ext cx="4495800" cy="1938992"/>
          </a:xfrm>
          <a:prstGeom prst="rect">
            <a:avLst/>
          </a:prstGeom>
          <a:noFill/>
        </p:spPr>
        <p:txBody>
          <a:bodyPr wrap="square" rtlCol="0">
            <a:spAutoFit/>
          </a:bodyPr>
          <a:lstStyle/>
          <a:p>
            <a:pPr algn="ctr"/>
            <a:r>
              <a:rPr lang="en-US" sz="6000" dirty="0">
                <a:solidFill>
                  <a:srgbClr val="7030A0"/>
                </a:solidFill>
                <a:latin typeface="Times New Roman" pitchFamily="18" charset="0"/>
                <a:cs typeface="Times New Roman" pitchFamily="18" charset="0"/>
              </a:rPr>
              <a:t>THANK YOU</a:t>
            </a:r>
          </a:p>
        </p:txBody>
      </p:sp>
      <p:sp>
        <p:nvSpPr>
          <p:cNvPr id="4" name="Footer Placeholder 3"/>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CONTENTS</a:t>
            </a:r>
          </a:p>
        </p:txBody>
      </p:sp>
      <p:sp>
        <p:nvSpPr>
          <p:cNvPr id="5" name="Footer Placeholder 4"/>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3" name="TextBox 2"/>
          <p:cNvSpPr txBox="1"/>
          <p:nvPr/>
        </p:nvSpPr>
        <p:spPr>
          <a:xfrm>
            <a:off x="2819400" y="2362200"/>
            <a:ext cx="6096000" cy="3400931"/>
          </a:xfrm>
          <a:prstGeom prst="rect">
            <a:avLst/>
          </a:prstGeom>
          <a:noFill/>
        </p:spPr>
        <p:txBody>
          <a:bodyPr wrap="square" rtlCol="0">
            <a:spAutoFit/>
          </a:bodyPr>
          <a:lstStyle/>
          <a:p>
            <a:pPr>
              <a:buFont typeface="Wingdings" pitchFamily="2" charset="2"/>
              <a:buChar char="Ø"/>
            </a:pPr>
            <a:r>
              <a:rPr lang="en-US" sz="2800" dirty="0">
                <a:solidFill>
                  <a:schemeClr val="tx2"/>
                </a:solidFill>
                <a:latin typeface="Times New Roman" pitchFamily="18" charset="0"/>
                <a:cs typeface="Times New Roman" pitchFamily="18" charset="0"/>
              </a:rPr>
              <a:t>ABSTRACT</a:t>
            </a:r>
          </a:p>
          <a:p>
            <a:endParaRPr lang="en-US" sz="2800" dirty="0">
              <a:solidFill>
                <a:schemeClr val="tx2"/>
              </a:solidFill>
              <a:latin typeface="Times New Roman" pitchFamily="18" charset="0"/>
              <a:cs typeface="Times New Roman" pitchFamily="18" charset="0"/>
            </a:endParaRPr>
          </a:p>
          <a:p>
            <a:pPr>
              <a:buFont typeface="Wingdings" pitchFamily="2" charset="2"/>
              <a:buChar char="Ø"/>
            </a:pPr>
            <a:r>
              <a:rPr lang="en-US" sz="2800" dirty="0">
                <a:solidFill>
                  <a:schemeClr val="tx2"/>
                </a:solidFill>
                <a:latin typeface="Times New Roman" pitchFamily="18" charset="0"/>
                <a:cs typeface="Times New Roman" pitchFamily="18" charset="0"/>
              </a:rPr>
              <a:t>INTRODUCTION</a:t>
            </a:r>
          </a:p>
          <a:p>
            <a:pPr>
              <a:buFont typeface="Wingdings" pitchFamily="2" charset="2"/>
              <a:buChar char="Ø"/>
            </a:pPr>
            <a:endParaRPr lang="en-US" sz="2800" dirty="0">
              <a:solidFill>
                <a:schemeClr val="tx2"/>
              </a:solidFill>
              <a:latin typeface="Times New Roman" pitchFamily="18" charset="0"/>
              <a:cs typeface="Times New Roman" pitchFamily="18" charset="0"/>
            </a:endParaRPr>
          </a:p>
          <a:p>
            <a:pPr>
              <a:buFont typeface="Wingdings" pitchFamily="2" charset="2"/>
              <a:buChar char="Ø"/>
            </a:pPr>
            <a:r>
              <a:rPr lang="en-US" sz="2800" dirty="0">
                <a:solidFill>
                  <a:schemeClr val="tx2"/>
                </a:solidFill>
                <a:latin typeface="Times New Roman" pitchFamily="18" charset="0"/>
                <a:cs typeface="Times New Roman" pitchFamily="18" charset="0"/>
              </a:rPr>
              <a:t>LITERATURE REVIEW</a:t>
            </a:r>
          </a:p>
          <a:p>
            <a:pPr>
              <a:buFont typeface="Wingdings" pitchFamily="2" charset="2"/>
              <a:buChar char="Ø"/>
            </a:pPr>
            <a:endParaRPr lang="en-US" sz="2800" dirty="0">
              <a:solidFill>
                <a:schemeClr val="tx2"/>
              </a:solidFill>
              <a:latin typeface="Times New Roman" pitchFamily="18" charset="0"/>
              <a:cs typeface="Times New Roman" pitchFamily="18" charset="0"/>
            </a:endParaRPr>
          </a:p>
          <a:p>
            <a:pPr>
              <a:buFont typeface="Wingdings" pitchFamily="2" charset="2"/>
              <a:buChar char="Ø"/>
            </a:pPr>
            <a:r>
              <a:rPr lang="en-US" sz="2800" dirty="0">
                <a:solidFill>
                  <a:schemeClr val="tx2"/>
                </a:solidFill>
                <a:latin typeface="Times New Roman" pitchFamily="18" charset="0"/>
                <a:cs typeface="Times New Roman" pitchFamily="18" charset="0"/>
              </a:rPr>
              <a:t>REFERENCES</a:t>
            </a:r>
          </a:p>
          <a:p>
            <a:pPr>
              <a:buFont typeface="Wingdings" pitchFamily="2" charset="2"/>
              <a:buChar char="Ø"/>
            </a:pPr>
            <a:endParaRPr lang="en-US" sz="19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ABSTRACT</a:t>
            </a:r>
          </a:p>
        </p:txBody>
      </p:sp>
      <p:sp>
        <p:nvSpPr>
          <p:cNvPr id="6" name="Footer Placeholder 5"/>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723900" y="1752600"/>
            <a:ext cx="7924800" cy="4154984"/>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Predicting the amount of daily rainfall improves agricultural productivity. Wise use of rainfall water should be practiced in the country to minimize the problem of the drought and flood. The main objective of this study is to identify the features that cause rainfall and predict the intensity of daily rainfall using machine learning techniques. The Pearson correlation technique was used to select relevant environmental variables which were used as an input for the machine learning model. The result of the study revealed that the Extreme Gradient Boosting machine learning algorithm performed better than others.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96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INTRODUCTION</a:t>
            </a:r>
          </a:p>
        </p:txBody>
      </p:sp>
      <p:sp>
        <p:nvSpPr>
          <p:cNvPr id="6" name="Footer Placeholder 5"/>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723900" y="2057400"/>
            <a:ext cx="7924800" cy="2677656"/>
          </a:xfrm>
          <a:prstGeom prst="rect">
            <a:avLst/>
          </a:prstGeom>
          <a:noFill/>
        </p:spPr>
        <p:txBody>
          <a:bodyPr wrap="square" rtlCol="0">
            <a:spAutoFit/>
          </a:bodyPr>
          <a:lstStyle/>
          <a:p>
            <a:endParaRPr lang="en-US" sz="2800" dirty="0"/>
          </a:p>
          <a:p>
            <a:pPr algn="just"/>
            <a:r>
              <a:rPr lang="en-US" sz="2800" dirty="0">
                <a:latin typeface="Times New Roman" pitchFamily="18" charset="0"/>
                <a:cs typeface="Times New Roman" pitchFamily="18" charset="0"/>
              </a:rPr>
              <a:t>To predict rainfall which may help in preventing disasters such as destruction of crops and heavy floods .This may help in determining the rainfall for effective use of water resources, crop productivity and pre-planning of water structures.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 </a:t>
            </a:r>
            <a:endParaRPr lang="en-US" sz="4000" dirty="0"/>
          </a:p>
        </p:txBody>
      </p:sp>
      <p:sp>
        <p:nvSpPr>
          <p:cNvPr id="3" name="Footer Placeholder 2"/>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609600" y="1524000"/>
            <a:ext cx="8153400" cy="6740307"/>
          </a:xfrm>
          <a:prstGeom prst="rect">
            <a:avLst/>
          </a:prstGeom>
          <a:noFill/>
        </p:spPr>
        <p:txBody>
          <a:bodyPr wrap="square" rtlCol="0">
            <a:spAutoFit/>
          </a:bodyPr>
          <a:lstStyle/>
          <a:p>
            <a:pPr algn="just"/>
            <a:r>
              <a:rPr lang="en-IN" sz="2800" u="sng" dirty="0">
                <a:latin typeface="Times New Roman" panose="02020603050405020304" pitchFamily="18" charset="0"/>
                <a:cs typeface="Times New Roman" panose="02020603050405020304" pitchFamily="18" charset="0"/>
              </a:rPr>
              <a:t>Rainfall Prediction Using Machine Learning Algorithms for the Various Ecological Zones of Ghana(</a:t>
            </a:r>
            <a:r>
              <a:rPr lang="en-IN" sz="2800" dirty="0">
                <a:latin typeface="Times New Roman" panose="02020603050405020304" pitchFamily="18" charset="0"/>
                <a:cs typeface="Times New Roman" panose="02020603050405020304" pitchFamily="18" charset="0"/>
              </a:rPr>
              <a:t>EMMANUEL AHENE  December 28, 2021)</a:t>
            </a:r>
          </a:p>
          <a:p>
            <a:pPr algn="just"/>
            <a:endParaRPr lang="en-IN" dirty="0"/>
          </a:p>
          <a:p>
            <a:pPr algn="just"/>
            <a:r>
              <a:rPr lang="en-IN" sz="2400" dirty="0">
                <a:latin typeface="Times New Roman" panose="02020603050405020304" pitchFamily="18" charset="0"/>
                <a:cs typeface="Times New Roman" panose="02020603050405020304" pitchFamily="18" charset="0"/>
              </a:rPr>
              <a:t>Accurate rainfall prediction has become very complicated in recent times due to climate change and variability. This research executed rainfall prediction in Ghana covering all the ecological zones using five classification algorithms. To ensure effective rainfall prediction, input datasets went through the exploratory data analysis by which chained equations algorithm was used to replace missing data, outliers were removed from the datasets and normalized before the classification stage. </a:t>
            </a:r>
          </a:p>
          <a:p>
            <a:pPr algn="just"/>
            <a:endParaRPr lang="en-IN" sz="2400" dirty="0">
              <a:latin typeface="Times New Roman" panose="02020603050405020304" pitchFamily="18" charset="0"/>
              <a:cs typeface="Times New Roman" panose="02020603050405020304"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endParaRPr lang="en-US" sz="1900" dirty="0"/>
          </a:p>
          <a:p>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a:t>
            </a:r>
            <a:endParaRPr lang="en-US" sz="4000" dirty="0"/>
          </a:p>
        </p:txBody>
      </p:sp>
      <p:sp>
        <p:nvSpPr>
          <p:cNvPr id="3" name="Footer Placeholder 2"/>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609600" y="1676400"/>
            <a:ext cx="8153400" cy="6370975"/>
          </a:xfrm>
          <a:prstGeom prst="rect">
            <a:avLst/>
          </a:prstGeom>
          <a:noFill/>
        </p:spPr>
        <p:txBody>
          <a:bodyPr wrap="square" rtlCol="0">
            <a:spAutoFit/>
          </a:bodyPr>
          <a:lstStyle/>
          <a:p>
            <a:pPr algn="just"/>
            <a:r>
              <a:rPr lang="en-GB" sz="2800" u="sng" dirty="0">
                <a:latin typeface="Times New Roman" panose="02020603050405020304" pitchFamily="18" charset="0"/>
                <a:cs typeface="Times New Roman" panose="02020603050405020304" pitchFamily="18" charset="0"/>
              </a:rPr>
              <a:t>Time Series Analysis and Forecasting of Rainfall for Agricultural Crops in India: An Application of Artificial Neural Network (</a:t>
            </a:r>
            <a:r>
              <a:rPr lang="nb-NO" sz="2800" dirty="0">
                <a:latin typeface="Times New Roman" panose="02020603050405020304" pitchFamily="18" charset="0"/>
                <a:cs typeface="Times New Roman" panose="02020603050405020304" pitchFamily="18" charset="0"/>
              </a:rPr>
              <a:t>Debasis Mithiya November 6, 2020)</a:t>
            </a:r>
            <a:endParaRPr lang="en-GB" sz="28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n-IN" sz="20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Indian agriculture depends heavily on rainfall. It not only influences agricultural production but also affects the prices of all agricultural commodities. The study has attempted to forecast monthly rainfall in India with the help of time series analysis using monthly rainfall data. The non-linear model - Artificial Neural Network (ANN) has been chosen instead of linear models to forecast rainfall</a:t>
            </a:r>
            <a:endParaRPr lang="en-IN" sz="24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1900" b="1" dirty="0">
              <a:solidFill>
                <a:srgbClr val="7030A0"/>
              </a:solidFill>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endParaRPr lang="en-US" sz="1900" dirty="0"/>
          </a:p>
          <a:p>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a:t>
            </a:r>
            <a:endParaRPr lang="en-US" sz="4000" dirty="0"/>
          </a:p>
        </p:txBody>
      </p:sp>
      <p:sp>
        <p:nvSpPr>
          <p:cNvPr id="3" name="Footer Placeholder 2"/>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457200" y="1447800"/>
            <a:ext cx="8305800" cy="6155531"/>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Designing a Rule-Based Hourly Rainfall Prediction Model</a:t>
            </a: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Rainfall prediction is important in many aspects of our economy and general livelihood by preventing any serious natural disasters. This study have proposed a computer-aided rule based rainfall prediction model using CART and C4.5.As outcomes, rules for rainfall prediction are provided. The study believes that the generated rules are useful for predicting the chance of rain and quantitatively measuring hourly rainfall. The study identified that the generated reliable rules with decision tree algorithms are important and efficient for future rainfall prediction with maintaining high accuracy.</a:t>
            </a:r>
          </a:p>
          <a:p>
            <a:endParaRPr lang="en-IN" sz="2400" dirty="0"/>
          </a:p>
          <a:p>
            <a:endParaRPr lang="en-IN" dirty="0"/>
          </a:p>
          <a:p>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a:t>
            </a:r>
            <a:endParaRPr lang="en-US" sz="4000" dirty="0"/>
          </a:p>
        </p:txBody>
      </p:sp>
      <p:sp>
        <p:nvSpPr>
          <p:cNvPr id="3" name="Footer Placeholder 2"/>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5" name="TextBox 4"/>
          <p:cNvSpPr txBox="1"/>
          <p:nvPr/>
        </p:nvSpPr>
        <p:spPr>
          <a:xfrm>
            <a:off x="762000" y="1781239"/>
            <a:ext cx="7162800" cy="4616648"/>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Heuristic Prediction of Rainfall Using Machine Learning Techniques (</a:t>
            </a:r>
            <a:r>
              <a:rPr lang="en-IN" sz="2800" dirty="0">
                <a:latin typeface="Times New Roman" panose="02020603050405020304" pitchFamily="18" charset="0"/>
                <a:cs typeface="Times New Roman" panose="02020603050405020304" pitchFamily="18" charset="0"/>
              </a:rPr>
              <a:t>Chandrasegar Thirumalai)</a:t>
            </a:r>
          </a:p>
          <a:p>
            <a:endParaRPr lang="en-IN" sz="28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 regular rain pattern is plays a vital role for healthy agriculture while too much rainfall or too little rainfall can be harmful for crops. This study measures the different categories of data by linear regression method for effective understanding of agriculture in India.K-Means Clustering helped to predict type of rainfall cloud by analysing the colour and density of the cloud images.</a:t>
            </a:r>
          </a:p>
          <a:p>
            <a:endParaRPr lang="en-IN" sz="2400" dirty="0"/>
          </a:p>
          <a:p>
            <a:endParaRPr lang="en-IN" dirty="0"/>
          </a:p>
        </p:txBody>
      </p:sp>
    </p:spTree>
    <p:extLst>
      <p:ext uri="{BB962C8B-B14F-4D97-AF65-F5344CB8AC3E}">
        <p14:creationId xmlns:p14="http://schemas.microsoft.com/office/powerpoint/2010/main" val="392981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REFERENCES</a:t>
            </a:r>
          </a:p>
        </p:txBody>
      </p:sp>
      <p:sp>
        <p:nvSpPr>
          <p:cNvPr id="5" name="Footer Placeholder 4"/>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838200" y="2166850"/>
            <a:ext cx="7315200" cy="317009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 Brahmananda Rao ,K. Hada 1994: An experiment with linear regression in forecasting of spring rainfall over south Brazil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K. Hrona_, P. Filzmoserb and K. Thompsonc 2009 : Linear regression with compositional explanatory variables. </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 Bardossy and E. J. Plate. Space-time model for daily rainfall using atmospheric circulation patterns. Water Resources Research, 28(5):1247–1259, 1992 </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 P. Charles, B. C. Bates, I. N. Smith, and J. P. Hughes. Space-time model for daily rainfall using atmospheric circulation patterns. Hydrological Processes, 18:1373–1394, 2004.</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1305</TotalTime>
  <Words>870</Words>
  <Application>Microsoft Office PowerPoint</Application>
  <PresentationFormat>On-screen Show (4:3)</PresentationFormat>
  <Paragraphs>68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Tw Cen MT</vt:lpstr>
      <vt:lpstr>Wingdings</vt:lpstr>
      <vt:lpstr>Wingdings 2</vt:lpstr>
      <vt:lpstr>Median</vt:lpstr>
      <vt:lpstr>                      Exploratory Analysis of Rain              PRESENTED BY  1. ROSELIN JANICE NR  (AC19UCS095)  2. NITHI SHREE N (AC19UCS081) 3.PRASANNA  (AC19UCS086) 4.KARUNAKARAN  (AC19UCS049)  IV – B.E CSE B  ADHIYAMAAN  COLLEGE OF ENGINEERING, HOSUR. </vt:lpstr>
      <vt:lpstr>CONTENTS</vt:lpstr>
      <vt:lpstr>ABSTRACT</vt:lpstr>
      <vt:lpstr>INTRODUCTION</vt:lpstr>
      <vt:lpstr>LITERATURE REVIEW </vt:lpstr>
      <vt:lpstr>LITERATURE REVIEW</vt:lpstr>
      <vt:lpstr>LITERATURE REVIEW</vt:lpstr>
      <vt:lpstr>LITERATURE REVIEW</vt:lpstr>
      <vt:lpstr>REFERENCES</vt:lpstr>
      <vt:lpstr>REFERENCES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Rajesh</cp:lastModifiedBy>
  <cp:revision>387</cp:revision>
  <dcterms:created xsi:type="dcterms:W3CDTF">2015-07-27T13:54:25Z</dcterms:created>
  <dcterms:modified xsi:type="dcterms:W3CDTF">2022-09-13T15:32:54Z</dcterms:modified>
</cp:coreProperties>
</file>