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312" r:id="rId5"/>
    <p:sldId id="317" r:id="rId6"/>
    <p:sldId id="318" r:id="rId7"/>
    <p:sldId id="321" r:id="rId8"/>
    <p:sldId id="320" r:id="rId9"/>
    <p:sldId id="323" r:id="rId10"/>
    <p:sldId id="324" r:id="rId11"/>
    <p:sldId id="32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>
        <p:scale>
          <a:sx n="75" d="100"/>
          <a:sy n="75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62D3C-8A3E-400C-8368-B337A340A2C6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31F2F-6F98-4EE9-B88A-90AD381796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84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43F26-804A-42A5-A417-2F8B2D3F53E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E43B9-5C7D-4772-B359-F396F9DFA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892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E43B9-5C7D-4772-B359-F396F9DFA5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E43B9-5C7D-4772-B359-F396F9DFA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0E43B9-5C7D-4772-B359-F396F9DFA5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3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D0FBCA-BC59-4763-9EAE-D234616F4C09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62A7-1A33-4F09-988F-41202C4894D4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59ED2E6-13D4-4239-966E-9819EADDD91D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56D-20DE-4267-B7CF-D370C31279CF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414-C59F-4EF4-BD4A-B44357924F68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FD33C2-4791-41EA-99FB-CCC20ABFC7EF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221874C-B0E1-4F3F-99CA-3EA511515A62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1C3A-83B8-4427-BEBA-60FEE3FA742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FE59-42A7-4D0B-92B8-E4193187F782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277-48BD-46AC-9DA5-81C5282599F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1D8B4ED-3A67-4501-89CE-4E5B58244754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19A81B-6ABD-4680-A332-8ABEFB65E7B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510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35475C"/>
                </a:solidFill>
                <a:latin typeface="Open Sans" panose="020B0606030504020204" pitchFamily="34" charset="0"/>
              </a:rPr>
              <a:t>car resale value prediction</a:t>
            </a: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700" b="0" i="0" dirty="0" smtClean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PNT2022TMID08014</a:t>
            </a:r>
            <a:r>
              <a:rPr lang="en-US" sz="27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Batch. </a:t>
            </a:r>
            <a:r>
              <a:rPr lang="en-US" sz="27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7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09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dirty="0" smtClean="0">
                <a:solidFill>
                  <a:srgbClr val="05E0EB"/>
                </a:solidFill>
                <a:latin typeface="verdana" panose="020B0604030504040204" pitchFamily="34" charset="0"/>
              </a:rPr>
              <a:t>Santhosh b</a:t>
            </a:r>
            <a:r>
              <a:rPr lang="en-US" sz="2200" b="0" i="0" dirty="0" smtClean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K (</a:t>
            </a:r>
            <a:r>
              <a:rPr lang="en-US" sz="2200" b="0" i="0" dirty="0" smtClean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AC19UCS097)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/>
            </a:r>
            <a:b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</a:b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 2.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dirty="0" smtClean="0">
                <a:solidFill>
                  <a:srgbClr val="05E0EB"/>
                </a:solidFill>
                <a:latin typeface="verdana" panose="020B0604030504040204" pitchFamily="34" charset="0"/>
              </a:rPr>
              <a:t>maneesh g </a:t>
            </a:r>
            <a:r>
              <a:rPr lang="en-US" sz="2200" dirty="0" smtClean="0">
                <a:solidFill>
                  <a:srgbClr val="05E0EB"/>
                </a:solidFill>
                <a:latin typeface="verdana" panose="020B0604030504040204" pitchFamily="34" charset="0"/>
              </a:rPr>
              <a:t>g</a:t>
            </a:r>
            <a:r>
              <a:rPr lang="en-US" sz="2200" b="0" i="0" dirty="0" smtClean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200" b="0" i="0" dirty="0" smtClean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AC19UCS065)</a:t>
            </a: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dirty="0" smtClean="0">
                <a:solidFill>
                  <a:srgbClr val="05E0EB"/>
                </a:solidFill>
                <a:latin typeface="verdana" panose="020B0604030504040204" pitchFamily="34" charset="0"/>
              </a:rPr>
              <a:t>mohan r</a:t>
            </a:r>
            <a:r>
              <a:rPr lang="en-US" sz="2200" b="0" i="0" dirty="0" smtClean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200" b="0" i="0" dirty="0" smtClean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AC19UCS072)</a:t>
            </a: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dirty="0" smtClean="0">
                <a:solidFill>
                  <a:srgbClr val="05E0EB"/>
                </a:solidFill>
                <a:latin typeface="verdana" panose="020B0604030504040204" pitchFamily="34" charset="0"/>
              </a:rPr>
              <a:t>Nagaraj k </a:t>
            </a:r>
            <a:r>
              <a:rPr lang="en-US" sz="2200" b="0" i="0" dirty="0" smtClean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(AC19UCS074)</a:t>
            </a:r>
            <a:r>
              <a:rPr lang="en-US" sz="2200" b="1" dirty="0">
                <a:solidFill>
                  <a:srgbClr val="05E0EB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rgbClr val="05E0EB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IV – B.E-CSE ‘B’’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ADHIYAMAAN  COLLEGE OF ENGINEERING, HOSUR.</a:t>
            </a:r>
            <a:b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GUIDED BY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rgbClr val="35475C"/>
                </a:solidFill>
                <a:latin typeface="Open Sans" panose="020B0606030504020204" pitchFamily="34" charset="0"/>
              </a:rPr>
              <a:t>VIJAYA LAKSHMI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87D5B-020C-597E-8D99-D390D1A1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REFERENCES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5BFFC0-5A49-5D9E-4D8D-706D90D85B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915400" cy="4191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Pattabiraman Venkatasubbu,Mukkesh Ganesh.Used Cars Price Prediction using Supervised Learning Techniques International Journal of Engineering and Advanced Technology(IJEAT),December 2019.</a:t>
            </a:r>
          </a:p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S.E.Viswapriya,Durbaka Sai Sandeep Sharma,Gandavarapu Sathya Kiran.Vehicle Price Prediction using SVM </a:t>
            </a:r>
            <a:r>
              <a:rPr lang="en-US" sz="16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Techniques.International</a:t>
            </a: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Journal of Innovative Technology and Exploring Engineering(IJITEE),June 2020</a:t>
            </a:r>
          </a:p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" y="2605083"/>
            <a:ext cx="7975592" cy="2895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Verdana" panose="020B0604030504040204" pitchFamily="34" charset="0"/>
              </a:rPr>
              <a:t>         THANK YOU</a:t>
            </a:r>
            <a:endParaRPr lang="en-IN" sz="6600" b="1" dirty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600200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Objective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Literature review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35475C"/>
                </a:solidFill>
                <a:latin typeface="Open Sans" panose="020B0606030504020204" pitchFamily="34" charset="0"/>
              </a:rPr>
              <a:t>CAR RESALE VALUE PREDICTION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1). Predicting the Price of Used Cars using Machine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itchFamily="18" charset="0"/>
              </a:rPr>
              <a:t>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itchFamily="18" charset="0"/>
              </a:rPr>
              <a:t>    Learning Techniques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2400" b="1" u="none" strike="noStrike" baseline="0" dirty="0">
              <a:latin typeface="Rockwell" panose="02060603020205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590800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In </a:t>
            </a:r>
            <a:r>
              <a:rPr lang="en-IN" dirty="0"/>
              <a:t>this paper, four different machine learning techniques have been used to forecast</a:t>
            </a:r>
          </a:p>
          <a:p>
            <a:r>
              <a:rPr lang="en-IN" dirty="0" smtClean="0"/>
              <a:t>    the </a:t>
            </a:r>
            <a:r>
              <a:rPr lang="en-IN" dirty="0"/>
              <a:t>price of used cars in Mauritius.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mean error with linear regression was about Rs51,000 while for kNN it was about </a:t>
            </a:r>
            <a:r>
              <a:rPr lang="en-IN" dirty="0" smtClean="0"/>
              <a:t>Rs27,000 </a:t>
            </a:r>
            <a:r>
              <a:rPr lang="en-IN" dirty="0"/>
              <a:t>for Nissan cars and about </a:t>
            </a:r>
            <a:r>
              <a:rPr lang="en-IN" dirty="0" smtClean="0"/>
              <a:t>Rs45,000for </a:t>
            </a:r>
            <a:r>
              <a:rPr lang="en-IN" dirty="0"/>
              <a:t>Toyota cars.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J48 </a:t>
            </a:r>
            <a:r>
              <a:rPr lang="en-IN" dirty="0"/>
              <a:t>and </a:t>
            </a:r>
            <a:r>
              <a:rPr lang="en-IN" dirty="0" smtClean="0"/>
              <a:t>Naïve Bayes </a:t>
            </a:r>
            <a:r>
              <a:rPr lang="en-IN" dirty="0"/>
              <a:t>accuracy dangled between 60-70% for </a:t>
            </a:r>
            <a:r>
              <a:rPr lang="en-IN" dirty="0" smtClean="0"/>
              <a:t>different combinations </a:t>
            </a:r>
            <a:r>
              <a:rPr lang="en-IN" dirty="0"/>
              <a:t>of parameters.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main weakness of decision trees and </a:t>
            </a:r>
            <a:r>
              <a:rPr lang="en-IN" dirty="0"/>
              <a:t>N</a:t>
            </a:r>
            <a:r>
              <a:rPr lang="en-IN" dirty="0" smtClean="0"/>
              <a:t>aïve Bayes is their </a:t>
            </a:r>
            <a:r>
              <a:rPr lang="en-IN" dirty="0"/>
              <a:t>inability to handle output classes with numeric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Hence</a:t>
            </a:r>
            <a:r>
              <a:rPr lang="en-IN" dirty="0"/>
              <a:t>, the price </a:t>
            </a:r>
            <a:r>
              <a:rPr lang="en-IN" dirty="0" smtClean="0"/>
              <a:t>attribute  had </a:t>
            </a:r>
            <a:r>
              <a:rPr lang="en-IN" dirty="0"/>
              <a:t>to be classified into classes which contained a range of prices but this </a:t>
            </a:r>
            <a:r>
              <a:rPr lang="en-IN" dirty="0" smtClean="0"/>
              <a:t>evidently introduced </a:t>
            </a:r>
            <a:r>
              <a:rPr lang="en-IN" dirty="0"/>
              <a:t>further grounds for inaccuracies.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main limitation of this study is </a:t>
            </a:r>
            <a:r>
              <a:rPr lang="en-IN" dirty="0" smtClean="0"/>
              <a:t>the low </a:t>
            </a:r>
            <a:r>
              <a:rPr lang="en-IN" dirty="0"/>
              <a:t>number of records that have been used.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As </a:t>
            </a:r>
            <a:r>
              <a:rPr lang="en-IN" dirty="0"/>
              <a:t>future work, we intend to collect </a:t>
            </a:r>
            <a:r>
              <a:rPr lang="en-IN" dirty="0" smtClean="0"/>
              <a:t>more data </a:t>
            </a:r>
            <a:r>
              <a:rPr lang="en-IN" dirty="0"/>
              <a:t>and to use more advanced techniques like artificial neural networks, fuzzy </a:t>
            </a:r>
            <a:r>
              <a:rPr lang="en-IN" dirty="0" smtClean="0"/>
              <a:t>logic and </a:t>
            </a:r>
            <a:r>
              <a:rPr lang="en-IN" dirty="0"/>
              <a:t>genetic algorithms to predict car prices.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0BD2C-ADF6-CED1-1FBB-076951B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7C2D03-7379-91B7-E3AF-B89AEEDA705A}"/>
              </a:ext>
            </a:extLst>
          </p:cNvPr>
          <p:cNvSpPr txBox="1"/>
          <p:nvPr/>
        </p:nvSpPr>
        <p:spPr>
          <a:xfrm>
            <a:off x="342900" y="1614557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2)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itchFamily="18" charset="0"/>
              </a:rPr>
              <a:t>Predicting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the Price of Second-hand Cars using Artificial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itchFamily="18" charset="0"/>
              </a:rPr>
              <a:t>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itchFamily="18" charset="0"/>
              </a:rPr>
              <a:t>   Neural Networks</a:t>
            </a:r>
            <a:endParaRPr lang="en-US" sz="2400" b="1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" y="2667000"/>
            <a:ext cx="8801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aim of this paper was to predict the price of second-hand reconditioned and   used cars in Mauritius.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car market has been increasing steadily by around 5% for the last ten years, showing the high demand </a:t>
            </a:r>
            <a:r>
              <a:rPr lang="en-IN" dirty="0" smtClean="0"/>
              <a:t>for </a:t>
            </a:r>
            <a:r>
              <a:rPr lang="en-IN" dirty="0"/>
              <a:t>cars by the Mauritian population.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There </a:t>
            </a:r>
            <a:r>
              <a:rPr lang="en-IN" dirty="0"/>
              <a:t>are hundreds of car websites in Mauritius but none of them provide such a facility to predict </a:t>
            </a:r>
            <a:r>
              <a:rPr lang="en-IN" dirty="0" smtClean="0"/>
              <a:t>the </a:t>
            </a:r>
            <a:r>
              <a:rPr lang="en-IN" dirty="0"/>
              <a:t>price of used cars based on their attributes.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Our </a:t>
            </a:r>
            <a:r>
              <a:rPr lang="en-IN" dirty="0"/>
              <a:t>dataset of 200 records was used with the cross-validation technique with ten folds.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car make, year manufactured, paint </a:t>
            </a:r>
            <a:r>
              <a:rPr lang="en-IN" dirty="0" smtClean="0"/>
              <a:t>type ,</a:t>
            </a:r>
            <a:r>
              <a:rPr lang="en-IN" dirty="0"/>
              <a:t>transmission type, engine capacity and </a:t>
            </a:r>
          </a:p>
          <a:p>
            <a:r>
              <a:rPr lang="en-IN" dirty="0" smtClean="0"/>
              <a:t>     mileage </a:t>
            </a:r>
            <a:r>
              <a:rPr lang="en-IN" dirty="0"/>
              <a:t>have been used to predict the price of second-hand cars using four </a:t>
            </a:r>
            <a:r>
              <a:rPr lang="en-IN" dirty="0" smtClean="0"/>
              <a:t>different   </a:t>
            </a:r>
            <a:r>
              <a:rPr lang="en-IN" dirty="0" smtClean="0"/>
              <a:t>                      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machine learning algorithm</a:t>
            </a:r>
            <a:r>
              <a:rPr lang="en-IN" dirty="0" smtClean="0"/>
              <a:t>     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average residual value was reasonably low for all four approaches.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Thus</a:t>
            </a:r>
            <a:r>
              <a:rPr lang="en-IN" dirty="0"/>
              <a:t>, we conclude that predicting the price of second-hand cars is a very risky </a:t>
            </a:r>
            <a:r>
              <a:rPr lang="en-IN" dirty="0" smtClean="0"/>
              <a:t>enterprise </a:t>
            </a:r>
            <a:r>
              <a:rPr lang="en-IN" dirty="0"/>
              <a:t>but which is feasible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2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0BD2C-ADF6-CED1-1FBB-076951B5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153400" cy="6883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7C2D03-7379-91B7-E3AF-B89AEEDA705A}"/>
              </a:ext>
            </a:extLst>
          </p:cNvPr>
          <p:cNvSpPr txBox="1"/>
          <p:nvPr/>
        </p:nvSpPr>
        <p:spPr>
          <a:xfrm>
            <a:off x="381000" y="17526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3)</a:t>
            </a:r>
            <a:r>
              <a:rPr lang="en-US" sz="2800" b="0" i="0" u="none" strike="noStrike" baseline="0" dirty="0">
                <a:latin typeface="TimesNewRoman"/>
              </a:rPr>
              <a:t> </a:t>
            </a:r>
            <a:r>
              <a:rPr lang="en-US" sz="2800" dirty="0">
                <a:latin typeface="TimesNewRoman"/>
              </a:rPr>
              <a:t>Used Cars Price Prediction using Supervised </a:t>
            </a:r>
          </a:p>
          <a:p>
            <a:r>
              <a:rPr lang="en-US" sz="2800" dirty="0" smtClean="0">
                <a:latin typeface="TimesNewRoman"/>
              </a:rPr>
              <a:t>    Learning </a:t>
            </a:r>
            <a:r>
              <a:rPr lang="en-US" sz="2800" dirty="0" smtClean="0">
                <a:latin typeface="TimesNewRoman"/>
              </a:rPr>
              <a:t>Techniques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667000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prediction error rate of all the models was well under the </a:t>
            </a:r>
            <a:r>
              <a:rPr lang="en-IN" dirty="0" smtClean="0"/>
              <a:t>accepted </a:t>
            </a:r>
            <a:r>
              <a:rPr lang="en-IN" dirty="0"/>
              <a:t>5% of error.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But</a:t>
            </a:r>
            <a:r>
              <a:rPr lang="en-IN" dirty="0"/>
              <a:t>, on further analysis, the mean error </a:t>
            </a:r>
            <a:r>
              <a:rPr lang="en-IN" dirty="0" smtClean="0"/>
              <a:t>of </a:t>
            </a:r>
            <a:r>
              <a:rPr lang="en-IN" dirty="0"/>
              <a:t>the regression tree model was found to be more than the </a:t>
            </a:r>
            <a:r>
              <a:rPr lang="en-IN" dirty="0" smtClean="0"/>
              <a:t>mean </a:t>
            </a:r>
            <a:r>
              <a:rPr lang="en-IN" dirty="0"/>
              <a:t>error rate of the multiple regression and lasso regression </a:t>
            </a:r>
            <a:r>
              <a:rPr lang="en-IN" dirty="0" smtClean="0"/>
              <a:t>models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Even </a:t>
            </a:r>
            <a:r>
              <a:rPr lang="en-IN" dirty="0"/>
              <a:t>though for some seeds the regression tree has </a:t>
            </a:r>
            <a:r>
              <a:rPr lang="en-IN" dirty="0" smtClean="0"/>
              <a:t>better </a:t>
            </a:r>
            <a:r>
              <a:rPr lang="en-IN" dirty="0"/>
              <a:t>accuracy, its error rates are higher for the rest.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This </a:t>
            </a:r>
            <a:r>
              <a:rPr lang="en-IN" dirty="0"/>
              <a:t>has been confirmed by performing an ANOVA. </a:t>
            </a:r>
            <a:r>
              <a:rPr lang="en-IN" dirty="0"/>
              <a:t>A</a:t>
            </a:r>
            <a:r>
              <a:rPr lang="en-IN" dirty="0" smtClean="0"/>
              <a:t>lso</a:t>
            </a:r>
            <a:r>
              <a:rPr lang="en-IN" dirty="0"/>
              <a:t>, the </a:t>
            </a:r>
            <a:r>
              <a:rPr lang="en-IN" dirty="0" smtClean="0"/>
              <a:t>post-hoc </a:t>
            </a:r>
            <a:r>
              <a:rPr lang="en-IN" dirty="0"/>
              <a:t>test revealed that the error rates in multiple </a:t>
            </a:r>
            <a:r>
              <a:rPr lang="en-IN" dirty="0" smtClean="0"/>
              <a:t>regression </a:t>
            </a:r>
            <a:r>
              <a:rPr lang="en-IN" dirty="0"/>
              <a:t>models and lasso regression models aren’t </a:t>
            </a:r>
            <a:r>
              <a:rPr lang="en-IN" dirty="0" smtClean="0"/>
              <a:t>significantly </a:t>
            </a:r>
            <a:r>
              <a:rPr lang="en-IN" dirty="0"/>
              <a:t>different from each other.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 </a:t>
            </a:r>
            <a:r>
              <a:rPr lang="en-IN" dirty="0"/>
              <a:t>get even more accurate models, we can also choose more advanced machine </a:t>
            </a:r>
            <a:r>
              <a:rPr lang="en-IN" dirty="0" smtClean="0"/>
              <a:t>learning </a:t>
            </a:r>
            <a:r>
              <a:rPr lang="en-IN" dirty="0"/>
              <a:t>algorithms such as random forests, an ensemble </a:t>
            </a:r>
            <a:r>
              <a:rPr lang="en-IN" dirty="0" smtClean="0"/>
              <a:t>Learning </a:t>
            </a:r>
            <a:r>
              <a:rPr lang="en-IN" dirty="0"/>
              <a:t>algorithm which creates multiple decision/regression </a:t>
            </a:r>
            <a:r>
              <a:rPr lang="en-IN" dirty="0" smtClean="0"/>
              <a:t>trees</a:t>
            </a:r>
            <a:r>
              <a:rPr lang="en-IN" dirty="0"/>
              <a:t>, which brings down overfitting massively or Boosting, </a:t>
            </a:r>
            <a:r>
              <a:rPr lang="en-IN" dirty="0" smtClean="0"/>
              <a:t>which </a:t>
            </a:r>
            <a:r>
              <a:rPr lang="en-IN" dirty="0"/>
              <a:t>tries to bias the overall model by weighing in the </a:t>
            </a:r>
            <a:r>
              <a:rPr lang="en-IN" dirty="0" smtClean="0"/>
              <a:t>favour </a:t>
            </a:r>
            <a:r>
              <a:rPr lang="en-IN" dirty="0" smtClean="0"/>
              <a:t>of </a:t>
            </a:r>
            <a:r>
              <a:rPr lang="en-IN" dirty="0"/>
              <a:t>good performers.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5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0BD2C-ADF6-CED1-1FBB-076951B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7C2D03-7379-91B7-E3AF-B89AEEDA705A}"/>
              </a:ext>
            </a:extLst>
          </p:cNvPr>
          <p:cNvSpPr txBox="1"/>
          <p:nvPr/>
        </p:nvSpPr>
        <p:spPr>
          <a:xfrm>
            <a:off x="152400" y="1752600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sz="2800" b="0" i="0" u="none" strike="noStrike" baseline="0" dirty="0" smtClean="0">
                <a:latin typeface="TimesNewRoman"/>
              </a:rPr>
              <a:t> </a:t>
            </a:r>
            <a:r>
              <a:rPr lang="en-US" sz="2800" dirty="0">
                <a:latin typeface="TimesNewRoman"/>
              </a:rPr>
              <a:t>Car Price Prediction </a:t>
            </a:r>
            <a:r>
              <a:rPr lang="en-US" sz="2800" dirty="0" smtClean="0">
                <a:latin typeface="TimesNewRoman"/>
              </a:rPr>
              <a:t>using </a:t>
            </a:r>
            <a:r>
              <a:rPr lang="en-US" sz="2800" dirty="0">
                <a:latin typeface="TimesNewRoman"/>
              </a:rPr>
              <a:t>Machine </a:t>
            </a:r>
            <a:r>
              <a:rPr lang="en-US" sz="2800" dirty="0" smtClean="0">
                <a:latin typeface="TimesNewRoman"/>
              </a:rPr>
              <a:t>Learning  </a:t>
            </a:r>
          </a:p>
          <a:p>
            <a:r>
              <a:rPr lang="en-US" sz="2800" dirty="0">
                <a:latin typeface="TimesNewRoman"/>
              </a:rPr>
              <a:t> </a:t>
            </a:r>
            <a:r>
              <a:rPr lang="en-US" sz="2800" dirty="0" smtClean="0">
                <a:latin typeface="TimesNewRoman"/>
              </a:rPr>
              <a:t>   Techniques</a:t>
            </a:r>
            <a:r>
              <a:rPr lang="en-US" sz="2800" dirty="0" smtClean="0">
                <a:latin typeface="TimesNewRoman"/>
              </a:rPr>
              <a:t>                               </a:t>
            </a:r>
            <a:endParaRPr lang="en-US" sz="2800" dirty="0" smtClean="0">
              <a:latin typeface="TimesNewRoman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8194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Car </a:t>
            </a:r>
            <a:r>
              <a:rPr lang="en-IN" dirty="0"/>
              <a:t>price prediction can be a challenging task due </a:t>
            </a:r>
            <a:r>
              <a:rPr lang="en-IN" dirty="0" smtClean="0"/>
              <a:t>to </a:t>
            </a:r>
            <a:r>
              <a:rPr lang="en-IN" dirty="0"/>
              <a:t>the high number of attributes that should be </a:t>
            </a:r>
            <a:r>
              <a:rPr lang="en-IN" dirty="0" smtClean="0"/>
              <a:t>considered </a:t>
            </a:r>
            <a:r>
              <a:rPr lang="en-IN" dirty="0"/>
              <a:t>for the accurate prediction.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major step in the prediction process is collection and </a:t>
            </a:r>
            <a:r>
              <a:rPr lang="en-IN" dirty="0" err="1" smtClean="0"/>
              <a:t>preprocessing</a:t>
            </a:r>
            <a:r>
              <a:rPr lang="en-IN" dirty="0" smtClean="0"/>
              <a:t> </a:t>
            </a:r>
            <a:r>
              <a:rPr lang="en-IN" dirty="0"/>
              <a:t>of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In </a:t>
            </a:r>
            <a:r>
              <a:rPr lang="en-IN" dirty="0"/>
              <a:t>this research, PHP scripts were built to normalize, standardize and clean </a:t>
            </a:r>
          </a:p>
          <a:p>
            <a:r>
              <a:rPr lang="en-IN" dirty="0" smtClean="0"/>
              <a:t>    data </a:t>
            </a:r>
            <a:r>
              <a:rPr lang="en-IN" dirty="0"/>
              <a:t>to avoid unnecessary noise for machine learning algorithms.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0BD2C-ADF6-CED1-1FBB-076951B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7C2D03-7379-91B7-E3AF-B89AEEDA705A}"/>
              </a:ext>
            </a:extLst>
          </p:cNvPr>
          <p:cNvSpPr txBox="1"/>
          <p:nvPr/>
        </p:nvSpPr>
        <p:spPr>
          <a:xfrm>
            <a:off x="457200" y="1752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5.Vehicle Price Prediction using SVM Techniques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2286000"/>
            <a:ext cx="8953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Vehicle </a:t>
            </a:r>
            <a:r>
              <a:rPr lang="en-IN" dirty="0"/>
              <a:t>price prediction can be a challenging task due to the </a:t>
            </a:r>
            <a:r>
              <a:rPr lang="en-IN" dirty="0" smtClean="0"/>
              <a:t>more </a:t>
            </a:r>
            <a:r>
              <a:rPr lang="en-IN" dirty="0"/>
              <a:t>number of attributes that should be considered for the </a:t>
            </a:r>
            <a:r>
              <a:rPr lang="en-IN" dirty="0" smtClean="0"/>
              <a:t>accurate </a:t>
            </a:r>
            <a:r>
              <a:rPr lang="en-IN" dirty="0"/>
              <a:t>prediction.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collection and </a:t>
            </a:r>
            <a:r>
              <a:rPr lang="en-IN" dirty="0" err="1" smtClean="0"/>
              <a:t>preprocessing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data </a:t>
            </a:r>
            <a:r>
              <a:rPr lang="en-IN" dirty="0"/>
              <a:t>is the major step in prediction.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In </a:t>
            </a:r>
            <a:r>
              <a:rPr lang="en-IN" dirty="0"/>
              <a:t>this paper, to normalize, standardize and to clean the data, PHP scripts </a:t>
            </a:r>
            <a:r>
              <a:rPr lang="en-IN" dirty="0" smtClean="0"/>
              <a:t>were </a:t>
            </a:r>
            <a:r>
              <a:rPr lang="en-IN" dirty="0"/>
              <a:t>built.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This </a:t>
            </a:r>
            <a:r>
              <a:rPr lang="en-IN" dirty="0"/>
              <a:t>will used to avoid unnecessary noise for </a:t>
            </a:r>
            <a:r>
              <a:rPr lang="en-IN" dirty="0" smtClean="0"/>
              <a:t>machine </a:t>
            </a:r>
            <a:r>
              <a:rPr lang="en-IN" dirty="0"/>
              <a:t>learning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prediction performance must be increased by using data cleaning </a:t>
            </a:r>
            <a:r>
              <a:rPr lang="en-IN" dirty="0" smtClean="0"/>
              <a:t>processes, but </a:t>
            </a:r>
            <a:r>
              <a:rPr lang="en-IN" dirty="0"/>
              <a:t>in </a:t>
            </a:r>
          </a:p>
          <a:p>
            <a:r>
              <a:rPr lang="en-IN" dirty="0" smtClean="0"/>
              <a:t>     this </a:t>
            </a:r>
            <a:r>
              <a:rPr lang="en-IN" dirty="0"/>
              <a:t>paper, the insufficient set of complex data is the </a:t>
            </a:r>
            <a:r>
              <a:rPr lang="en-IN" dirty="0" smtClean="0"/>
              <a:t>drawback </a:t>
            </a:r>
            <a:r>
              <a:rPr lang="en-IN" dirty="0"/>
              <a:t>here.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We </a:t>
            </a:r>
            <a:r>
              <a:rPr lang="en-IN" dirty="0"/>
              <a:t>will get only 50 percent result on </a:t>
            </a:r>
            <a:r>
              <a:rPr lang="en-IN" dirty="0" smtClean="0"/>
              <a:t>applying </a:t>
            </a:r>
            <a:r>
              <a:rPr lang="en-IN" dirty="0"/>
              <a:t>the single machine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Therefore</a:t>
            </a:r>
            <a:r>
              <a:rPr lang="en-IN" dirty="0"/>
              <a:t>, we proposed multiple groups of machine learning algorithm to </a:t>
            </a:r>
            <a:r>
              <a:rPr lang="en-IN" dirty="0" smtClean="0"/>
              <a:t>gain </a:t>
            </a:r>
            <a:r>
              <a:rPr lang="en-IN" dirty="0"/>
              <a:t>more accuracy and it achieved 93 percent of efficiency.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This </a:t>
            </a:r>
            <a:r>
              <a:rPr lang="en-IN" dirty="0"/>
              <a:t>comparison of single and multiple groups of machine </a:t>
            </a:r>
            <a:r>
              <a:rPr lang="en-IN" dirty="0" smtClean="0"/>
              <a:t>learning </a:t>
            </a:r>
            <a:r>
              <a:rPr lang="en-IN" dirty="0"/>
              <a:t>algorithm is significant.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And </a:t>
            </a:r>
            <a:r>
              <a:rPr lang="en-IN" dirty="0"/>
              <a:t>also it overcome the drawback of single machine algorithm </a:t>
            </a:r>
            <a:r>
              <a:rPr lang="en-IN" dirty="0" smtClean="0"/>
              <a:t>which </a:t>
            </a:r>
            <a:r>
              <a:rPr lang="en-IN" dirty="0"/>
              <a:t>is given in </a:t>
            </a:r>
            <a:r>
              <a:rPr lang="en-IN" dirty="0" smtClean="0"/>
              <a:t>proposed </a:t>
            </a:r>
            <a:r>
              <a:rPr lang="en-IN" dirty="0"/>
              <a:t>system. Although, this system has achieved </a:t>
            </a:r>
            <a:r>
              <a:rPr lang="en-IN" dirty="0" smtClean="0"/>
              <a:t>valuable </a:t>
            </a:r>
            <a:r>
              <a:rPr lang="en-IN" dirty="0"/>
              <a:t>performance in vehicle price prediction, our aim </a:t>
            </a:r>
            <a:r>
              <a:rPr lang="en-IN" dirty="0" smtClean="0"/>
              <a:t>for </a:t>
            </a:r>
            <a:r>
              <a:rPr lang="en-IN" dirty="0"/>
              <a:t>the future work is to test this system to work successfully </a:t>
            </a:r>
            <a:r>
              <a:rPr lang="en-IN" dirty="0" smtClean="0"/>
              <a:t>with </a:t>
            </a:r>
            <a:r>
              <a:rPr lang="en-IN" dirty="0"/>
              <a:t>various data sets.</a:t>
            </a:r>
          </a:p>
        </p:txBody>
      </p:sp>
    </p:spTree>
    <p:extLst>
      <p:ext uri="{BB962C8B-B14F-4D97-AF65-F5344CB8AC3E}">
        <p14:creationId xmlns:p14="http://schemas.microsoft.com/office/powerpoint/2010/main" val="19341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Sameerchand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Pudaruth,Computer Science and Engineering Department,University of </a:t>
            </a: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Mauritius,Reduit, MAURITIUS. Predicting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of Used Cars using Machine Learning Techniques. </a:t>
            </a: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Information &amp; Computation Technology, 2014.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Saamiyah Peerun,Nushrah Henna Chummun and Sameerchand Pudaruth,University of Mauritius,Reduit,Mauritius. </a:t>
            </a: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of Second-hand Cars using Artificial Neural Networks. </a:t>
            </a: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Second International Conference on Data Mining,Internet Computing and Big Data,Reduit,Mauritius 2015.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Enis Gegic,Becir Isakovic,Dino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Keco,Zerina Masetic,Jasmin Kevric,International Burch University,Sarajevo,Bosnia and </a:t>
            </a:r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Herzegovina. Car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Prediction using Machine Learning Techniques.TEM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Journal,February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2019.</a:t>
            </a: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1495</TotalTime>
  <Words>966</Words>
  <Application>Microsoft Office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Bell MT</vt:lpstr>
      <vt:lpstr>Calibri</vt:lpstr>
      <vt:lpstr>Open Sans</vt:lpstr>
      <vt:lpstr>Rockwell</vt:lpstr>
      <vt:lpstr>Times New Roman</vt:lpstr>
      <vt:lpstr>TimesNewRoman</vt:lpstr>
      <vt:lpstr>Tw Cen MT</vt:lpstr>
      <vt:lpstr>Verdana</vt:lpstr>
      <vt:lpstr>Verdana</vt:lpstr>
      <vt:lpstr>Wingdings</vt:lpstr>
      <vt:lpstr>Wingdings 2</vt:lpstr>
      <vt:lpstr>Median</vt:lpstr>
      <vt:lpstr>                        car resale value prediction ( PNT2022TMID08014) Batch. no :09   PRESENTED BY 1.Santhosh b K (AC19UCS097)  2. maneesh g g (AC19UCS065) 3. mohan r (AC19UCS072) 4. Nagaraj k (AC19UCS074) IV – B.E-CSE ‘B’’ ADHIYAMAAN  COLLEGE OF ENGINEERING, HOSUR. </vt:lpstr>
      <vt:lpstr>CONTENTS</vt:lpstr>
      <vt:lpstr>OBJECTIVE</vt:lpstr>
      <vt:lpstr>LITERATURE REVIEW</vt:lpstr>
      <vt:lpstr>LITERATURE REVIEW Contd…</vt:lpstr>
      <vt:lpstr>LITERATURE REVIEW Contd…</vt:lpstr>
      <vt:lpstr>LITERATURE REVIEW Contd…</vt:lpstr>
      <vt:lpstr>LITERATURE REVIEW Contd…</vt:lpstr>
      <vt:lpstr>REFERENCES</vt:lpstr>
      <vt:lpstr>REFERENCES</vt:lpstr>
      <vt:lpstr>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PARALLEL TURBO DECODER ARCHITECTURE FOR WIRELESS NETWORK APPLICATIONS  PRESENTED BY anitha.v m.E., VLSI DEGIGN ADHIYAMAAN  COLLEGE OF ENGINEERING, HOSUR.</dc:title>
  <dc:creator>cse</dc:creator>
  <cp:lastModifiedBy>Microsoft account</cp:lastModifiedBy>
  <cp:revision>397</cp:revision>
  <dcterms:created xsi:type="dcterms:W3CDTF">2015-07-27T13:54:25Z</dcterms:created>
  <dcterms:modified xsi:type="dcterms:W3CDTF">2022-09-15T04:19:39Z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2022-09-13T09:50:33Z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d372a38a-7041-463b-8d31-bd3f7c3f76f7</vt:lpwstr>
  </property>
  <property fmtid="{D5CDD505-2E9C-101B-9397-08002B2CF9AE}" pid="7" name="MSIP_Label_defa4170-0d19-0005-0004-bc88714345d2_ActionId">
    <vt:lpwstr>46661609-8401-48c1-95ba-c5dcc9e89b07</vt:lpwstr>
  </property>
  <property fmtid="{D5CDD505-2E9C-101B-9397-08002B2CF9AE}" pid="8" name="MSIP_Label_defa4170-0d19-0005-0004-bc88714345d2_ContentBits">
    <vt:lpwstr>0</vt:lpwstr>
  </property>
</Properties>
</file>