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62" autoAdjust="0"/>
  </p:normalViewPr>
  <p:slideViewPr>
    <p:cSldViewPr>
      <p:cViewPr varScale="1">
        <p:scale>
          <a:sx n="70" d="100"/>
          <a:sy n="70" d="100"/>
        </p:scale>
        <p:origin x="-1386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14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2E3197-3311-4927-AA3C-09978AA23237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633E3B-8858-4B34-93F2-1FE7FBBD5D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3181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055A6F7-F537-4001-A40D-8E9F3342FF1D}" type="datetime1">
              <a:rPr lang="en-IN" smtClean="0"/>
              <a:t>13-09-2022</a:t>
            </a:fld>
            <a:endParaRPr lang="en-IN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IN" smtClean="0"/>
              <a:t>Dept of CSE, ACE</a:t>
            </a:r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493014D-3915-442B-BED8-8C8CE10C1E78}" type="slidenum">
              <a:rPr lang="en-IN" smtClean="0"/>
              <a:t>‹#›</a:t>
            </a:fld>
            <a:endParaRPr lang="en-IN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259BD88-0486-4C36-B13C-022FE63DECC6}" type="datetime1">
              <a:rPr lang="en-IN" smtClean="0"/>
              <a:t>13-09-2022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IN" smtClean="0"/>
              <a:t>Dept of CSE, ACE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493014D-3915-442B-BED8-8C8CE10C1E7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F094F13-C27E-4D38-94FD-A5A864A255CB}" type="datetime1">
              <a:rPr lang="en-IN" smtClean="0"/>
              <a:t>13-09-2022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IN" smtClean="0"/>
              <a:t>Dept of CSE, ACE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493014D-3915-442B-BED8-8C8CE10C1E7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E7147E6-1AB9-4272-96E2-4F4CF6310B89}" type="datetime1">
              <a:rPr lang="en-IN" smtClean="0"/>
              <a:t>13-09-2022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IN" smtClean="0"/>
              <a:t>Dept of CSE, ACE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493014D-3915-442B-BED8-8C8CE10C1E7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AC06987-9ABD-4462-B616-6816F48E67D1}" type="datetime1">
              <a:rPr lang="en-IN" smtClean="0"/>
              <a:t>13-09-2022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IN" smtClean="0"/>
              <a:t>Dept of CSE, ACE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493014D-3915-442B-BED8-8C8CE10C1E78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1A02BB4-3FED-491B-8726-FF9287920C40}" type="datetime1">
              <a:rPr lang="en-IN" smtClean="0"/>
              <a:t>13-09-2022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IN" smtClean="0"/>
              <a:t>Dept of CSE, ACE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493014D-3915-442B-BED8-8C8CE10C1E7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4725FA1-CE17-458D-949B-215ABE2659FA}" type="datetime1">
              <a:rPr lang="en-IN" smtClean="0"/>
              <a:t>13-09-2022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IN" smtClean="0"/>
              <a:t>Dept of CSE, ACE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493014D-3915-442B-BED8-8C8CE10C1E7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F33CA42-FF06-4E3E-A75D-DAB94722A58F}" type="datetime1">
              <a:rPr lang="en-IN" smtClean="0"/>
              <a:t>13-09-2022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IN" smtClean="0"/>
              <a:t>Dept of CSE, ACE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493014D-3915-442B-BED8-8C8CE10C1E7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9A1DD29-F50B-4517-B7AC-9EF5273CEDC9}" type="datetime1">
              <a:rPr lang="en-IN" smtClean="0"/>
              <a:t>13-09-2022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IN" smtClean="0"/>
              <a:t>Dept of CSE, ACE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493014D-3915-442B-BED8-8C8CE10C1E78}" type="slidenum">
              <a:rPr lang="en-IN" smtClean="0"/>
              <a:t>‹#›</a:t>
            </a:fld>
            <a:endParaRPr lang="en-IN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50C2077-B22B-424B-A351-A48E1F636FBA}" type="datetime1">
              <a:rPr lang="en-IN" smtClean="0"/>
              <a:t>13-09-2022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IN" smtClean="0"/>
              <a:t>Dept of CSE, ACE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493014D-3915-442B-BED8-8C8CE10C1E7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B20F5F9-4245-4761-A5B4-C06A9CC90F02}" type="datetime1">
              <a:rPr lang="en-IN" smtClean="0"/>
              <a:t>13-09-2022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IN" smtClean="0"/>
              <a:t>Dept of CSE, ACE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493014D-3915-442B-BED8-8C8CE10C1E78}" type="slidenum">
              <a:rPr lang="en-IN" smtClean="0"/>
              <a:t>‹#›</a:t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B11A6998-4F75-49FB-8ACC-FE2B8CDE4487}" type="datetime1">
              <a:rPr lang="en-IN" smtClean="0"/>
              <a:t>13-09-2022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r>
              <a:rPr lang="en-IN" smtClean="0"/>
              <a:t>Dept of CSE, ACE</a:t>
            </a:r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4493014D-3915-442B-BED8-8C8CE10C1E78}" type="slidenum">
              <a:rPr lang="en-IN" smtClean="0"/>
              <a:t>‹#›</a:t>
            </a:fld>
            <a:endParaRPr lang="en-IN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0"/>
            <a:ext cx="7920880" cy="1772816"/>
          </a:xfrm>
          <a:solidFill>
            <a:schemeClr val="bg2"/>
          </a:solidFill>
        </p:spPr>
        <p:txBody>
          <a:bodyPr>
            <a:normAutofit fontScale="90000"/>
          </a:bodyPr>
          <a:lstStyle/>
          <a:p>
            <a:pPr algn="ctr"/>
            <a:r>
              <a:rPr lang="en-IN" dirty="0" smtClean="0">
                <a:effectLst/>
              </a:rPr>
              <a:t/>
            </a:r>
            <a:br>
              <a:rPr lang="en-IN" dirty="0" smtClean="0">
                <a:effectLst/>
              </a:rPr>
            </a:br>
            <a:r>
              <a:rPr lang="en-US" sz="3100" b="1" dirty="0">
                <a:effectLst/>
                <a:latin typeface="Arial Narrow" pitchFamily="34" charset="0"/>
              </a:rPr>
              <a:t>A GESTURE-BASED TOOL FOR STERILE BROWSING OF RADIOLOGY </a:t>
            </a:r>
            <a:r>
              <a:rPr lang="en-US" sz="3100" b="1" dirty="0" smtClean="0">
                <a:effectLst/>
                <a:latin typeface="Arial Narrow" pitchFamily="34" charset="0"/>
              </a:rPr>
              <a:t>IMAGES</a:t>
            </a:r>
            <a:br>
              <a:rPr lang="en-US" sz="3100" b="1" dirty="0" smtClean="0">
                <a:effectLst/>
                <a:latin typeface="Arial Narrow" pitchFamily="34" charset="0"/>
              </a:rPr>
            </a:br>
            <a:r>
              <a:rPr lang="en-US" sz="2400" b="1" dirty="0" smtClean="0">
                <a:effectLst/>
                <a:latin typeface="Arial Narrow" pitchFamily="34" charset="0"/>
              </a:rPr>
              <a:t>(TEAM ID-PNT2022TMID07985)                BATCH NO.7</a:t>
            </a:r>
            <a:endParaRPr lang="en-IN" sz="4000" b="1" dirty="0">
              <a:latin typeface="Arial Narrow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43608" y="1988840"/>
            <a:ext cx="8100392" cy="4869160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82296" indent="0">
              <a:buNone/>
            </a:pPr>
            <a:endParaRPr lang="en-US" dirty="0" smtClean="0"/>
          </a:p>
          <a:p>
            <a:pPr marL="82296" indent="0">
              <a:buNone/>
            </a:pPr>
            <a:endParaRPr lang="en-US" sz="2800" dirty="0"/>
          </a:p>
          <a:p>
            <a:pPr marL="82296" indent="0">
              <a:buNone/>
            </a:pPr>
            <a:r>
              <a:rPr lang="en-US" sz="2800" dirty="0" smtClean="0">
                <a:solidFill>
                  <a:schemeClr val="bg2">
                    <a:lumMod val="25000"/>
                  </a:schemeClr>
                </a:solidFill>
              </a:rPr>
              <a:t>                             </a:t>
            </a:r>
            <a:r>
              <a:rPr lang="en-US" sz="2800" dirty="0" smtClean="0">
                <a:solidFill>
                  <a:schemeClr val="accent5"/>
                </a:solidFill>
              </a:rPr>
              <a:t>PRESENTED  BY</a:t>
            </a:r>
          </a:p>
          <a:p>
            <a:pPr marL="82296" indent="0" algn="ctr">
              <a:buNone/>
            </a:pPr>
            <a:r>
              <a:rPr lang="en-US" sz="2800" dirty="0" smtClean="0">
                <a:solidFill>
                  <a:schemeClr val="bg2">
                    <a:lumMod val="25000"/>
                  </a:schemeClr>
                </a:solidFill>
                <a:latin typeface="Bahnschrift SemiBold" pitchFamily="34" charset="0"/>
              </a:rPr>
              <a:t>               </a:t>
            </a: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Bahnschrift SemiBold" pitchFamily="34" charset="0"/>
              </a:rPr>
              <a:t>1. MILIRNA  G</a:t>
            </a:r>
          </a:p>
          <a:p>
            <a:pPr marL="82296" indent="0" algn="ctr">
              <a:buNone/>
            </a:pP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Bahnschrift SemiBold" pitchFamily="34" charset="0"/>
              </a:rPr>
              <a:t> </a:t>
            </a: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Bahnschrift SemiBold" pitchFamily="34" charset="0"/>
              </a:rPr>
              <a:t>                                           2. MEGHANA SHRAVANI   A</a:t>
            </a:r>
          </a:p>
          <a:p>
            <a:pPr marL="82296" indent="0" algn="ctr">
              <a:buNone/>
            </a:pP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Bahnschrift SemiBold" pitchFamily="34" charset="0"/>
              </a:rPr>
              <a:t> </a:t>
            </a: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Bahnschrift SemiBold" pitchFamily="34" charset="0"/>
              </a:rPr>
              <a:t>                                  3. RANJITH KUMAR  M</a:t>
            </a:r>
          </a:p>
          <a:p>
            <a:pPr marL="82296" indent="0" algn="ctr">
              <a:buNone/>
            </a:pP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Bahnschrift SemiBold" pitchFamily="34" charset="0"/>
              </a:rPr>
              <a:t> </a:t>
            </a: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Bahnschrift SemiBold" pitchFamily="34" charset="0"/>
              </a:rPr>
              <a:t>                                 4. KUBERASELVAN  D</a:t>
            </a:r>
          </a:p>
          <a:p>
            <a:pPr marL="82296" indent="0" algn="ctr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IV-B.E.-’B’</a:t>
            </a:r>
          </a:p>
          <a:p>
            <a:pPr marL="82296" indent="0" algn="ctr">
              <a:buNone/>
            </a:pPr>
            <a:r>
              <a:rPr lang="en-US" sz="2400" dirty="0" smtClean="0">
                <a:solidFill>
                  <a:srgbClr val="FF0000"/>
                </a:solidFill>
                <a:latin typeface="Bahnschrift SemiBold" pitchFamily="34" charset="0"/>
              </a:rPr>
              <a:t>AHIYAMAAN COLLEGE OF ENGINEERING , HOSUR</a:t>
            </a:r>
            <a:r>
              <a:rPr lang="en-US" sz="2400" dirty="0" smtClean="0">
                <a:solidFill>
                  <a:srgbClr val="FF0000"/>
                </a:solidFill>
              </a:rPr>
              <a:t>.</a:t>
            </a:r>
          </a:p>
          <a:p>
            <a:pPr marL="82296" indent="0" algn="ctr">
              <a:buNone/>
            </a:pPr>
            <a:r>
              <a:rPr lang="en-US" sz="2400" dirty="0" smtClean="0">
                <a:solidFill>
                  <a:schemeClr val="accent5"/>
                </a:solidFill>
              </a:rPr>
              <a:t>GUIDED BY</a:t>
            </a:r>
            <a:r>
              <a:rPr lang="en-US" sz="2000" dirty="0" smtClean="0">
                <a:solidFill>
                  <a:schemeClr val="accent5"/>
                </a:solidFill>
              </a:rPr>
              <a:t>:    </a:t>
            </a:r>
            <a:r>
              <a:rPr lang="en-US" sz="2000" dirty="0" smtClean="0"/>
              <a:t>ANUSHA BHUVANESWARI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Dept of CSE, ACE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8356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CONTENTS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Objectives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Literature review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Dept of CSE, ACE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8214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OBJECTIVE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To prepare dataset  to detect and classify hand sign.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To propose an algorithm for tracking the hand movements , detect the sign and classify.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To implement the proposed algorithm using python library.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To analyze of results.</a:t>
            </a:r>
          </a:p>
          <a:p>
            <a:pPr>
              <a:buFont typeface="Wingdings" pitchFamily="2" charset="2"/>
              <a:buChar char="Ø"/>
            </a:pP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Dept of CSE, ACE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343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28636"/>
            <a:ext cx="7498080" cy="1143000"/>
          </a:xfrm>
        </p:spPr>
        <p:txBody>
          <a:bodyPr/>
          <a:lstStyle/>
          <a:p>
            <a:pPr algn="ctr"/>
            <a:r>
              <a:rPr lang="en-US" dirty="0" smtClean="0"/>
              <a:t>LITERATURE REVIEW</a:t>
            </a:r>
            <a:endParaRPr lang="en-IN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6700437"/>
              </p:ext>
            </p:extLst>
          </p:nvPr>
        </p:nvGraphicFramePr>
        <p:xfrm>
          <a:off x="879303" y="1174843"/>
          <a:ext cx="8264697" cy="550870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943524"/>
                <a:gridCol w="2226374"/>
                <a:gridCol w="2148146"/>
                <a:gridCol w="1274245"/>
                <a:gridCol w="1672408"/>
              </a:tblGrid>
              <a:tr h="1211022"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 smtClean="0">
                          <a:latin typeface="Arial" pitchFamily="34" charset="0"/>
                          <a:cs typeface="Arial" pitchFamily="34" charset="0"/>
                        </a:rPr>
                        <a:t>S.No</a:t>
                      </a:r>
                      <a:endParaRPr lang="en-US" sz="180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Arial Narrow" pitchFamily="34" charset="0"/>
                          <a:cs typeface="Arial" pitchFamily="34" charset="0"/>
                        </a:rPr>
                        <a:t>REFERENCE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Arial Narrow" pitchFamily="34" charset="0"/>
                          <a:cs typeface="Arial" pitchFamily="34" charset="0"/>
                        </a:rPr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Arial Narrow" pitchFamily="34" charset="0"/>
                        </a:rPr>
                        <a:t>TECHNOLOGY</a:t>
                      </a:r>
                      <a:endParaRPr lang="en-IN" b="1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 Narrow" pitchFamily="34" charset="0"/>
                        </a:rPr>
                        <a:t>FINDINGS</a:t>
                      </a:r>
                      <a:endParaRPr lang="en-IN" sz="2000" dirty="0">
                        <a:latin typeface="Arial Narrow" pitchFamily="34" charset="0"/>
                      </a:endParaRPr>
                    </a:p>
                  </a:txBody>
                  <a:tcPr/>
                </a:tc>
              </a:tr>
              <a:tr h="2058269">
                <a:tc>
                  <a:txBody>
                    <a:bodyPr/>
                    <a:lstStyle/>
                    <a:p>
                      <a:pPr algn="l"/>
                      <a:endParaRPr lang="en-US" sz="1800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l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dirty="0" err="1" smtClean="0"/>
                        <a:t>Simei</a:t>
                      </a:r>
                      <a:r>
                        <a:rPr lang="en-IN" sz="1400" dirty="0" smtClean="0"/>
                        <a:t> G. </a:t>
                      </a:r>
                      <a:r>
                        <a:rPr lang="en-IN" sz="1400" dirty="0" err="1" smtClean="0"/>
                        <a:t>Wysoski</a:t>
                      </a:r>
                      <a:r>
                        <a:rPr lang="en-IN" sz="1400" dirty="0" smtClean="0"/>
                        <a:t>, Marcus V. Lamar, Susumu </a:t>
                      </a:r>
                      <a:r>
                        <a:rPr lang="en-IN" sz="1400" dirty="0" err="1" smtClean="0"/>
                        <a:t>Kuroyanagi</a:t>
                      </a:r>
                      <a:r>
                        <a:rPr lang="en-IN" sz="1400" dirty="0" smtClean="0"/>
                        <a:t>, Akira Iwata, (2002). “A Rotation Invariant Approach On Static-Gesture Recognition Using Boundary Histograms And Neural International Journal of Artificial Intelligence &amp; Applications (IJAIA), Vol.3, No.4, July 2012</a:t>
                      </a:r>
                      <a:endParaRPr lang="en-US" sz="1400" b="1" dirty="0" smtClean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latin typeface="Arial Narrow" pitchFamily="34" charset="0"/>
                          <a:cs typeface="Arial" pitchFamily="34" charset="0"/>
                        </a:rPr>
                        <a:t>Sign</a:t>
                      </a:r>
                      <a:r>
                        <a:rPr lang="en-US" sz="2400" b="0" baseline="0" dirty="0" smtClean="0">
                          <a:latin typeface="Arial Narrow" pitchFamily="34" charset="0"/>
                          <a:cs typeface="Arial" pitchFamily="34" charset="0"/>
                        </a:rPr>
                        <a:t> language</a:t>
                      </a:r>
                      <a:endParaRPr lang="en-US" sz="2400" b="0" dirty="0" smtClean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Arial Narrow" pitchFamily="34" charset="0"/>
                        </a:rPr>
                        <a:t>Artificial Intelligence</a:t>
                      </a:r>
                      <a:endParaRPr lang="en-IN" b="1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latin typeface="+mn-lt"/>
                        </a:rPr>
                        <a:t>Explains</a:t>
                      </a:r>
                      <a:r>
                        <a:rPr lang="en-US" sz="2000" b="0" baseline="0" dirty="0" smtClean="0">
                          <a:latin typeface="+mn-lt"/>
                        </a:rPr>
                        <a:t> the operation of a particular sign</a:t>
                      </a:r>
                      <a:endParaRPr lang="en-IN" sz="2000" b="1" dirty="0" smtClean="0">
                        <a:latin typeface="Arial Narrow" pitchFamily="34" charset="0"/>
                      </a:endParaRPr>
                    </a:p>
                    <a:p>
                      <a:endParaRPr lang="en-IN" sz="2000" dirty="0">
                        <a:latin typeface="Arial Narrow" pitchFamily="34" charset="0"/>
                      </a:endParaRPr>
                    </a:p>
                  </a:txBody>
                  <a:tcPr/>
                </a:tc>
              </a:tr>
              <a:tr h="156943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err="1" smtClean="0"/>
                        <a:t>Mokhar</a:t>
                      </a:r>
                      <a:r>
                        <a:rPr lang="en-IN" sz="1400" dirty="0" smtClean="0"/>
                        <a:t> M. </a:t>
                      </a:r>
                      <a:r>
                        <a:rPr lang="en-IN" sz="1400" dirty="0" err="1" smtClean="0"/>
                        <a:t>Hasan</a:t>
                      </a:r>
                      <a:r>
                        <a:rPr lang="en-IN" sz="1400" dirty="0" smtClean="0"/>
                        <a:t>, </a:t>
                      </a:r>
                      <a:r>
                        <a:rPr lang="en-IN" sz="1400" dirty="0" err="1" smtClean="0"/>
                        <a:t>Pramod</a:t>
                      </a:r>
                      <a:r>
                        <a:rPr lang="en-IN" sz="1400" dirty="0" smtClean="0"/>
                        <a:t> K. Mishra, (2012). “Robust Gesture Recognition Using Gaussian Distribution for Features Fitting’, International Journal of Machine Learning and Computing, Vol. 2(3)</a:t>
                      </a:r>
                      <a:r>
                        <a:rPr lang="en-IN" dirty="0" smtClean="0"/>
                        <a:t>.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Sign Recognition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Artificial</a:t>
                      </a:r>
                      <a:r>
                        <a:rPr lang="en-US" baseline="0" dirty="0" smtClean="0"/>
                        <a:t> Intelligence/Machine learning.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Rotation/Translation/ Scaling 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Dept of CSE, ACE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9196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1341"/>
            <a:ext cx="7602048" cy="1066130"/>
          </a:xfrm>
        </p:spPr>
        <p:txBody>
          <a:bodyPr/>
          <a:lstStyle/>
          <a:p>
            <a:pPr algn="ctr"/>
            <a:r>
              <a:rPr lang="en-US" dirty="0" smtClean="0"/>
              <a:t>LITERATURE REVIEW</a:t>
            </a:r>
            <a:endParaRPr lang="en-IN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0165249"/>
              </p:ext>
            </p:extLst>
          </p:nvPr>
        </p:nvGraphicFramePr>
        <p:xfrm>
          <a:off x="1043609" y="1057239"/>
          <a:ext cx="8100394" cy="6620233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684791"/>
                <a:gridCol w="1838269"/>
                <a:gridCol w="1525778"/>
                <a:gridCol w="1525778"/>
                <a:gridCol w="1525778"/>
              </a:tblGrid>
              <a:tr h="646153">
                <a:tc>
                  <a:txBody>
                    <a:bodyPr/>
                    <a:lstStyle/>
                    <a:p>
                      <a:r>
                        <a:rPr lang="en-US" dirty="0" smtClean="0"/>
                        <a:t>S.NO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REFERENCE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TITLE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TECHNOLOGY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FINDINGS</a:t>
                      </a:r>
                      <a:endParaRPr lang="en-IN" dirty="0"/>
                    </a:p>
                  </a:txBody>
                  <a:tcPr/>
                </a:tc>
              </a:tr>
              <a:tr h="2877736">
                <a:tc>
                  <a:txBody>
                    <a:bodyPr/>
                    <a:lstStyle/>
                    <a:p>
                      <a:r>
                        <a:rPr lang="en-US" b="1" dirty="0" smtClean="0"/>
                        <a:t>3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E. </a:t>
                      </a:r>
                      <a:r>
                        <a:rPr lang="en-IN" sz="1400" dirty="0" err="1" smtClean="0"/>
                        <a:t>Stergiopoulou</a:t>
                      </a:r>
                      <a:r>
                        <a:rPr lang="en-IN" sz="1400" dirty="0" smtClean="0"/>
                        <a:t>, N. </a:t>
                      </a:r>
                      <a:r>
                        <a:rPr lang="en-IN" sz="1400" dirty="0" err="1" smtClean="0"/>
                        <a:t>Papamarkos</a:t>
                      </a:r>
                      <a:r>
                        <a:rPr lang="en-IN" sz="1400" dirty="0" smtClean="0"/>
                        <a:t>. (2009). “Hand gesture recognition using a neural network shape fitting technique,” Elsevier Engineering Applications of Artificial Intelligence, vol. 22(8), pp. 1141– 1158, </a:t>
                      </a:r>
                      <a:r>
                        <a:rPr lang="en-IN" sz="1400" dirty="0" err="1" smtClean="0"/>
                        <a:t>doi</a:t>
                      </a:r>
                      <a:r>
                        <a:rPr lang="en-IN" sz="1400" dirty="0" smtClean="0"/>
                        <a:t>: 10.1016/j.engappai.2009.03.008</a:t>
                      </a:r>
                    </a:p>
                    <a:p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YCbCr</a:t>
                      </a:r>
                      <a:r>
                        <a:rPr lang="en-US" dirty="0" smtClean="0"/>
                        <a:t> color space</a:t>
                      </a:r>
                      <a:endParaRPr lang="en-IN" dirty="0" smtClean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Gaussian distribution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From Self-Growing and </a:t>
                      </a:r>
                      <a:r>
                        <a:rPr lang="en-US" sz="1400" dirty="0" err="1" smtClean="0"/>
                        <a:t>SelfOrganized</a:t>
                      </a:r>
                      <a:r>
                        <a:rPr lang="en-US" sz="1400" dirty="0" smtClean="0"/>
                        <a:t> Neural obtained hand shape, then, three angles of the hand shape calculated; RC Angle, TC Angle, Distance from the palm center</a:t>
                      </a:r>
                      <a:endParaRPr lang="en-IN" sz="1400" dirty="0" smtClean="0"/>
                    </a:p>
                    <a:p>
                      <a:endParaRPr lang="en-IN" dirty="0"/>
                    </a:p>
                  </a:txBody>
                  <a:tcPr/>
                </a:tc>
              </a:tr>
              <a:tr h="2767136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W. T. Freeman and Michal R., (1995) “Orientation Histograms for Hand Gesture Recognition”, IEEE International Workshop on Automatic Face and Gesture Recognition. 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Real time system / control a computer graphic crane by hand gestures/ play games such as scissors/paper/stone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Artificial</a:t>
                      </a:r>
                      <a:r>
                        <a:rPr lang="en-US" baseline="0" dirty="0" smtClean="0"/>
                        <a:t> Intelligence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Identifies the object and gestures.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Dept of CSE, ACE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3947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LITERATURE REVIEW</a:t>
            </a:r>
            <a:endParaRPr lang="en-IN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3145617"/>
              </p:ext>
            </p:extLst>
          </p:nvPr>
        </p:nvGraphicFramePr>
        <p:xfrm>
          <a:off x="971600" y="1447800"/>
          <a:ext cx="8172402" cy="425810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015038"/>
                <a:gridCol w="1539341"/>
                <a:gridCol w="1539341"/>
                <a:gridCol w="1539341"/>
                <a:gridCol w="1539341"/>
              </a:tblGrid>
              <a:tr h="752905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S.No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REFERENCES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TITLE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TECHNOLOGY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FINDINGS</a:t>
                      </a:r>
                      <a:endParaRPr lang="en-IN" dirty="0"/>
                    </a:p>
                  </a:txBody>
                  <a:tcPr/>
                </a:tc>
              </a:tr>
              <a:tr h="436207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Joseph J. </a:t>
                      </a:r>
                      <a:r>
                        <a:rPr lang="en-US" sz="1400" dirty="0" err="1" smtClean="0"/>
                        <a:t>LaViola</a:t>
                      </a:r>
                      <a:r>
                        <a:rPr lang="en-US" sz="1400" dirty="0" smtClean="0"/>
                        <a:t> Jr., (1999). “A Survey of Hand Posture and Gesture Recognition Techniques and Technology”, Master Thesis, Science and Technology Center for Computer Graphics and Scientific Visualization, USA.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Tracking</a:t>
                      </a:r>
                      <a:r>
                        <a:rPr lang="en-US" baseline="0" dirty="0" smtClean="0"/>
                        <a:t> Algorithm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Artificial</a:t>
                      </a:r>
                      <a:r>
                        <a:rPr lang="en-US" baseline="0" dirty="0" smtClean="0"/>
                        <a:t> Intelligence/Computer vision technology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Detection and tracking algorithm of moving object</a:t>
                      </a:r>
                      <a:r>
                        <a:rPr lang="en-US" baseline="0" dirty="0" smtClean="0"/>
                        <a:t> in image based .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Dept of CSE, ACE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530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Joseph J.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LaViola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Jr., (1999). “A Survey of Hand Posture and Gesture Recognition Techniques and Technology”, Master Thesis, Science and Technology Center for Computer Graphics and Scientific Visualization, USA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IN" sz="2000" dirty="0" err="1">
                <a:latin typeface="Arial" pitchFamily="34" charset="0"/>
                <a:cs typeface="Arial" pitchFamily="34" charset="0"/>
              </a:rPr>
              <a:t>Mokhar</a:t>
            </a:r>
            <a:r>
              <a:rPr lang="en-IN" sz="2000" dirty="0">
                <a:latin typeface="Arial" pitchFamily="34" charset="0"/>
                <a:cs typeface="Arial" pitchFamily="34" charset="0"/>
              </a:rPr>
              <a:t> M. </a:t>
            </a:r>
            <a:r>
              <a:rPr lang="en-IN" sz="2000" dirty="0" err="1">
                <a:latin typeface="Arial" pitchFamily="34" charset="0"/>
                <a:cs typeface="Arial" pitchFamily="34" charset="0"/>
              </a:rPr>
              <a:t>Hasan</a:t>
            </a:r>
            <a:r>
              <a:rPr lang="en-IN" sz="2000" dirty="0">
                <a:latin typeface="Arial" pitchFamily="34" charset="0"/>
                <a:cs typeface="Arial" pitchFamily="34" charset="0"/>
              </a:rPr>
              <a:t>, </a:t>
            </a:r>
            <a:r>
              <a:rPr lang="en-IN" sz="2000" dirty="0" err="1">
                <a:latin typeface="Arial" pitchFamily="34" charset="0"/>
                <a:cs typeface="Arial" pitchFamily="34" charset="0"/>
              </a:rPr>
              <a:t>Pramod</a:t>
            </a:r>
            <a:r>
              <a:rPr lang="en-IN" sz="2000" dirty="0">
                <a:latin typeface="Arial" pitchFamily="34" charset="0"/>
                <a:cs typeface="Arial" pitchFamily="34" charset="0"/>
              </a:rPr>
              <a:t> K. Mishra, (2012). “Robust Gesture Recognition Using Gaussian Distribution for Features Fitting’, International Journal of Machine Learning and Computing, Vol. 2(3</a:t>
            </a:r>
            <a:r>
              <a:rPr lang="en-IN" sz="2000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>
              <a:buFont typeface="Wingdings" pitchFamily="2" charset="2"/>
              <a:buChar char="Ø"/>
            </a:pPr>
            <a:r>
              <a:rPr lang="en-IN" sz="2000" dirty="0" err="1">
                <a:latin typeface="Arial" pitchFamily="34" charset="0"/>
                <a:cs typeface="Arial" pitchFamily="34" charset="0"/>
              </a:rPr>
              <a:t>Simei</a:t>
            </a:r>
            <a:r>
              <a:rPr lang="en-IN" sz="2000" dirty="0">
                <a:latin typeface="Arial" pitchFamily="34" charset="0"/>
                <a:cs typeface="Arial" pitchFamily="34" charset="0"/>
              </a:rPr>
              <a:t> G. </a:t>
            </a:r>
            <a:r>
              <a:rPr lang="en-IN" sz="2000" dirty="0" err="1">
                <a:latin typeface="Arial" pitchFamily="34" charset="0"/>
                <a:cs typeface="Arial" pitchFamily="34" charset="0"/>
              </a:rPr>
              <a:t>Wysoski</a:t>
            </a:r>
            <a:r>
              <a:rPr lang="en-IN" sz="2000" dirty="0">
                <a:latin typeface="Arial" pitchFamily="34" charset="0"/>
                <a:cs typeface="Arial" pitchFamily="34" charset="0"/>
              </a:rPr>
              <a:t>, Marcus V. Lamar, Susumu </a:t>
            </a:r>
            <a:r>
              <a:rPr lang="en-IN" sz="2000" dirty="0" err="1">
                <a:latin typeface="Arial" pitchFamily="34" charset="0"/>
                <a:cs typeface="Arial" pitchFamily="34" charset="0"/>
              </a:rPr>
              <a:t>Kuroyanagi</a:t>
            </a:r>
            <a:r>
              <a:rPr lang="en-IN" sz="2000" dirty="0">
                <a:latin typeface="Arial" pitchFamily="34" charset="0"/>
                <a:cs typeface="Arial" pitchFamily="34" charset="0"/>
              </a:rPr>
              <a:t>, Akira Iwata, (2002). “A Rotation Invariant Approach On Static-Gesture Recognition Using Boundary Histograms And Neural International Journal of Artificial Intelligence &amp; Applications (IJAIA), Vol.3, No.4, July 2012</a:t>
            </a:r>
            <a:endParaRPr lang="en-US" sz="2000" b="1" dirty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endParaRPr lang="en-IN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Dept of CSE, ACE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4745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spcBef>
                <a:spcPts val="0"/>
              </a:spcBef>
              <a:buClrTx/>
              <a:buSzTx/>
              <a:buFont typeface="Wingdings" pitchFamily="2" charset="2"/>
              <a:buChar char="Ø"/>
              <a:defRPr/>
            </a:pPr>
            <a:r>
              <a:rPr lang="en-IN" sz="2000" dirty="0">
                <a:latin typeface="Arial" pitchFamily="34" charset="0"/>
                <a:cs typeface="Arial" pitchFamily="34" charset="0"/>
              </a:rPr>
              <a:t>E. </a:t>
            </a:r>
            <a:r>
              <a:rPr lang="en-IN" sz="2000" dirty="0" err="1">
                <a:latin typeface="Arial" pitchFamily="34" charset="0"/>
                <a:cs typeface="Arial" pitchFamily="34" charset="0"/>
              </a:rPr>
              <a:t>Stergiopoulou</a:t>
            </a:r>
            <a:r>
              <a:rPr lang="en-IN" sz="2000" dirty="0">
                <a:latin typeface="Arial" pitchFamily="34" charset="0"/>
                <a:cs typeface="Arial" pitchFamily="34" charset="0"/>
              </a:rPr>
              <a:t>, N. </a:t>
            </a:r>
            <a:r>
              <a:rPr lang="en-IN" sz="2000" dirty="0" err="1">
                <a:latin typeface="Arial" pitchFamily="34" charset="0"/>
                <a:cs typeface="Arial" pitchFamily="34" charset="0"/>
              </a:rPr>
              <a:t>Papamarkos</a:t>
            </a:r>
            <a:r>
              <a:rPr lang="en-IN" sz="2000" dirty="0">
                <a:latin typeface="Arial" pitchFamily="34" charset="0"/>
                <a:cs typeface="Arial" pitchFamily="34" charset="0"/>
              </a:rPr>
              <a:t>. (2009). “Hand gesture recognition using a neural network shape fitting technique,” Elsevier Engineering Applications of Artificial Intelligence, vol. 22(8), pp. 1141– 1158, </a:t>
            </a:r>
            <a:r>
              <a:rPr lang="en-IN" sz="2000" dirty="0" err="1">
                <a:latin typeface="Arial" pitchFamily="34" charset="0"/>
                <a:cs typeface="Arial" pitchFamily="34" charset="0"/>
              </a:rPr>
              <a:t>doi</a:t>
            </a:r>
            <a:r>
              <a:rPr lang="en-IN" sz="2000" dirty="0">
                <a:latin typeface="Arial" pitchFamily="34" charset="0"/>
                <a:cs typeface="Arial" pitchFamily="34" charset="0"/>
              </a:rPr>
              <a:t>: </a:t>
            </a:r>
            <a:r>
              <a:rPr lang="en-IN" sz="2000" dirty="0" smtClean="0">
                <a:latin typeface="Arial" pitchFamily="34" charset="0"/>
                <a:cs typeface="Arial" pitchFamily="34" charset="0"/>
              </a:rPr>
              <a:t>10.1016/j.engappai.2009.03.008</a:t>
            </a:r>
          </a:p>
          <a:p>
            <a:pPr marL="342900" indent="-342900">
              <a:spcBef>
                <a:spcPts val="0"/>
              </a:spcBef>
              <a:buClrTx/>
              <a:buSzTx/>
              <a:buFont typeface="Wingdings" pitchFamily="2" charset="2"/>
              <a:buChar char="Ø"/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W. T. Freeman and Michal R., (1995) “Orientation Histograms for Hand Gesture Recognition”, IEEE International Workshop on Automatic Face and Gesture Recognition. 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spcBef>
                <a:spcPts val="0"/>
              </a:spcBef>
              <a:buClrTx/>
              <a:buSzTx/>
              <a:buFont typeface="Wingdings" pitchFamily="2" charset="2"/>
              <a:buChar char="Ø"/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G. R. S. Murthy, R. S.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Jadon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. (2009). “A Review of Vision Based Hand Gestures Recognition,” International Journal of Information Technology and Knowledge Management, vol. 2(2), pp. 405- 410.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spcBef>
                <a:spcPts val="0"/>
              </a:spcBef>
              <a:buClrTx/>
              <a:buSzTx/>
              <a:buFont typeface="Wingdings" pitchFamily="2" charset="2"/>
              <a:buChar char="Ø"/>
              <a:defRPr/>
            </a:pPr>
            <a:endParaRPr lang="en-IN" sz="2000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spcBef>
                <a:spcPts val="0"/>
              </a:spcBef>
              <a:buClrTx/>
              <a:buSzTx/>
              <a:buFont typeface="Wingdings" pitchFamily="2" charset="2"/>
              <a:buChar char="Ø"/>
              <a:defRPr/>
            </a:pPr>
            <a:endParaRPr lang="en-IN" sz="2000" dirty="0" smtClean="0"/>
          </a:p>
          <a:p>
            <a:pPr marL="342900" indent="-342900">
              <a:spcBef>
                <a:spcPts val="0"/>
              </a:spcBef>
              <a:buClrTx/>
              <a:buSzTx/>
              <a:buFont typeface="Wingdings" pitchFamily="2" charset="2"/>
              <a:buChar char="Ø"/>
              <a:defRPr/>
            </a:pPr>
            <a:endParaRPr lang="en-IN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Dept of CSE, ACE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3900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>
              <a:buNone/>
            </a:pPr>
            <a:endParaRPr lang="en-US" dirty="0" smtClean="0"/>
          </a:p>
          <a:p>
            <a:pPr marL="82296" indent="0">
              <a:buNone/>
            </a:pPr>
            <a:endParaRPr lang="en-US" dirty="0"/>
          </a:p>
          <a:p>
            <a:pPr marL="82296" indent="0">
              <a:buNone/>
            </a:pPr>
            <a:endParaRPr lang="en-US" dirty="0" smtClean="0"/>
          </a:p>
          <a:p>
            <a:pPr marL="82296" indent="0">
              <a:buNone/>
            </a:pPr>
            <a:r>
              <a:rPr lang="en-US" sz="4400" dirty="0" smtClean="0">
                <a:latin typeface="Constantia" pitchFamily="18" charset="0"/>
              </a:rPr>
              <a:t>THANK YOU</a:t>
            </a:r>
            <a:endParaRPr lang="en-IN" sz="4400" dirty="0">
              <a:latin typeface="Constantia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Dept of CSE, ACE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50851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142</TotalTime>
  <Words>696</Words>
  <Application>Microsoft Office PowerPoint</Application>
  <PresentationFormat>On-screen Show (4:3)</PresentationFormat>
  <Paragraphs>86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Solstice</vt:lpstr>
      <vt:lpstr> A GESTURE-BASED TOOL FOR STERILE BROWSING OF RADIOLOGY IMAGES (TEAM ID-PNT2022TMID07985)                BATCH NO.7</vt:lpstr>
      <vt:lpstr>CONTENTS</vt:lpstr>
      <vt:lpstr>OBJECTIVE</vt:lpstr>
      <vt:lpstr>LITERATURE REVIEW</vt:lpstr>
      <vt:lpstr>LITERATURE REVIEW</vt:lpstr>
      <vt:lpstr>LITERATURE REVIEW</vt:lpstr>
      <vt:lpstr>REFERENCES</vt:lpstr>
      <vt:lpstr>REFERENCES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GESTURE-BASED TOOL FOR STERILE BROWSING OF RADIOLOGY IMAGES (TEAM ID-</dc:title>
  <dc:creator>admin</dc:creator>
  <cp:lastModifiedBy>admin</cp:lastModifiedBy>
  <cp:revision>13</cp:revision>
  <dcterms:created xsi:type="dcterms:W3CDTF">2022-09-13T13:40:40Z</dcterms:created>
  <dcterms:modified xsi:type="dcterms:W3CDTF">2022-09-13T16:02:43Z</dcterms:modified>
</cp:coreProperties>
</file>