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2E3197-3311-4927-AA3C-09978AA23237}" type="datetimeFigureOut">
              <a:rPr lang="en-IN" smtClean="0"/>
              <a:t>14-09-2022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633E3B-8858-4B34-93F2-1FE7FBBD5DFD}" type="slidenum">
              <a:rPr lang="en-IN" smtClean="0"/>
              <a:t>‹#›</a:t>
            </a:fld>
            <a:endParaRPr lang="en-IN"/>
          </a:p>
        </p:txBody>
      </p:sp>
    </p:spTree>
    <p:extLst>
      <p:ext uri="{BB962C8B-B14F-4D97-AF65-F5344CB8AC3E}">
        <p14:creationId xmlns:p14="http://schemas.microsoft.com/office/powerpoint/2010/main" val="703181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055A6F7-F537-4001-A40D-8E9F3342FF1D}" type="datetime1">
              <a:rPr lang="en-IN" smtClean="0"/>
              <a:t>14-09-2022</a:t>
            </a:fld>
            <a:endParaRPr lang="en-IN"/>
          </a:p>
        </p:txBody>
      </p:sp>
      <p:sp>
        <p:nvSpPr>
          <p:cNvPr id="20" name="Footer Placeholder 19"/>
          <p:cNvSpPr>
            <a:spLocks noGrp="1"/>
          </p:cNvSpPr>
          <p:nvPr>
            <p:ph type="ftr" sz="quarter" idx="11"/>
          </p:nvPr>
        </p:nvSpPr>
        <p:spPr/>
        <p:txBody>
          <a:bodyPr/>
          <a:lstStyle/>
          <a:p>
            <a:r>
              <a:rPr lang="en-IN"/>
              <a:t>Dept of CSE, ACE</a:t>
            </a:r>
          </a:p>
        </p:txBody>
      </p:sp>
      <p:sp>
        <p:nvSpPr>
          <p:cNvPr id="10" name="Slide Number Placeholder 9"/>
          <p:cNvSpPr>
            <a:spLocks noGrp="1"/>
          </p:cNvSpPr>
          <p:nvPr>
            <p:ph type="sldNum" sz="quarter" idx="12"/>
          </p:nvPr>
        </p:nvSpPr>
        <p:spPr/>
        <p:txBody>
          <a:bodyPr/>
          <a:lstStyle/>
          <a:p>
            <a:fld id="{4493014D-3915-442B-BED8-8C8CE10C1E78}"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259BD88-0486-4C36-B13C-022FE63DECC6}" type="datetime1">
              <a:rPr lang="en-IN" smtClean="0"/>
              <a:t>14-09-2022</a:t>
            </a:fld>
            <a:endParaRPr lang="en-IN"/>
          </a:p>
        </p:txBody>
      </p:sp>
      <p:sp>
        <p:nvSpPr>
          <p:cNvPr id="5" name="Footer Placeholder 4"/>
          <p:cNvSpPr>
            <a:spLocks noGrp="1"/>
          </p:cNvSpPr>
          <p:nvPr>
            <p:ph type="ftr" sz="quarter" idx="11"/>
          </p:nvPr>
        </p:nvSpPr>
        <p:spPr/>
        <p:txBody>
          <a:bodyPr/>
          <a:lstStyle/>
          <a:p>
            <a:r>
              <a:rPr lang="en-IN"/>
              <a:t>Dept of CSE, ACE</a:t>
            </a:r>
          </a:p>
        </p:txBody>
      </p:sp>
      <p:sp>
        <p:nvSpPr>
          <p:cNvPr id="6" name="Slide Number Placeholder 5"/>
          <p:cNvSpPr>
            <a:spLocks noGrp="1"/>
          </p:cNvSpPr>
          <p:nvPr>
            <p:ph type="sldNum" sz="quarter" idx="12"/>
          </p:nvPr>
        </p:nvSpPr>
        <p:spPr/>
        <p:txBody>
          <a:bodyPr/>
          <a:lstStyle/>
          <a:p>
            <a:fld id="{4493014D-3915-442B-BED8-8C8CE10C1E7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094F13-C27E-4D38-94FD-A5A864A255CB}" type="datetime1">
              <a:rPr lang="en-IN" smtClean="0"/>
              <a:t>14-09-2022</a:t>
            </a:fld>
            <a:endParaRPr lang="en-IN"/>
          </a:p>
        </p:txBody>
      </p:sp>
      <p:sp>
        <p:nvSpPr>
          <p:cNvPr id="5" name="Footer Placeholder 4"/>
          <p:cNvSpPr>
            <a:spLocks noGrp="1"/>
          </p:cNvSpPr>
          <p:nvPr>
            <p:ph type="ftr" sz="quarter" idx="11"/>
          </p:nvPr>
        </p:nvSpPr>
        <p:spPr/>
        <p:txBody>
          <a:bodyPr/>
          <a:lstStyle/>
          <a:p>
            <a:r>
              <a:rPr lang="en-IN"/>
              <a:t>Dept of CSE, ACE</a:t>
            </a:r>
          </a:p>
        </p:txBody>
      </p:sp>
      <p:sp>
        <p:nvSpPr>
          <p:cNvPr id="6" name="Slide Number Placeholder 5"/>
          <p:cNvSpPr>
            <a:spLocks noGrp="1"/>
          </p:cNvSpPr>
          <p:nvPr>
            <p:ph type="sldNum" sz="quarter" idx="12"/>
          </p:nvPr>
        </p:nvSpPr>
        <p:spPr/>
        <p:txBody>
          <a:bodyPr/>
          <a:lstStyle/>
          <a:p>
            <a:fld id="{4493014D-3915-442B-BED8-8C8CE10C1E7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7147E6-1AB9-4272-96E2-4F4CF6310B89}" type="datetime1">
              <a:rPr lang="en-IN" smtClean="0"/>
              <a:t>14-09-2022</a:t>
            </a:fld>
            <a:endParaRPr lang="en-IN"/>
          </a:p>
        </p:txBody>
      </p:sp>
      <p:sp>
        <p:nvSpPr>
          <p:cNvPr id="5" name="Footer Placeholder 4"/>
          <p:cNvSpPr>
            <a:spLocks noGrp="1"/>
          </p:cNvSpPr>
          <p:nvPr>
            <p:ph type="ftr" sz="quarter" idx="11"/>
          </p:nvPr>
        </p:nvSpPr>
        <p:spPr/>
        <p:txBody>
          <a:bodyPr/>
          <a:lstStyle/>
          <a:p>
            <a:r>
              <a:rPr lang="en-IN"/>
              <a:t>Dept of CSE, ACE</a:t>
            </a:r>
          </a:p>
        </p:txBody>
      </p:sp>
      <p:sp>
        <p:nvSpPr>
          <p:cNvPr id="6" name="Slide Number Placeholder 5"/>
          <p:cNvSpPr>
            <a:spLocks noGrp="1"/>
          </p:cNvSpPr>
          <p:nvPr>
            <p:ph type="sldNum" sz="quarter" idx="12"/>
          </p:nvPr>
        </p:nvSpPr>
        <p:spPr/>
        <p:txBody>
          <a:bodyPr/>
          <a:lstStyle/>
          <a:p>
            <a:fld id="{4493014D-3915-442B-BED8-8C8CE10C1E7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AC06987-9ABD-4462-B616-6816F48E67D1}" type="datetime1">
              <a:rPr lang="en-IN" smtClean="0"/>
              <a:t>14-09-2022</a:t>
            </a:fld>
            <a:endParaRPr lang="en-IN"/>
          </a:p>
        </p:txBody>
      </p:sp>
      <p:sp>
        <p:nvSpPr>
          <p:cNvPr id="5" name="Footer Placeholder 4"/>
          <p:cNvSpPr>
            <a:spLocks noGrp="1"/>
          </p:cNvSpPr>
          <p:nvPr>
            <p:ph type="ftr" sz="quarter" idx="11"/>
          </p:nvPr>
        </p:nvSpPr>
        <p:spPr/>
        <p:txBody>
          <a:bodyPr/>
          <a:lstStyle/>
          <a:p>
            <a:r>
              <a:rPr lang="en-IN"/>
              <a:t>Dept of CSE, ACE</a:t>
            </a:r>
          </a:p>
        </p:txBody>
      </p:sp>
      <p:sp>
        <p:nvSpPr>
          <p:cNvPr id="6" name="Slide Number Placeholder 5"/>
          <p:cNvSpPr>
            <a:spLocks noGrp="1"/>
          </p:cNvSpPr>
          <p:nvPr>
            <p:ph type="sldNum" sz="quarter" idx="12"/>
          </p:nvPr>
        </p:nvSpPr>
        <p:spPr/>
        <p:txBody>
          <a:bodyPr/>
          <a:lstStyle/>
          <a:p>
            <a:fld id="{4493014D-3915-442B-BED8-8C8CE10C1E78}"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1A02BB4-3FED-491B-8726-FF9287920C40}" type="datetime1">
              <a:rPr lang="en-IN" smtClean="0"/>
              <a:t>14-09-2022</a:t>
            </a:fld>
            <a:endParaRPr lang="en-IN"/>
          </a:p>
        </p:txBody>
      </p:sp>
      <p:sp>
        <p:nvSpPr>
          <p:cNvPr id="6" name="Footer Placeholder 5"/>
          <p:cNvSpPr>
            <a:spLocks noGrp="1"/>
          </p:cNvSpPr>
          <p:nvPr>
            <p:ph type="ftr" sz="quarter" idx="11"/>
          </p:nvPr>
        </p:nvSpPr>
        <p:spPr/>
        <p:txBody>
          <a:bodyPr/>
          <a:lstStyle/>
          <a:p>
            <a:r>
              <a:rPr lang="en-IN"/>
              <a:t>Dept of CSE, ACE</a:t>
            </a:r>
          </a:p>
        </p:txBody>
      </p:sp>
      <p:sp>
        <p:nvSpPr>
          <p:cNvPr id="7" name="Slide Number Placeholder 6"/>
          <p:cNvSpPr>
            <a:spLocks noGrp="1"/>
          </p:cNvSpPr>
          <p:nvPr>
            <p:ph type="sldNum" sz="quarter" idx="12"/>
          </p:nvPr>
        </p:nvSpPr>
        <p:spPr/>
        <p:txBody>
          <a:bodyPr/>
          <a:lstStyle/>
          <a:p>
            <a:fld id="{4493014D-3915-442B-BED8-8C8CE10C1E7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4725FA1-CE17-458D-949B-215ABE2659FA}" type="datetime1">
              <a:rPr lang="en-IN" smtClean="0"/>
              <a:t>14-09-2022</a:t>
            </a:fld>
            <a:endParaRPr lang="en-IN"/>
          </a:p>
        </p:txBody>
      </p:sp>
      <p:sp>
        <p:nvSpPr>
          <p:cNvPr id="8" name="Footer Placeholder 7"/>
          <p:cNvSpPr>
            <a:spLocks noGrp="1"/>
          </p:cNvSpPr>
          <p:nvPr>
            <p:ph type="ftr" sz="quarter" idx="11"/>
          </p:nvPr>
        </p:nvSpPr>
        <p:spPr/>
        <p:txBody>
          <a:bodyPr/>
          <a:lstStyle/>
          <a:p>
            <a:r>
              <a:rPr lang="en-IN"/>
              <a:t>Dept of CSE, ACE</a:t>
            </a:r>
          </a:p>
        </p:txBody>
      </p:sp>
      <p:sp>
        <p:nvSpPr>
          <p:cNvPr id="9" name="Slide Number Placeholder 8"/>
          <p:cNvSpPr>
            <a:spLocks noGrp="1"/>
          </p:cNvSpPr>
          <p:nvPr>
            <p:ph type="sldNum" sz="quarter" idx="12"/>
          </p:nvPr>
        </p:nvSpPr>
        <p:spPr/>
        <p:txBody>
          <a:bodyPr/>
          <a:lstStyle/>
          <a:p>
            <a:fld id="{4493014D-3915-442B-BED8-8C8CE10C1E7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CF33CA42-FF06-4E3E-A75D-DAB94722A58F}" type="datetime1">
              <a:rPr lang="en-IN" smtClean="0"/>
              <a:t>14-09-2022</a:t>
            </a:fld>
            <a:endParaRPr lang="en-IN"/>
          </a:p>
        </p:txBody>
      </p:sp>
      <p:sp>
        <p:nvSpPr>
          <p:cNvPr id="4" name="Footer Placeholder 3"/>
          <p:cNvSpPr>
            <a:spLocks noGrp="1"/>
          </p:cNvSpPr>
          <p:nvPr>
            <p:ph type="ftr" sz="quarter" idx="11"/>
          </p:nvPr>
        </p:nvSpPr>
        <p:spPr/>
        <p:txBody>
          <a:bodyPr/>
          <a:lstStyle/>
          <a:p>
            <a:r>
              <a:rPr lang="en-IN"/>
              <a:t>Dept of CSE, ACE</a:t>
            </a:r>
          </a:p>
        </p:txBody>
      </p:sp>
      <p:sp>
        <p:nvSpPr>
          <p:cNvPr id="5" name="Slide Number Placeholder 4"/>
          <p:cNvSpPr>
            <a:spLocks noGrp="1"/>
          </p:cNvSpPr>
          <p:nvPr>
            <p:ph type="sldNum" sz="quarter" idx="12"/>
          </p:nvPr>
        </p:nvSpPr>
        <p:spPr/>
        <p:txBody>
          <a:bodyPr/>
          <a:lstStyle/>
          <a:p>
            <a:fld id="{4493014D-3915-442B-BED8-8C8CE10C1E7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9A1DD29-F50B-4517-B7AC-9EF5273CEDC9}" type="datetime1">
              <a:rPr lang="en-IN" smtClean="0"/>
              <a:t>14-09-2022</a:t>
            </a:fld>
            <a:endParaRPr lang="en-IN"/>
          </a:p>
        </p:txBody>
      </p:sp>
      <p:sp>
        <p:nvSpPr>
          <p:cNvPr id="3" name="Footer Placeholder 2"/>
          <p:cNvSpPr>
            <a:spLocks noGrp="1"/>
          </p:cNvSpPr>
          <p:nvPr>
            <p:ph type="ftr" sz="quarter" idx="11"/>
          </p:nvPr>
        </p:nvSpPr>
        <p:spPr/>
        <p:txBody>
          <a:bodyPr/>
          <a:lstStyle/>
          <a:p>
            <a:r>
              <a:rPr lang="en-IN"/>
              <a:t>Dept of CSE, ACE</a:t>
            </a:r>
          </a:p>
        </p:txBody>
      </p:sp>
      <p:sp>
        <p:nvSpPr>
          <p:cNvPr id="4" name="Slide Number Placeholder 3"/>
          <p:cNvSpPr>
            <a:spLocks noGrp="1"/>
          </p:cNvSpPr>
          <p:nvPr>
            <p:ph type="sldNum" sz="quarter" idx="12"/>
          </p:nvPr>
        </p:nvSpPr>
        <p:spPr/>
        <p:txBody>
          <a:bodyPr/>
          <a:lstStyle/>
          <a:p>
            <a:fld id="{4493014D-3915-442B-BED8-8C8CE10C1E78}"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0C2077-B22B-424B-A351-A48E1F636FBA}" type="datetime1">
              <a:rPr lang="en-IN" smtClean="0"/>
              <a:t>14-09-2022</a:t>
            </a:fld>
            <a:endParaRPr lang="en-IN"/>
          </a:p>
        </p:txBody>
      </p:sp>
      <p:sp>
        <p:nvSpPr>
          <p:cNvPr id="6" name="Footer Placeholder 5"/>
          <p:cNvSpPr>
            <a:spLocks noGrp="1"/>
          </p:cNvSpPr>
          <p:nvPr>
            <p:ph type="ftr" sz="quarter" idx="11"/>
          </p:nvPr>
        </p:nvSpPr>
        <p:spPr/>
        <p:txBody>
          <a:bodyPr/>
          <a:lstStyle/>
          <a:p>
            <a:r>
              <a:rPr lang="en-IN"/>
              <a:t>Dept of CSE, ACE</a:t>
            </a:r>
          </a:p>
        </p:txBody>
      </p:sp>
      <p:sp>
        <p:nvSpPr>
          <p:cNvPr id="7" name="Slide Number Placeholder 6"/>
          <p:cNvSpPr>
            <a:spLocks noGrp="1"/>
          </p:cNvSpPr>
          <p:nvPr>
            <p:ph type="sldNum" sz="quarter" idx="12"/>
          </p:nvPr>
        </p:nvSpPr>
        <p:spPr/>
        <p:txBody>
          <a:bodyPr/>
          <a:lstStyle/>
          <a:p>
            <a:fld id="{4493014D-3915-442B-BED8-8C8CE10C1E7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BB20F5F9-4245-4761-A5B4-C06A9CC90F02}" type="datetime1">
              <a:rPr lang="en-IN" smtClean="0"/>
              <a:t>14-09-2022</a:t>
            </a:fld>
            <a:endParaRPr lang="en-IN"/>
          </a:p>
        </p:txBody>
      </p:sp>
      <p:sp>
        <p:nvSpPr>
          <p:cNvPr id="6" name="Footer Placeholder 5"/>
          <p:cNvSpPr>
            <a:spLocks noGrp="1"/>
          </p:cNvSpPr>
          <p:nvPr>
            <p:ph type="ftr" sz="quarter" idx="11"/>
          </p:nvPr>
        </p:nvSpPr>
        <p:spPr/>
        <p:txBody>
          <a:bodyPr/>
          <a:lstStyle/>
          <a:p>
            <a:r>
              <a:rPr lang="en-IN"/>
              <a:t>Dept of CSE, ACE</a:t>
            </a:r>
          </a:p>
        </p:txBody>
      </p:sp>
      <p:sp>
        <p:nvSpPr>
          <p:cNvPr id="7" name="Slide Number Placeholder 6"/>
          <p:cNvSpPr>
            <a:spLocks noGrp="1"/>
          </p:cNvSpPr>
          <p:nvPr>
            <p:ph type="sldNum" sz="quarter" idx="12"/>
          </p:nvPr>
        </p:nvSpPr>
        <p:spPr/>
        <p:txBody>
          <a:bodyPr/>
          <a:lstStyle/>
          <a:p>
            <a:fld id="{4493014D-3915-442B-BED8-8C8CE10C1E78}"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11A6998-4F75-49FB-8ACC-FE2B8CDE4487}" type="datetime1">
              <a:rPr lang="en-IN" smtClean="0"/>
              <a:t>14-09-2022</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IN"/>
              <a:t>Dept of CSE, ACE</a:t>
            </a: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493014D-3915-442B-BED8-8C8CE10C1E78}"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0"/>
            <a:ext cx="7920880" cy="1772816"/>
          </a:xfrm>
          <a:solidFill>
            <a:schemeClr val="bg2"/>
          </a:solidFill>
        </p:spPr>
        <p:txBody>
          <a:bodyPr>
            <a:normAutofit fontScale="90000"/>
          </a:bodyPr>
          <a:lstStyle/>
          <a:p>
            <a:pPr algn="ctr"/>
            <a:br>
              <a:rPr lang="en-IN" dirty="0">
                <a:effectLst/>
              </a:rPr>
            </a:br>
            <a:r>
              <a:rPr lang="en-US" sz="3100" b="1" dirty="0">
                <a:effectLst/>
                <a:latin typeface="Times New Roman" panose="02020603050405020304" pitchFamily="18" charset="0"/>
                <a:cs typeface="Times New Roman" panose="02020603050405020304" pitchFamily="18" charset="0"/>
              </a:rPr>
              <a:t>A GESTURE-BASED TOOL FOR STERILE BROWSING OF RADIOLOGY IMAGES</a:t>
            </a:r>
            <a:br>
              <a:rPr lang="en-US" sz="3100" b="1" dirty="0">
                <a:effectLst/>
                <a:latin typeface="Times New Roman" panose="02020603050405020304" pitchFamily="18" charset="0"/>
                <a:cs typeface="Times New Roman" panose="02020603050405020304" pitchFamily="18" charset="0"/>
              </a:rPr>
            </a:br>
            <a:r>
              <a:rPr lang="en-US" sz="2400" b="1" dirty="0">
                <a:effectLst/>
                <a:latin typeface="Times New Roman" panose="02020603050405020304" pitchFamily="18" charset="0"/>
                <a:cs typeface="Times New Roman" panose="02020603050405020304" pitchFamily="18" charset="0"/>
              </a:rPr>
              <a:t>(TEAM ID-PNT2022TMID07985)                BATCH NO.7</a:t>
            </a:r>
            <a:endParaRPr lang="en-IN" sz="40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43608" y="1988840"/>
            <a:ext cx="8100392" cy="4869160"/>
          </a:xfrm>
          <a:solidFill>
            <a:schemeClr val="accent2">
              <a:lumMod val="20000"/>
              <a:lumOff val="80000"/>
            </a:schemeClr>
          </a:solidFill>
        </p:spPr>
        <p:txBody>
          <a:bodyPr>
            <a:normAutofit/>
          </a:bodyPr>
          <a:lstStyle/>
          <a:p>
            <a:pPr marL="82296" indent="0">
              <a:buNone/>
            </a:pPr>
            <a:endParaRPr lang="en-US" dirty="0"/>
          </a:p>
          <a:p>
            <a:pPr marL="82296" indent="0">
              <a:buNone/>
            </a:pPr>
            <a:endParaRPr lang="en-US" sz="2800" dirty="0"/>
          </a:p>
          <a:p>
            <a:pPr marL="82296" indent="0">
              <a:buNone/>
            </a:pPr>
            <a:r>
              <a:rPr lang="en-US" sz="2800" dirty="0">
                <a:solidFill>
                  <a:schemeClr val="bg2">
                    <a:lumMod val="25000"/>
                  </a:schemeClr>
                </a:solidFill>
                <a:latin typeface="Times New Roman" panose="02020603050405020304" pitchFamily="18" charset="0"/>
                <a:cs typeface="Times New Roman" panose="02020603050405020304" pitchFamily="18" charset="0"/>
              </a:rPr>
              <a:t>                             </a:t>
            </a:r>
            <a:r>
              <a:rPr lang="en-US" sz="2800" dirty="0">
                <a:solidFill>
                  <a:schemeClr val="accent5"/>
                </a:solidFill>
                <a:latin typeface="Times New Roman" panose="02020603050405020304" pitchFamily="18" charset="0"/>
                <a:cs typeface="Times New Roman" panose="02020603050405020304" pitchFamily="18" charset="0"/>
              </a:rPr>
              <a:t>PRESENTED  BY</a:t>
            </a:r>
          </a:p>
          <a:p>
            <a:pPr marL="82296" indent="0">
              <a:buNone/>
            </a:pPr>
            <a:r>
              <a:rPr lang="en-US" sz="2800" dirty="0">
                <a:solidFill>
                  <a:schemeClr val="bg2">
                    <a:lumMod val="25000"/>
                  </a:schemeClr>
                </a:solidFill>
                <a:latin typeface="Times New Roman" panose="02020603050405020304" pitchFamily="18" charset="0"/>
                <a:cs typeface="Times New Roman" panose="02020603050405020304" pitchFamily="18" charset="0"/>
              </a:rPr>
              <a:t>                             </a:t>
            </a:r>
            <a:r>
              <a:rPr lang="en-US" sz="2000" dirty="0">
                <a:solidFill>
                  <a:schemeClr val="bg2">
                    <a:lumMod val="25000"/>
                  </a:schemeClr>
                </a:solidFill>
                <a:latin typeface="Times New Roman" panose="02020603050405020304" pitchFamily="18" charset="0"/>
                <a:cs typeface="Times New Roman" panose="02020603050405020304" pitchFamily="18" charset="0"/>
              </a:rPr>
              <a:t>1. MILIRNA  G(Team lead)</a:t>
            </a:r>
          </a:p>
          <a:p>
            <a:pPr marL="82296" indent="0">
              <a:buNone/>
            </a:pPr>
            <a:r>
              <a:rPr lang="en-US" sz="2000" dirty="0">
                <a:solidFill>
                  <a:schemeClr val="bg2">
                    <a:lumMod val="25000"/>
                  </a:schemeClr>
                </a:solidFill>
                <a:latin typeface="Times New Roman" panose="02020603050405020304" pitchFamily="18" charset="0"/>
                <a:cs typeface="Times New Roman" panose="02020603050405020304" pitchFamily="18" charset="0"/>
              </a:rPr>
              <a:t>                                         2. MEGHANA SHRAVANI   A</a:t>
            </a:r>
          </a:p>
          <a:p>
            <a:pPr marL="82296" indent="0">
              <a:buNone/>
            </a:pPr>
            <a:r>
              <a:rPr lang="en-US" sz="2000" dirty="0">
                <a:solidFill>
                  <a:schemeClr val="bg2">
                    <a:lumMod val="25000"/>
                  </a:schemeClr>
                </a:solidFill>
                <a:latin typeface="Times New Roman" panose="02020603050405020304" pitchFamily="18" charset="0"/>
                <a:cs typeface="Times New Roman" panose="02020603050405020304" pitchFamily="18" charset="0"/>
              </a:rPr>
              <a:t>                                         3. RANJITH KUMAR  M</a:t>
            </a:r>
          </a:p>
          <a:p>
            <a:pPr marL="82296" indent="0">
              <a:buNone/>
            </a:pPr>
            <a:r>
              <a:rPr lang="en-US" sz="2000" dirty="0">
                <a:solidFill>
                  <a:schemeClr val="bg2">
                    <a:lumMod val="25000"/>
                  </a:schemeClr>
                </a:solidFill>
                <a:latin typeface="Times New Roman" panose="02020603050405020304" pitchFamily="18" charset="0"/>
                <a:cs typeface="Times New Roman" panose="02020603050405020304" pitchFamily="18" charset="0"/>
              </a:rPr>
              <a:t>                                         4. KUBERASELVAN  D</a:t>
            </a:r>
          </a:p>
          <a:p>
            <a:pPr marL="82296" indent="0" algn="ctr">
              <a:buNone/>
            </a:pPr>
            <a:r>
              <a:rPr lang="en-US" sz="2000" dirty="0">
                <a:latin typeface="Times New Roman" panose="02020603050405020304" pitchFamily="18" charset="0"/>
                <a:cs typeface="Times New Roman" panose="02020603050405020304" pitchFamily="18" charset="0"/>
              </a:rPr>
              <a:t>             IV-B.E.-’B’</a:t>
            </a:r>
          </a:p>
          <a:p>
            <a:pPr marL="82296" indent="0" algn="ctr">
              <a:buNone/>
            </a:pPr>
            <a:r>
              <a:rPr lang="en-IN" sz="2400">
                <a:solidFill>
                  <a:srgbClr val="FF0000"/>
                </a:solidFill>
                <a:latin typeface="Times New Roman" panose="02020603050405020304" pitchFamily="18" charset="0"/>
                <a:cs typeface="Times New Roman" panose="02020603050405020304" pitchFamily="18" charset="0"/>
              </a:rPr>
              <a:t>ADHIYA</a:t>
            </a:r>
            <a:r>
              <a:rPr lang="en-US" sz="2400">
                <a:solidFill>
                  <a:srgbClr val="FF0000"/>
                </a:solidFill>
                <a:latin typeface="Times New Roman" panose="02020603050405020304" pitchFamily="18" charset="0"/>
                <a:cs typeface="Times New Roman" panose="02020603050405020304" pitchFamily="18" charset="0"/>
              </a:rPr>
              <a:t>MAAN </a:t>
            </a:r>
            <a:r>
              <a:rPr lang="en-US" sz="2400" dirty="0">
                <a:solidFill>
                  <a:srgbClr val="FF0000"/>
                </a:solidFill>
                <a:latin typeface="Times New Roman" panose="02020603050405020304" pitchFamily="18" charset="0"/>
                <a:cs typeface="Times New Roman" panose="02020603050405020304" pitchFamily="18" charset="0"/>
              </a:rPr>
              <a:t>COLLEGE OF ENGINEERING , HOSUR.</a:t>
            </a:r>
          </a:p>
          <a:p>
            <a:pPr marL="82296" indent="0" algn="ctr">
              <a:buNone/>
            </a:pPr>
            <a:r>
              <a:rPr lang="en-US" sz="2400" dirty="0">
                <a:solidFill>
                  <a:schemeClr val="accent5"/>
                </a:solidFill>
                <a:latin typeface="Times New Roman" panose="02020603050405020304" pitchFamily="18" charset="0"/>
                <a:cs typeface="Times New Roman" panose="02020603050405020304" pitchFamily="18" charset="0"/>
              </a:rPr>
              <a:t>GUIDED BY</a:t>
            </a:r>
            <a:r>
              <a:rPr lang="en-US" sz="2000" dirty="0">
                <a:solidFill>
                  <a:schemeClr val="accent5"/>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ANUSHA BHUVANESWARI</a:t>
            </a:r>
          </a:p>
        </p:txBody>
      </p:sp>
      <p:sp>
        <p:nvSpPr>
          <p:cNvPr id="5" name="Footer Placeholder 4"/>
          <p:cNvSpPr>
            <a:spLocks noGrp="1"/>
          </p:cNvSpPr>
          <p:nvPr>
            <p:ph type="ftr" sz="quarter" idx="11"/>
          </p:nvPr>
        </p:nvSpPr>
        <p:spPr/>
        <p:txBody>
          <a:bodyPr/>
          <a:lstStyle/>
          <a:p>
            <a:r>
              <a:rPr lang="en-IN"/>
              <a:t>Dept of CSE, ACE</a:t>
            </a:r>
          </a:p>
        </p:txBody>
      </p:sp>
    </p:spTree>
    <p:extLst>
      <p:ext uri="{BB962C8B-B14F-4D97-AF65-F5344CB8AC3E}">
        <p14:creationId xmlns:p14="http://schemas.microsoft.com/office/powerpoint/2010/main" val="1438356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CONTENTS</a:t>
            </a:r>
            <a:endParaRPr lang="en-IN"/>
          </a:p>
        </p:txBody>
      </p:sp>
      <p:sp>
        <p:nvSpPr>
          <p:cNvPr id="3" name="Content Placeholder 2"/>
          <p:cNvSpPr>
            <a:spLocks noGrp="1"/>
          </p:cNvSpPr>
          <p:nvPr>
            <p:ph idx="1"/>
          </p:nvPr>
        </p:nvSpPr>
        <p:spPr/>
        <p:txBody>
          <a:bodyPr/>
          <a:lstStyle/>
          <a:p>
            <a:pPr>
              <a:buFont typeface="Wingdings" pitchFamily="2" charset="2"/>
              <a:buChar char="Ø"/>
            </a:pPr>
            <a:r>
              <a:rPr lang="en-US" dirty="0">
                <a:latin typeface="Times New Roman" panose="02020603050405020304" pitchFamily="18" charset="0"/>
                <a:cs typeface="Times New Roman" panose="02020603050405020304" pitchFamily="18" charset="0"/>
              </a:rPr>
              <a:t>Objectives</a:t>
            </a:r>
          </a:p>
          <a:p>
            <a:pPr>
              <a:buFont typeface="Wingdings" pitchFamily="2" charset="2"/>
              <a:buChar char="Ø"/>
            </a:pPr>
            <a:r>
              <a:rPr lang="en-US" dirty="0">
                <a:latin typeface="Times New Roman" panose="02020603050405020304" pitchFamily="18" charset="0"/>
                <a:cs typeface="Times New Roman" panose="02020603050405020304" pitchFamily="18" charset="0"/>
              </a:rPr>
              <a:t>Literature review</a:t>
            </a:r>
          </a:p>
          <a:p>
            <a:pPr>
              <a:buFont typeface="Wingdings" pitchFamily="2" charset="2"/>
              <a:buChar char="Ø"/>
            </a:pPr>
            <a:r>
              <a:rPr lang="en-US" dirty="0">
                <a:latin typeface="Times New Roman" panose="02020603050405020304" pitchFamily="18" charset="0"/>
                <a:cs typeface="Times New Roman" panose="02020603050405020304" pitchFamily="18" charset="0"/>
              </a:rPr>
              <a:t>References</a:t>
            </a:r>
          </a:p>
        </p:txBody>
      </p:sp>
      <p:sp>
        <p:nvSpPr>
          <p:cNvPr id="4" name="Footer Placeholder 3"/>
          <p:cNvSpPr>
            <a:spLocks noGrp="1"/>
          </p:cNvSpPr>
          <p:nvPr>
            <p:ph type="ftr" sz="quarter" idx="11"/>
          </p:nvPr>
        </p:nvSpPr>
        <p:spPr/>
        <p:txBody>
          <a:bodyPr/>
          <a:lstStyle/>
          <a:p>
            <a:r>
              <a:rPr lang="en-IN"/>
              <a:t>Dept of CSE, ACE</a:t>
            </a:r>
          </a:p>
        </p:txBody>
      </p:sp>
    </p:spTree>
    <p:extLst>
      <p:ext uri="{BB962C8B-B14F-4D97-AF65-F5344CB8AC3E}">
        <p14:creationId xmlns:p14="http://schemas.microsoft.com/office/powerpoint/2010/main" val="2678214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OBJECTIVES</a:t>
            </a:r>
            <a:endParaRPr lang="en-IN"/>
          </a:p>
        </p:txBody>
      </p:sp>
      <p:sp>
        <p:nvSpPr>
          <p:cNvPr id="3" name="Content Placeholder 2"/>
          <p:cNvSpPr>
            <a:spLocks noGrp="1"/>
          </p:cNvSpPr>
          <p:nvPr>
            <p:ph idx="1"/>
          </p:nvPr>
        </p:nvSpPr>
        <p:spPr/>
        <p:txBody>
          <a:bodyPr/>
          <a:lstStyle/>
          <a:p>
            <a:pPr marL="457200" indent="-457200" algn="just">
              <a:buFont typeface="Wingdings" panose="05000000000000000000" pitchFamily="2" charset="2"/>
              <a:buChar char="Ø"/>
            </a:pPr>
            <a:r>
              <a:rPr lang="en-US" dirty="0">
                <a:latin typeface="Times New Roman" pitchFamily="18" charset="0"/>
                <a:cs typeface="Times New Roman" pitchFamily="18" charset="0"/>
              </a:rPr>
              <a:t>To prepare dataset to detect and classify hand sign.</a:t>
            </a:r>
          </a:p>
          <a:p>
            <a:pPr marL="457200" indent="-457200" algn="just">
              <a:buFont typeface="Wingdings" panose="05000000000000000000" pitchFamily="2" charset="2"/>
              <a:buChar char="Ø"/>
            </a:pPr>
            <a:r>
              <a:rPr lang="en-US" dirty="0">
                <a:latin typeface="Times New Roman" pitchFamily="18" charset="0"/>
                <a:cs typeface="Times New Roman" pitchFamily="18" charset="0"/>
              </a:rPr>
              <a:t>To propose an algorithm for tracking the hand movements , detect the sign and classify.</a:t>
            </a:r>
          </a:p>
          <a:p>
            <a:pPr marL="457200" indent="-457200" algn="just">
              <a:buFont typeface="Wingdings" panose="05000000000000000000" pitchFamily="2" charset="2"/>
              <a:buChar char="Ø"/>
            </a:pPr>
            <a:r>
              <a:rPr lang="en-US" dirty="0">
                <a:latin typeface="Times New Roman" pitchFamily="18" charset="0"/>
                <a:cs typeface="Times New Roman" pitchFamily="18" charset="0"/>
              </a:rPr>
              <a:t>To implement the proposed algorithm using python libraries.</a:t>
            </a:r>
          </a:p>
          <a:p>
            <a:pPr marL="457200" indent="-457200" algn="just">
              <a:buFont typeface="Wingdings" panose="05000000000000000000" pitchFamily="2" charset="2"/>
              <a:buChar char="Ø"/>
            </a:pPr>
            <a:r>
              <a:rPr lang="en-US" dirty="0">
                <a:latin typeface="Times New Roman" pitchFamily="18" charset="0"/>
                <a:cs typeface="Times New Roman" pitchFamily="18" charset="0"/>
              </a:rPr>
              <a:t>To analyze the results.</a:t>
            </a:r>
          </a:p>
          <a:p>
            <a:pPr>
              <a:buFont typeface="Wingdings" pitchFamily="2" charset="2"/>
              <a:buChar char="Ø"/>
            </a:pPr>
            <a:endParaRPr lang="en-IN" dirty="0"/>
          </a:p>
        </p:txBody>
      </p:sp>
      <p:sp>
        <p:nvSpPr>
          <p:cNvPr id="4" name="Footer Placeholder 3"/>
          <p:cNvSpPr>
            <a:spLocks noGrp="1"/>
          </p:cNvSpPr>
          <p:nvPr>
            <p:ph type="ftr" sz="quarter" idx="11"/>
          </p:nvPr>
        </p:nvSpPr>
        <p:spPr/>
        <p:txBody>
          <a:bodyPr/>
          <a:lstStyle/>
          <a:p>
            <a:r>
              <a:rPr lang="en-IN"/>
              <a:t>Dept of CSE, ACE</a:t>
            </a:r>
          </a:p>
        </p:txBody>
      </p:sp>
    </p:spTree>
    <p:extLst>
      <p:ext uri="{BB962C8B-B14F-4D97-AF65-F5344CB8AC3E}">
        <p14:creationId xmlns:p14="http://schemas.microsoft.com/office/powerpoint/2010/main" val="297343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8636"/>
            <a:ext cx="7498080" cy="808076"/>
          </a:xfrm>
        </p:spPr>
        <p:txBody>
          <a:bodyPr/>
          <a:lstStyle/>
          <a:p>
            <a:pPr algn="ctr"/>
            <a:r>
              <a:rPr lang="en-US"/>
              <a:t>LITERATURE REVIEW</a:t>
            </a:r>
            <a:endParaRPr lang="en-IN"/>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71089062"/>
              </p:ext>
            </p:extLst>
          </p:nvPr>
        </p:nvGraphicFramePr>
        <p:xfrm>
          <a:off x="1189703" y="980728"/>
          <a:ext cx="7568011" cy="5608320"/>
        </p:xfrm>
        <a:graphic>
          <a:graphicData uri="http://schemas.openxmlformats.org/drawingml/2006/table">
            <a:tbl>
              <a:tblPr firstRow="1" bandRow="1">
                <a:tableStyleId>{D7AC3CCA-C797-4891-BE02-D94E43425B78}</a:tableStyleId>
              </a:tblPr>
              <a:tblGrid>
                <a:gridCol w="549389">
                  <a:extLst>
                    <a:ext uri="{9D8B030D-6E8A-4147-A177-3AD203B41FA5}">
                      <a16:colId xmlns:a16="http://schemas.microsoft.com/office/drawing/2014/main" val="20000"/>
                    </a:ext>
                  </a:extLst>
                </a:gridCol>
                <a:gridCol w="1556177">
                  <a:extLst>
                    <a:ext uri="{9D8B030D-6E8A-4147-A177-3AD203B41FA5}">
                      <a16:colId xmlns:a16="http://schemas.microsoft.com/office/drawing/2014/main" val="20001"/>
                    </a:ext>
                  </a:extLst>
                </a:gridCol>
                <a:gridCol w="1566173">
                  <a:extLst>
                    <a:ext uri="{9D8B030D-6E8A-4147-A177-3AD203B41FA5}">
                      <a16:colId xmlns:a16="http://schemas.microsoft.com/office/drawing/2014/main" val="20002"/>
                    </a:ext>
                  </a:extLst>
                </a:gridCol>
                <a:gridCol w="1287062">
                  <a:extLst>
                    <a:ext uri="{9D8B030D-6E8A-4147-A177-3AD203B41FA5}">
                      <a16:colId xmlns:a16="http://schemas.microsoft.com/office/drawing/2014/main" val="359273377"/>
                    </a:ext>
                  </a:extLst>
                </a:gridCol>
                <a:gridCol w="1333237">
                  <a:extLst>
                    <a:ext uri="{9D8B030D-6E8A-4147-A177-3AD203B41FA5}">
                      <a16:colId xmlns:a16="http://schemas.microsoft.com/office/drawing/2014/main" val="20003"/>
                    </a:ext>
                  </a:extLst>
                </a:gridCol>
                <a:gridCol w="1275973">
                  <a:extLst>
                    <a:ext uri="{9D8B030D-6E8A-4147-A177-3AD203B41FA5}">
                      <a16:colId xmlns:a16="http://schemas.microsoft.com/office/drawing/2014/main" val="20004"/>
                    </a:ext>
                  </a:extLst>
                </a:gridCol>
              </a:tblGrid>
              <a:tr h="721073">
                <a:tc>
                  <a:txBody>
                    <a:bodyPr/>
                    <a:lstStyle/>
                    <a:p>
                      <a:pPr algn="l"/>
                      <a:r>
                        <a:rPr lang="en-US" sz="1400" dirty="0" err="1">
                          <a:latin typeface="Times New Roman" panose="02020603050405020304" pitchFamily="18" charset="0"/>
                          <a:cs typeface="Times New Roman" panose="02020603050405020304" pitchFamily="18" charset="0"/>
                        </a:rPr>
                        <a:t>S.No</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REFERENCE</a:t>
                      </a:r>
                    </a:p>
                  </a:txBody>
                  <a:tcPr/>
                </a:tc>
                <a:tc>
                  <a:txBody>
                    <a:bodyPr/>
                    <a:lstStyle/>
                    <a:p>
                      <a:r>
                        <a:rPr lang="en-US" sz="1400" b="1" dirty="0">
                          <a:latin typeface="Times New Roman" panose="02020603050405020304" pitchFamily="18" charset="0"/>
                          <a:cs typeface="Times New Roman" panose="02020603050405020304" pitchFamily="18" charset="0"/>
                        </a:rPr>
                        <a:t>PROCED WORK</a:t>
                      </a:r>
                    </a:p>
                  </a:txBody>
                  <a:tcPr/>
                </a:tc>
                <a:tc>
                  <a:txBody>
                    <a:bodyPr/>
                    <a:lstStyle/>
                    <a:p>
                      <a:r>
                        <a:rPr lang="en-US" sz="1400" b="1">
                          <a:latin typeface="Times New Roman" panose="02020603050405020304" pitchFamily="18" charset="0"/>
                          <a:cs typeface="Times New Roman" panose="02020603050405020304" pitchFamily="18" charset="0"/>
                        </a:rPr>
                        <a:t>TOOLS USED/ALGORITHM</a:t>
                      </a:r>
                    </a:p>
                  </a:txBody>
                  <a:tcPr/>
                </a:tc>
                <a:tc>
                  <a:txBody>
                    <a:bodyPr/>
                    <a:lstStyle/>
                    <a:p>
                      <a:r>
                        <a:rPr lang="en-US" sz="1400" b="1">
                          <a:latin typeface="Times New Roman" panose="02020603050405020304" pitchFamily="18" charset="0"/>
                          <a:cs typeface="Times New Roman" panose="02020603050405020304" pitchFamily="18" charset="0"/>
                        </a:rPr>
                        <a:t>TECHNOLOGY</a:t>
                      </a:r>
                      <a:endParaRPr lang="en-IN" sz="1400" b="1">
                        <a:latin typeface="Times New Roman" panose="02020603050405020304" pitchFamily="18" charset="0"/>
                        <a:cs typeface="Times New Roman" panose="02020603050405020304" pitchFamily="18" charset="0"/>
                      </a:endParaRPr>
                    </a:p>
                  </a:txBody>
                  <a:tcPr/>
                </a:tc>
                <a:tc>
                  <a:txBody>
                    <a:bodyPr/>
                    <a:lstStyle/>
                    <a:p>
                      <a:r>
                        <a:rPr lang="en-US" sz="1400">
                          <a:latin typeface="Times New Roman" panose="02020603050405020304" pitchFamily="18" charset="0"/>
                          <a:cs typeface="Times New Roman" panose="02020603050405020304" pitchFamily="18" charset="0"/>
                        </a:rPr>
                        <a:t>FINDINGS</a:t>
                      </a:r>
                      <a:endParaRPr lang="en-IN"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613890">
                <a:tc>
                  <a:txBody>
                    <a:bodyPr/>
                    <a:lstStyle/>
                    <a:p>
                      <a:pPr algn="l"/>
                      <a:endParaRPr lang="en-US"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 </a:t>
                      </a:r>
                    </a:p>
                    <a:p>
                      <a:pPr algn="l"/>
                      <a:endParaRPr lang="en-IN" sz="1400" dirty="0">
                        <a:latin typeface="Times New Roman" panose="02020603050405020304" pitchFamily="18" charset="0"/>
                        <a:cs typeface="Times New Roman" panose="02020603050405020304" pitchFamily="18" charset="0"/>
                      </a:endParaRPr>
                    </a:p>
                    <a:p>
                      <a:pPr algn="l"/>
                      <a:endParaRPr lang="en-IN" sz="1400" dirty="0">
                        <a:latin typeface="Times New Roman" panose="02020603050405020304" pitchFamily="18" charset="0"/>
                        <a:cs typeface="Times New Roman" panose="02020603050405020304" pitchFamily="18" charset="0"/>
                      </a:endParaRPr>
                    </a:p>
                    <a:p>
                      <a:pPr algn="l"/>
                      <a:endParaRPr lang="en-IN"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1</a:t>
                      </a:r>
                    </a:p>
                  </a:txBody>
                  <a:tcPr/>
                </a:tc>
                <a:tc>
                  <a:txBody>
                    <a:bodyPr/>
                    <a:lstStyle/>
                    <a:p>
                      <a:pPr algn="l"/>
                      <a:r>
                        <a:rPr lang="en-IN" sz="1400" dirty="0" err="1">
                          <a:latin typeface="Times New Roman" panose="02020603050405020304" pitchFamily="18" charset="0"/>
                          <a:cs typeface="Times New Roman" panose="02020603050405020304" pitchFamily="18" charset="0"/>
                        </a:rPr>
                        <a:t>Simei</a:t>
                      </a:r>
                      <a:r>
                        <a:rPr lang="en-IN" sz="1400" dirty="0">
                          <a:latin typeface="Times New Roman" panose="02020603050405020304" pitchFamily="18" charset="0"/>
                          <a:cs typeface="Times New Roman" panose="02020603050405020304" pitchFamily="18" charset="0"/>
                        </a:rPr>
                        <a:t> G. </a:t>
                      </a:r>
                      <a:r>
                        <a:rPr lang="en-IN" sz="1400" dirty="0" err="1">
                          <a:latin typeface="Times New Roman" panose="02020603050405020304" pitchFamily="18" charset="0"/>
                          <a:cs typeface="Times New Roman" panose="02020603050405020304" pitchFamily="18" charset="0"/>
                        </a:rPr>
                        <a:t>Wysoski</a:t>
                      </a:r>
                      <a:r>
                        <a:rPr lang="en-IN" sz="1400" dirty="0">
                          <a:latin typeface="Times New Roman" panose="02020603050405020304" pitchFamily="18" charset="0"/>
                          <a:cs typeface="Times New Roman" panose="02020603050405020304" pitchFamily="18" charset="0"/>
                        </a:rPr>
                        <a:t>, Marcus V. Lamar, Susumu </a:t>
                      </a:r>
                      <a:r>
                        <a:rPr lang="en-IN" sz="1400" dirty="0" err="1">
                          <a:latin typeface="Times New Roman" panose="02020603050405020304" pitchFamily="18" charset="0"/>
                          <a:cs typeface="Times New Roman" panose="02020603050405020304" pitchFamily="18" charset="0"/>
                        </a:rPr>
                        <a:t>Kuroyanagi</a:t>
                      </a:r>
                      <a:r>
                        <a:rPr lang="en-IN" sz="1400" dirty="0">
                          <a:latin typeface="Times New Roman" panose="02020603050405020304" pitchFamily="18" charset="0"/>
                          <a:cs typeface="Times New Roman" panose="02020603050405020304" pitchFamily="18" charset="0"/>
                        </a:rPr>
                        <a:t>, Akira Iwata, (2002). Vol.3, No.4, July 2012.</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0" dirty="0">
                          <a:latin typeface="Times New Roman" panose="02020603050405020304" pitchFamily="18" charset="0"/>
                          <a:cs typeface="Times New Roman" panose="02020603050405020304" pitchFamily="18" charset="0"/>
                        </a:rPr>
                        <a:t>Requires new modalities that support medical imaging manipulation while allowing doctors' hands to remain sterile, supporting their focus of attention, and providing fast response times.</a:t>
                      </a:r>
                    </a:p>
                  </a:txBody>
                  <a:tcPr/>
                </a:tc>
                <a:tc>
                  <a:txBody>
                    <a:bodyPr/>
                    <a:lstStyle/>
                    <a:p>
                      <a:r>
                        <a:rPr lang="en-US" sz="1400" b="0" dirty="0">
                          <a:latin typeface="Times New Roman" panose="02020603050405020304" pitchFamily="18" charset="0"/>
                          <a:cs typeface="Times New Roman" panose="02020603050405020304" pitchFamily="18" charset="0"/>
                        </a:rPr>
                        <a:t>Artificial intelligence,</a:t>
                      </a:r>
                    </a:p>
                    <a:p>
                      <a:r>
                        <a:rPr lang="en-US" sz="1400" b="0" dirty="0">
                          <a:latin typeface="Times New Roman" panose="02020603050405020304" pitchFamily="18" charset="0"/>
                          <a:cs typeface="Times New Roman" panose="02020603050405020304" pitchFamily="18" charset="0"/>
                        </a:rPr>
                        <a:t>Tracking algorithm</a:t>
                      </a:r>
                    </a:p>
                  </a:txBody>
                  <a:tcPr/>
                </a:tc>
                <a:tc>
                  <a:txBody>
                    <a:bodyPr/>
                    <a:lstStyle/>
                    <a:p>
                      <a:r>
                        <a:rPr lang="en-US" sz="1400" b="0" dirty="0">
                          <a:latin typeface="Times New Roman" panose="02020603050405020304" pitchFamily="18" charset="0"/>
                          <a:cs typeface="Times New Roman" panose="02020603050405020304" pitchFamily="18" charset="0"/>
                        </a:rPr>
                        <a:t>Artificial Intelligence</a:t>
                      </a:r>
                      <a:endParaRPr lang="en-IN" sz="1400" b="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If the prediction is 0 - then images is converted into rectangle</a:t>
                      </a:r>
                      <a:endParaRPr lang="en-IN" sz="1400" b="0" dirty="0">
                        <a:latin typeface="Times New Roman" panose="02020603050405020304" pitchFamily="18" charset="0"/>
                        <a:cs typeface="Times New Roman" panose="02020603050405020304" pitchFamily="18" charset="0"/>
                      </a:endParaRPr>
                    </a:p>
                    <a:p>
                      <a:endParaRPr lang="en-IN"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193264">
                <a:tc>
                  <a:txBody>
                    <a:bodyPr/>
                    <a:lstStyle/>
                    <a:p>
                      <a:r>
                        <a:rPr lang="en-IN" sz="1400" dirty="0">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latin typeface="Times New Roman" panose="02020603050405020304" pitchFamily="18" charset="0"/>
                          <a:cs typeface="Times New Roman" panose="02020603050405020304" pitchFamily="18" charset="0"/>
                        </a:rPr>
                        <a:t>Mokhar</a:t>
                      </a:r>
                      <a:r>
                        <a:rPr lang="en-IN" sz="1400" dirty="0">
                          <a:latin typeface="Times New Roman" panose="02020603050405020304" pitchFamily="18" charset="0"/>
                          <a:cs typeface="Times New Roman" panose="02020603050405020304" pitchFamily="18" charset="0"/>
                        </a:rPr>
                        <a:t> M. Hasan, Pramod K. Mishra, (2012). “Robust Gesture Recognition Using Gaussian Distribution”, Vol. 2(3).</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Data from two usability tests provide insights and implications regarding human-computer interaction based on nonverbal conversational modalities.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Deep learning ,</a:t>
                      </a:r>
                    </a:p>
                    <a:p>
                      <a:r>
                        <a:rPr lang="en-IN" sz="1400" dirty="0">
                          <a:latin typeface="Times New Roman" panose="02020603050405020304" pitchFamily="18" charset="0"/>
                          <a:cs typeface="Times New Roman" panose="02020603050405020304" pitchFamily="18" charset="0"/>
                        </a:rPr>
                        <a:t>Artificial intelligence</a:t>
                      </a:r>
                    </a:p>
                  </a:txBody>
                  <a:tcPr/>
                </a:tc>
                <a:tc>
                  <a:txBody>
                    <a:bodyPr/>
                    <a:lstStyle/>
                    <a:p>
                      <a:r>
                        <a:rPr lang="en-US" sz="1400" dirty="0">
                          <a:latin typeface="Times New Roman" panose="02020603050405020304" pitchFamily="18" charset="0"/>
                          <a:cs typeface="Times New Roman" panose="02020603050405020304" pitchFamily="18" charset="0"/>
                        </a:rPr>
                        <a:t>Artificial</a:t>
                      </a:r>
                      <a:r>
                        <a:rPr lang="en-US" sz="1400" baseline="0" dirty="0">
                          <a:latin typeface="Times New Roman" panose="02020603050405020304" pitchFamily="18" charset="0"/>
                          <a:cs typeface="Times New Roman" panose="02020603050405020304" pitchFamily="18" charset="0"/>
                        </a:rPr>
                        <a:t> Intelligence,</a:t>
                      </a:r>
                    </a:p>
                    <a:p>
                      <a:r>
                        <a:rPr lang="en-US" sz="1400" baseline="0" dirty="0">
                          <a:latin typeface="Times New Roman" panose="02020603050405020304" pitchFamily="18" charset="0"/>
                          <a:cs typeface="Times New Roman" panose="02020603050405020304" pitchFamily="18" charset="0"/>
                        </a:rPr>
                        <a:t>Machine learning.</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1 - image is Resized into (200,200), 2 - image is rotated by -45॰</a:t>
                      </a:r>
                      <a:r>
                        <a:rPr lang="en-IN" sz="14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r>
              <a:rPr lang="en-IN"/>
              <a:t>Dept of CSE, ACE</a:t>
            </a:r>
          </a:p>
        </p:txBody>
      </p:sp>
    </p:spTree>
    <p:extLst>
      <p:ext uri="{BB962C8B-B14F-4D97-AF65-F5344CB8AC3E}">
        <p14:creationId xmlns:p14="http://schemas.microsoft.com/office/powerpoint/2010/main" val="345919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552" y="-195021"/>
            <a:ext cx="7602048" cy="1066130"/>
          </a:xfrm>
        </p:spPr>
        <p:txBody>
          <a:bodyPr/>
          <a:lstStyle/>
          <a:p>
            <a:pPr algn="ctr"/>
            <a:r>
              <a:rPr lang="en-US"/>
              <a:t>LITERATURE REVIEW</a:t>
            </a:r>
            <a:endParaRPr lang="en-IN"/>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37507061"/>
              </p:ext>
            </p:extLst>
          </p:nvPr>
        </p:nvGraphicFramePr>
        <p:xfrm>
          <a:off x="1209369" y="719679"/>
          <a:ext cx="7718322" cy="5787172"/>
        </p:xfrm>
        <a:graphic>
          <a:graphicData uri="http://schemas.openxmlformats.org/drawingml/2006/table">
            <a:tbl>
              <a:tblPr firstRow="1" bandRow="1">
                <a:tableStyleId>{D7AC3CCA-C797-4891-BE02-D94E43425B78}</a:tableStyleId>
              </a:tblPr>
              <a:tblGrid>
                <a:gridCol w="648202">
                  <a:extLst>
                    <a:ext uri="{9D8B030D-6E8A-4147-A177-3AD203B41FA5}">
                      <a16:colId xmlns:a16="http://schemas.microsoft.com/office/drawing/2014/main" val="20000"/>
                    </a:ext>
                  </a:extLst>
                </a:gridCol>
                <a:gridCol w="1485397">
                  <a:extLst>
                    <a:ext uri="{9D8B030D-6E8A-4147-A177-3AD203B41FA5}">
                      <a16:colId xmlns:a16="http://schemas.microsoft.com/office/drawing/2014/main" val="20001"/>
                    </a:ext>
                  </a:extLst>
                </a:gridCol>
                <a:gridCol w="1779638">
                  <a:extLst>
                    <a:ext uri="{9D8B030D-6E8A-4147-A177-3AD203B41FA5}">
                      <a16:colId xmlns:a16="http://schemas.microsoft.com/office/drawing/2014/main" val="20002"/>
                    </a:ext>
                  </a:extLst>
                </a:gridCol>
                <a:gridCol w="934065">
                  <a:extLst>
                    <a:ext uri="{9D8B030D-6E8A-4147-A177-3AD203B41FA5}">
                      <a16:colId xmlns:a16="http://schemas.microsoft.com/office/drawing/2014/main" val="894254570"/>
                    </a:ext>
                  </a:extLst>
                </a:gridCol>
                <a:gridCol w="1248697">
                  <a:extLst>
                    <a:ext uri="{9D8B030D-6E8A-4147-A177-3AD203B41FA5}">
                      <a16:colId xmlns:a16="http://schemas.microsoft.com/office/drawing/2014/main" val="20003"/>
                    </a:ext>
                  </a:extLst>
                </a:gridCol>
                <a:gridCol w="1622323">
                  <a:extLst>
                    <a:ext uri="{9D8B030D-6E8A-4147-A177-3AD203B41FA5}">
                      <a16:colId xmlns:a16="http://schemas.microsoft.com/office/drawing/2014/main" val="20004"/>
                    </a:ext>
                  </a:extLst>
                </a:gridCol>
              </a:tblGrid>
              <a:tr h="918008">
                <a:tc>
                  <a:txBody>
                    <a:bodyPr/>
                    <a:lstStyle/>
                    <a:p>
                      <a:r>
                        <a:rPr lang="en-US" sz="1400" dirty="0">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REFERENCE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PROPOSED WORK</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TOOLS USED/</a:t>
                      </a:r>
                    </a:p>
                    <a:p>
                      <a:r>
                        <a:rPr lang="en-IN" sz="1400" dirty="0">
                          <a:latin typeface="Times New Roman" panose="02020603050405020304" pitchFamily="18" charset="0"/>
                          <a:cs typeface="Times New Roman" panose="02020603050405020304" pitchFamily="18" charset="0"/>
                        </a:rPr>
                        <a:t>ALGORITHM</a:t>
                      </a:r>
                    </a:p>
                  </a:txBody>
                  <a:tcPr/>
                </a:tc>
                <a:tc>
                  <a:txBody>
                    <a:bodyPr/>
                    <a:lstStyle/>
                    <a:p>
                      <a:r>
                        <a:rPr lang="en-US" sz="1400">
                          <a:latin typeface="Times New Roman" panose="02020603050405020304" pitchFamily="18" charset="0"/>
                          <a:cs typeface="Times New Roman" panose="02020603050405020304" pitchFamily="18" charset="0"/>
                        </a:rPr>
                        <a:t>TECHNOLOGY</a:t>
                      </a:r>
                      <a:endParaRPr lang="en-IN" sz="140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FINDINGS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369053">
                <a:tc>
                  <a:txBody>
                    <a:bodyPr/>
                    <a:lstStyle/>
                    <a:p>
                      <a:r>
                        <a:rPr lang="en-IN" sz="1400" b="1" dirty="0">
                          <a:latin typeface="Times New Roman" panose="02020603050405020304" pitchFamily="18" charset="0"/>
                          <a:cs typeface="Times New Roman" panose="02020603050405020304" pitchFamily="18" charset="0"/>
                        </a:rPr>
                        <a:t>    </a:t>
                      </a:r>
                    </a:p>
                    <a:p>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3</a:t>
                      </a:r>
                      <a:endParaRPr lang="en-IN" sz="14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E. </a:t>
                      </a:r>
                      <a:r>
                        <a:rPr lang="en-IN" sz="1400" dirty="0" err="1">
                          <a:latin typeface="Times New Roman" panose="02020603050405020304" pitchFamily="18" charset="0"/>
                          <a:cs typeface="Times New Roman" panose="02020603050405020304" pitchFamily="18" charset="0"/>
                        </a:rPr>
                        <a:t>Stergiopoulou</a:t>
                      </a:r>
                      <a:r>
                        <a:rPr lang="en-IN" sz="1400" dirty="0">
                          <a:latin typeface="Times New Roman" panose="02020603050405020304" pitchFamily="18" charset="0"/>
                          <a:cs typeface="Times New Roman" panose="02020603050405020304" pitchFamily="18" charset="0"/>
                        </a:rPr>
                        <a:t>, N. </a:t>
                      </a:r>
                      <a:r>
                        <a:rPr lang="en-IN" sz="1400" dirty="0" err="1">
                          <a:latin typeface="Times New Roman" panose="02020603050405020304" pitchFamily="18" charset="0"/>
                          <a:cs typeface="Times New Roman" panose="02020603050405020304" pitchFamily="18" charset="0"/>
                        </a:rPr>
                        <a:t>Papamarkos</a:t>
                      </a:r>
                      <a:r>
                        <a:rPr lang="en-IN" sz="1400" dirty="0">
                          <a:latin typeface="Times New Roman" panose="02020603050405020304" pitchFamily="18" charset="0"/>
                          <a:cs typeface="Times New Roman" panose="02020603050405020304" pitchFamily="18" charset="0"/>
                        </a:rPr>
                        <a:t>. (2009). “Hand gesture recognition using a neural network shape fitting technique,”</a:t>
                      </a:r>
                      <a:r>
                        <a:rPr lang="en-IN" sz="1400" dirty="0" err="1">
                          <a:latin typeface="Times New Roman" panose="02020603050405020304" pitchFamily="18" charset="0"/>
                          <a:cs typeface="Times New Roman" panose="02020603050405020304" pitchFamily="18" charset="0"/>
                        </a:rPr>
                        <a:t>vol</a:t>
                      </a:r>
                      <a:r>
                        <a:rPr lang="en-IN" sz="1400" dirty="0">
                          <a:latin typeface="Times New Roman" panose="02020603050405020304" pitchFamily="18" charset="0"/>
                          <a:cs typeface="Times New Roman" panose="02020603050405020304" pitchFamily="18" charset="0"/>
                        </a:rPr>
                        <a:t>. 22(8), pp. 1141-1158, </a:t>
                      </a:r>
                    </a:p>
                    <a:p>
                      <a:endParaRPr lang="en-IN" sz="14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In this project we have used Convolutional Neural Network to first train the model on the images of different hand gestures, like showing numbers with fingers as 0,1,2,3,4,5.</a:t>
                      </a:r>
                      <a:endParaRPr lang="en-IN" sz="140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Machine learning,</a:t>
                      </a:r>
                    </a:p>
                    <a:p>
                      <a:r>
                        <a:rPr lang="en-IN" sz="1400" dirty="0">
                          <a:latin typeface="Times New Roman" panose="02020603050405020304" pitchFamily="18" charset="0"/>
                          <a:cs typeface="Times New Roman" panose="02020603050405020304" pitchFamily="18" charset="0"/>
                        </a:rPr>
                        <a:t>Artificial intelligence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Gaussian distribution</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Image is Resized into (400,400) , image is converted into grayscale.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403892">
                <a:tc>
                  <a:txBody>
                    <a:bodyPr/>
                    <a:lstStyle/>
                    <a:p>
                      <a:r>
                        <a:rPr lang="en-IN" sz="1400" dirty="0">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G. R. S. Murthy, R. S. Jadon. (2009). “A Review of Vision Based Hand Gestures Recognition,” vol.2(2), pp. 405-410.</a:t>
                      </a:r>
                    </a:p>
                  </a:txBody>
                  <a:tcPr/>
                </a:tc>
                <a:tc>
                  <a:txBody>
                    <a:bodyPr/>
                    <a:lstStyle/>
                    <a:p>
                      <a:r>
                        <a:rPr lang="en-US" sz="1400" dirty="0">
                          <a:latin typeface="Times New Roman" panose="02020603050405020304" pitchFamily="18" charset="0"/>
                          <a:cs typeface="Times New Roman" panose="02020603050405020304" pitchFamily="18" charset="0"/>
                        </a:rPr>
                        <a:t>AI Rock Paper Scissor with hand gesture is an AI based python project in which you can detect hand and fingers and with the help of your fingers coordinates you can figure out if it</a:t>
                      </a:r>
                      <a:r>
                        <a:rPr lang="en-IN" sz="1400" dirty="0">
                          <a:latin typeface="Times New Roman" panose="02020603050405020304" pitchFamily="18" charset="0"/>
                          <a:cs typeface="Times New Roman" panose="02020603050405020304" pitchFamily="18" charset="0"/>
                        </a:rPr>
                        <a:t>.</a:t>
                      </a:r>
                    </a:p>
                  </a:txBody>
                  <a:tcPr/>
                </a:tc>
                <a:tc>
                  <a:txBody>
                    <a:bodyPr/>
                    <a:lstStyle/>
                    <a:p>
                      <a:r>
                        <a:rPr lang="en-IN" sz="1400" dirty="0">
                          <a:latin typeface="Times New Roman" panose="02020603050405020304" pitchFamily="18" charset="0"/>
                          <a:cs typeface="Times New Roman" panose="02020603050405020304" pitchFamily="18" charset="0"/>
                        </a:rPr>
                        <a:t>Gibson browsing ,</a:t>
                      </a:r>
                    </a:p>
                    <a:p>
                      <a:r>
                        <a:rPr lang="en-IN" sz="1400" dirty="0">
                          <a:latin typeface="Times New Roman" panose="02020603050405020304" pitchFamily="18" charset="0"/>
                          <a:cs typeface="Times New Roman" panose="02020603050405020304" pitchFamily="18" charset="0"/>
                        </a:rPr>
                        <a:t>Artificial intelligence</a:t>
                      </a:r>
                    </a:p>
                  </a:txBody>
                  <a:tcPr/>
                </a:tc>
                <a:tc>
                  <a:txBody>
                    <a:bodyPr/>
                    <a:lstStyle/>
                    <a:p>
                      <a:r>
                        <a:rPr lang="en-US" sz="1400" dirty="0">
                          <a:latin typeface="Times New Roman" panose="02020603050405020304" pitchFamily="18" charset="0"/>
                          <a:cs typeface="Times New Roman" panose="02020603050405020304" pitchFamily="18" charset="0"/>
                        </a:rPr>
                        <a:t>Artificial</a:t>
                      </a:r>
                      <a:r>
                        <a:rPr lang="en-US" sz="1400" baseline="0" dirty="0">
                          <a:latin typeface="Times New Roman" panose="02020603050405020304" pitchFamily="18" charset="0"/>
                          <a:cs typeface="Times New Roman" panose="02020603050405020304" pitchFamily="18" charset="0"/>
                        </a:rPr>
                        <a:t> Intelligence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Identifies the object and gestures.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r>
              <a:rPr lang="en-IN"/>
              <a:t>Dept of CSE, ACE</a:t>
            </a:r>
          </a:p>
        </p:txBody>
      </p:sp>
    </p:spTree>
    <p:extLst>
      <p:ext uri="{BB962C8B-B14F-4D97-AF65-F5344CB8AC3E}">
        <p14:creationId xmlns:p14="http://schemas.microsoft.com/office/powerpoint/2010/main" val="3783947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LITERATURE REVIEW</a:t>
            </a:r>
            <a:endParaRPr lang="en-IN"/>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16446750"/>
              </p:ext>
            </p:extLst>
          </p:nvPr>
        </p:nvGraphicFramePr>
        <p:xfrm>
          <a:off x="1189703" y="1447800"/>
          <a:ext cx="7743986" cy="3272347"/>
        </p:xfrm>
        <a:graphic>
          <a:graphicData uri="http://schemas.openxmlformats.org/drawingml/2006/table">
            <a:tbl>
              <a:tblPr firstRow="1" bandRow="1">
                <a:tableStyleId>{D7AC3CCA-C797-4891-BE02-D94E43425B78}</a:tableStyleId>
              </a:tblPr>
              <a:tblGrid>
                <a:gridCol w="580103">
                  <a:extLst>
                    <a:ext uri="{9D8B030D-6E8A-4147-A177-3AD203B41FA5}">
                      <a16:colId xmlns:a16="http://schemas.microsoft.com/office/drawing/2014/main" val="20000"/>
                    </a:ext>
                  </a:extLst>
                </a:gridCol>
                <a:gridCol w="1567095">
                  <a:extLst>
                    <a:ext uri="{9D8B030D-6E8A-4147-A177-3AD203B41FA5}">
                      <a16:colId xmlns:a16="http://schemas.microsoft.com/office/drawing/2014/main" val="20001"/>
                    </a:ext>
                  </a:extLst>
                </a:gridCol>
                <a:gridCol w="1164531">
                  <a:extLst>
                    <a:ext uri="{9D8B030D-6E8A-4147-A177-3AD203B41FA5}">
                      <a16:colId xmlns:a16="http://schemas.microsoft.com/office/drawing/2014/main" val="20002"/>
                    </a:ext>
                  </a:extLst>
                </a:gridCol>
                <a:gridCol w="1341615">
                  <a:extLst>
                    <a:ext uri="{9D8B030D-6E8A-4147-A177-3AD203B41FA5}">
                      <a16:colId xmlns:a16="http://schemas.microsoft.com/office/drawing/2014/main" val="2184784065"/>
                    </a:ext>
                  </a:extLst>
                </a:gridCol>
                <a:gridCol w="1660599">
                  <a:extLst>
                    <a:ext uri="{9D8B030D-6E8A-4147-A177-3AD203B41FA5}">
                      <a16:colId xmlns:a16="http://schemas.microsoft.com/office/drawing/2014/main" val="20003"/>
                    </a:ext>
                  </a:extLst>
                </a:gridCol>
                <a:gridCol w="1430043">
                  <a:extLst>
                    <a:ext uri="{9D8B030D-6E8A-4147-A177-3AD203B41FA5}">
                      <a16:colId xmlns:a16="http://schemas.microsoft.com/office/drawing/2014/main" val="20004"/>
                    </a:ext>
                  </a:extLst>
                </a:gridCol>
              </a:tblGrid>
              <a:tr h="1047307">
                <a:tc>
                  <a:txBody>
                    <a:bodyPr/>
                    <a:lstStyle/>
                    <a:p>
                      <a:r>
                        <a:rPr lang="en-US"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REFERENCES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PROPSSED WORK</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TOOLS USED/</a:t>
                      </a:r>
                    </a:p>
                    <a:p>
                      <a:r>
                        <a:rPr lang="en-IN" sz="1400" dirty="0">
                          <a:latin typeface="Times New Roman" panose="02020603050405020304" pitchFamily="18" charset="0"/>
                          <a:cs typeface="Times New Roman" panose="02020603050405020304" pitchFamily="18" charset="0"/>
                        </a:rPr>
                        <a:t>ALGORITHM</a:t>
                      </a:r>
                    </a:p>
                  </a:txBody>
                  <a:tcPr/>
                </a:tc>
                <a:tc>
                  <a:txBody>
                    <a:bodyPr/>
                    <a:lstStyle/>
                    <a:p>
                      <a:r>
                        <a:rPr lang="en-US" sz="1400">
                          <a:latin typeface="Times New Roman" panose="02020603050405020304" pitchFamily="18" charset="0"/>
                          <a:cs typeface="Times New Roman" panose="02020603050405020304" pitchFamily="18" charset="0"/>
                        </a:rPr>
                        <a:t>TECHNOLOGY</a:t>
                      </a:r>
                      <a:endParaRPr lang="en-IN" sz="1400">
                        <a:latin typeface="Times New Roman" panose="02020603050405020304" pitchFamily="18" charset="0"/>
                        <a:cs typeface="Times New Roman" panose="02020603050405020304" pitchFamily="18" charset="0"/>
                      </a:endParaRPr>
                    </a:p>
                  </a:txBody>
                  <a:tcPr/>
                </a:tc>
                <a:tc>
                  <a:txBody>
                    <a:bodyPr/>
                    <a:lstStyle/>
                    <a:p>
                      <a:r>
                        <a:rPr lang="en-US" sz="1400">
                          <a:latin typeface="Times New Roman" panose="02020603050405020304" pitchFamily="18" charset="0"/>
                          <a:cs typeface="Times New Roman" panose="02020603050405020304" pitchFamily="18" charset="0"/>
                        </a:rPr>
                        <a:t>FINDINGS</a:t>
                      </a:r>
                      <a:endParaRPr lang="en-IN"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204712">
                <a:tc>
                  <a:txBody>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Joseph J. </a:t>
                      </a:r>
                      <a:r>
                        <a:rPr lang="en-US" sz="1400" dirty="0" err="1">
                          <a:latin typeface="Times New Roman" panose="02020603050405020304" pitchFamily="18" charset="0"/>
                          <a:cs typeface="Times New Roman" panose="02020603050405020304" pitchFamily="18" charset="0"/>
                        </a:rPr>
                        <a:t>LaViola</a:t>
                      </a:r>
                      <a:r>
                        <a:rPr lang="en-US" sz="1400" dirty="0">
                          <a:latin typeface="Times New Roman" panose="02020603050405020304" pitchFamily="18" charset="0"/>
                          <a:cs typeface="Times New Roman" panose="02020603050405020304" pitchFamily="18" charset="0"/>
                        </a:rPr>
                        <a:t> Jr., (1999). “A Survey of Hand Posture and Gesture Recognition Techniques and Technology”.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a:latin typeface="Times New Roman" panose="02020603050405020304" pitchFamily="18" charset="0"/>
                          <a:cs typeface="Times New Roman" panose="02020603050405020304" pitchFamily="18" charset="0"/>
                        </a:rPr>
                        <a:t>The gesture captured in the video frame is compared with the Pre-trained model and the gesture is identified.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a:latin typeface="Times New Roman" panose="02020603050405020304" pitchFamily="18" charset="0"/>
                          <a:cs typeface="Times New Roman" panose="02020603050405020304" pitchFamily="18" charset="0"/>
                        </a:rPr>
                        <a:t>Tracking Algorithm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Artificial</a:t>
                      </a:r>
                      <a:r>
                        <a:rPr lang="en-US" sz="1400" baseline="0" dirty="0">
                          <a:latin typeface="Times New Roman" panose="02020603050405020304" pitchFamily="18" charset="0"/>
                          <a:cs typeface="Times New Roman" panose="02020603050405020304" pitchFamily="18" charset="0"/>
                        </a:rPr>
                        <a:t> Intelligence/Computer vision technology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Detection and tracking algorithm of moving object</a:t>
                      </a:r>
                      <a:r>
                        <a:rPr lang="en-US" sz="1400" baseline="0" dirty="0">
                          <a:latin typeface="Times New Roman" panose="02020603050405020304" pitchFamily="18" charset="0"/>
                          <a:cs typeface="Times New Roman" panose="02020603050405020304" pitchFamily="18" charset="0"/>
                        </a:rPr>
                        <a:t> in image based.</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4" name="Footer Placeholder 3"/>
          <p:cNvSpPr>
            <a:spLocks noGrp="1"/>
          </p:cNvSpPr>
          <p:nvPr>
            <p:ph type="ftr" sz="quarter" idx="11"/>
          </p:nvPr>
        </p:nvSpPr>
        <p:spPr/>
        <p:txBody>
          <a:bodyPr/>
          <a:lstStyle/>
          <a:p>
            <a:r>
              <a:rPr lang="en-IN"/>
              <a:t>Dept of CSE, ACE</a:t>
            </a:r>
          </a:p>
        </p:txBody>
      </p:sp>
    </p:spTree>
    <p:extLst>
      <p:ext uri="{BB962C8B-B14F-4D97-AF65-F5344CB8AC3E}">
        <p14:creationId xmlns:p14="http://schemas.microsoft.com/office/powerpoint/2010/main" val="58530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endParaRPr lang="en-IN"/>
          </a:p>
        </p:txBody>
      </p:sp>
      <p:sp>
        <p:nvSpPr>
          <p:cNvPr id="3" name="Content Placeholder 2"/>
          <p:cNvSpPr>
            <a:spLocks noGrp="1"/>
          </p:cNvSpPr>
          <p:nvPr>
            <p:ph idx="1"/>
          </p:nvPr>
        </p:nvSpPr>
        <p:spPr>
          <a:xfrm>
            <a:off x="921113" y="1710935"/>
            <a:ext cx="7498080" cy="3842815"/>
          </a:xfrm>
        </p:spPr>
        <p:txBody>
          <a:bodyPr anchor="b">
            <a:normAutofit/>
          </a:bodyPr>
          <a:lstStyle/>
          <a:p>
            <a:pPr marL="402336" lvl="1" indent="0">
              <a:buNone/>
            </a:pPr>
            <a:endParaRPr lang="en-IN" sz="1400" dirty="0">
              <a:solidFill>
                <a:schemeClr val="accent3"/>
              </a:solidFill>
              <a:latin typeface="Arial" pitchFamily="34" charset="0"/>
              <a:cs typeface="Arial" pitchFamily="34" charset="0"/>
            </a:endParaRPr>
          </a:p>
          <a:p>
            <a:pPr marL="889254" lvl="2" indent="-285750"/>
            <a:endParaRPr lang="en-IN" sz="1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Dept of CSE, ACE</a:t>
            </a:r>
          </a:p>
        </p:txBody>
      </p:sp>
      <p:sp>
        <p:nvSpPr>
          <p:cNvPr id="6" name="TextBox 5">
            <a:extLst>
              <a:ext uri="{FF2B5EF4-FFF2-40B4-BE49-F238E27FC236}">
                <a16:creationId xmlns:a16="http://schemas.microsoft.com/office/drawing/2014/main" id="{FB538D89-8163-B6C0-EB29-A2D8E6836A47}"/>
              </a:ext>
            </a:extLst>
          </p:cNvPr>
          <p:cNvSpPr txBox="1"/>
          <p:nvPr/>
        </p:nvSpPr>
        <p:spPr>
          <a:xfrm>
            <a:off x="724807" y="1905506"/>
            <a:ext cx="8002778" cy="3046988"/>
          </a:xfrm>
          <a:prstGeom prst="rect">
            <a:avLst/>
          </a:prstGeom>
          <a:noFill/>
        </p:spPr>
        <p:txBody>
          <a:bodyPr wrap="square">
            <a:spAutoFit/>
          </a:bodyPr>
          <a:lstStyle/>
          <a:p>
            <a:pPr marL="889254" lvl="2"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Mokhar M. Hasan, Pramod K. Mishra, (2012). “Robust Gesture Recognition Using Gaussian Distribution for Features Fitting” International Journal of Machine Learning and </a:t>
            </a:r>
            <a:r>
              <a:rPr lang="en-IN" sz="1600" dirty="0" err="1">
                <a:latin typeface="Times New Roman" panose="02020603050405020304" pitchFamily="18" charset="0"/>
                <a:cs typeface="Times New Roman" panose="02020603050405020304" pitchFamily="18" charset="0"/>
              </a:rPr>
              <a:t>Computing,Vol</a:t>
            </a:r>
            <a:r>
              <a:rPr lang="en-IN" sz="1600" dirty="0">
                <a:latin typeface="Times New Roman" panose="02020603050405020304" pitchFamily="18" charset="0"/>
                <a:cs typeface="Times New Roman" panose="02020603050405020304" pitchFamily="18" charset="0"/>
              </a:rPr>
              <a:t>. 2(3)</a:t>
            </a:r>
          </a:p>
          <a:p>
            <a:pPr marL="603504" lvl="2"/>
            <a:r>
              <a:rPr lang="en-IN" sz="1600" dirty="0">
                <a:latin typeface="Times New Roman" panose="02020603050405020304" pitchFamily="18" charset="0"/>
                <a:cs typeface="Times New Roman" panose="02020603050405020304" pitchFamily="18" charset="0"/>
              </a:rPr>
              <a:t>            </a:t>
            </a:r>
          </a:p>
          <a:p>
            <a:pPr marL="889254" lvl="2"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Simei G. Wysoski, Marcus V. Lamar, Susumu Kuroyanagi, Akira Iwata, (2002)."A Rotation Invariant Approach On Static Gesture Recognition Using Boundary Histograms And Neural International Journal of Artificial Intelligence &amp; Applications (IJAIA), Vol.3, No.4, July 2012.</a:t>
            </a:r>
          </a:p>
          <a:p>
            <a:pPr marL="603504" lvl="2"/>
            <a:endParaRPr lang="en-IN" sz="1600" dirty="0">
              <a:latin typeface="Times New Roman" panose="02020603050405020304" pitchFamily="18" charset="0"/>
              <a:cs typeface="Times New Roman" panose="02020603050405020304" pitchFamily="18" charset="0"/>
            </a:endParaRPr>
          </a:p>
          <a:p>
            <a:pPr marL="889254" lvl="2"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Joseph J. </a:t>
            </a:r>
            <a:r>
              <a:rPr lang="en-IN" sz="1600" dirty="0" err="1">
                <a:latin typeface="Times New Roman" panose="02020603050405020304" pitchFamily="18" charset="0"/>
                <a:cs typeface="Times New Roman" panose="02020603050405020304" pitchFamily="18" charset="0"/>
              </a:rPr>
              <a:t>LaViola</a:t>
            </a:r>
            <a:r>
              <a:rPr lang="en-IN" sz="1600" dirty="0">
                <a:latin typeface="Times New Roman" panose="02020603050405020304" pitchFamily="18" charset="0"/>
                <a:cs typeface="Times New Roman" panose="02020603050405020304" pitchFamily="18" charset="0"/>
              </a:rPr>
              <a:t> Jr., (1999). “A Survey of Hand Posture and Gesture Recognition Techniques and Technology”,</a:t>
            </a: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Master Thesis, Science and Technology </a:t>
            </a:r>
            <a:r>
              <a:rPr lang="en-IN" sz="1600" dirty="0" err="1">
                <a:latin typeface="Times New Roman" panose="02020603050405020304" pitchFamily="18" charset="0"/>
                <a:cs typeface="Times New Roman" panose="02020603050405020304" pitchFamily="18" charset="0"/>
              </a:rPr>
              <a:t>Center</a:t>
            </a:r>
            <a:r>
              <a:rPr lang="en-IN" sz="1600" dirty="0">
                <a:latin typeface="Times New Roman" panose="02020603050405020304" pitchFamily="18" charset="0"/>
                <a:cs typeface="Times New Roman" panose="02020603050405020304" pitchFamily="18" charset="0"/>
              </a:rPr>
              <a:t> for Computer Graphics and Scientific Visualization USA.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745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endParaRPr lang="en-IN"/>
          </a:p>
        </p:txBody>
      </p:sp>
      <p:sp>
        <p:nvSpPr>
          <p:cNvPr id="3" name="Content Placeholder 2"/>
          <p:cNvSpPr>
            <a:spLocks noGrp="1"/>
          </p:cNvSpPr>
          <p:nvPr>
            <p:ph idx="1"/>
          </p:nvPr>
        </p:nvSpPr>
        <p:spPr/>
        <p:txBody>
          <a:bodyPr>
            <a:normAutofit/>
          </a:bodyPr>
          <a:lstStyle/>
          <a:p>
            <a:pPr marL="342900" indent="-342900">
              <a:spcBef>
                <a:spcPts val="0"/>
              </a:spcBef>
              <a:buClrTx/>
              <a:buSzTx/>
              <a:buFont typeface="Wingdings" pitchFamily="2" charset="2"/>
              <a:buChar char="Ø"/>
              <a:defRPr/>
            </a:pPr>
            <a:r>
              <a:rPr lang="en-IN" sz="1600" dirty="0">
                <a:latin typeface="Times New Roman" panose="02020603050405020304" pitchFamily="18" charset="0"/>
                <a:cs typeface="Times New Roman" panose="02020603050405020304" pitchFamily="18" charset="0"/>
              </a:rPr>
              <a:t>E. </a:t>
            </a:r>
            <a:r>
              <a:rPr lang="en-IN" sz="1600" dirty="0" err="1">
                <a:latin typeface="Times New Roman" panose="02020603050405020304" pitchFamily="18" charset="0"/>
                <a:cs typeface="Times New Roman" panose="02020603050405020304" pitchFamily="18" charset="0"/>
              </a:rPr>
              <a:t>Stergiopoulou</a:t>
            </a:r>
            <a:r>
              <a:rPr lang="en-IN" sz="1600" dirty="0">
                <a:latin typeface="Times New Roman" panose="02020603050405020304" pitchFamily="18" charset="0"/>
                <a:cs typeface="Times New Roman" panose="02020603050405020304" pitchFamily="18" charset="0"/>
              </a:rPr>
              <a:t>, N. </a:t>
            </a:r>
            <a:r>
              <a:rPr lang="en-IN" sz="1600" dirty="0" err="1">
                <a:latin typeface="Times New Roman" panose="02020603050405020304" pitchFamily="18" charset="0"/>
                <a:cs typeface="Times New Roman" panose="02020603050405020304" pitchFamily="18" charset="0"/>
              </a:rPr>
              <a:t>Papamarkos</a:t>
            </a:r>
            <a:r>
              <a:rPr lang="en-IN" sz="1600" dirty="0">
                <a:latin typeface="Times New Roman" panose="02020603050405020304" pitchFamily="18" charset="0"/>
                <a:cs typeface="Times New Roman" panose="02020603050405020304" pitchFamily="18" charset="0"/>
              </a:rPr>
              <a:t>. (2009). “Hand gesture recognition using a neural network shape fitting technique,” Elsevier Engineering Applications of Artificial Intelligence, vol. 22(8), pp. 1141-1158,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10.1016/j.engappai.2009.03.008.</a:t>
            </a:r>
          </a:p>
          <a:p>
            <a:pPr marL="342900" indent="-342900">
              <a:spcBef>
                <a:spcPts val="0"/>
              </a:spcBef>
              <a:buClrTx/>
              <a:buSzTx/>
              <a:buFont typeface="Wingdings" pitchFamily="2" charset="2"/>
              <a:buChar char="Ø"/>
              <a:defRPr/>
            </a:pPr>
            <a:endParaRPr lang="en-IN" sz="1600" dirty="0">
              <a:latin typeface="Times New Roman" panose="02020603050405020304" pitchFamily="18" charset="0"/>
              <a:cs typeface="Times New Roman" panose="02020603050405020304" pitchFamily="18" charset="0"/>
            </a:endParaRPr>
          </a:p>
          <a:p>
            <a:pPr marL="342900" indent="-342900">
              <a:spcBef>
                <a:spcPts val="0"/>
              </a:spcBef>
              <a:buClrTx/>
              <a:buSzTx/>
              <a:buFont typeface="Wingdings" pitchFamily="2" charset="2"/>
              <a:buChar char="Ø"/>
              <a:defRPr/>
            </a:pPr>
            <a:endParaRPr lang="en-IN" sz="1600" dirty="0">
              <a:latin typeface="Times New Roman" panose="02020603050405020304" pitchFamily="18" charset="0"/>
              <a:cs typeface="Times New Roman" panose="02020603050405020304" pitchFamily="18" charset="0"/>
            </a:endParaRPr>
          </a:p>
          <a:p>
            <a:pPr marL="342900" indent="-342900">
              <a:spcBef>
                <a:spcPts val="0"/>
              </a:spcBef>
              <a:buClrTx/>
              <a:buSzTx/>
              <a:buFont typeface="Wingdings" pitchFamily="2" charset="2"/>
              <a:buChar char="Ø"/>
              <a:defRPr/>
            </a:pPr>
            <a:r>
              <a:rPr lang="en-IN" sz="1600" dirty="0">
                <a:latin typeface="Times New Roman" panose="02020603050405020304" pitchFamily="18" charset="0"/>
                <a:cs typeface="Times New Roman" panose="02020603050405020304" pitchFamily="18" charset="0"/>
              </a:rPr>
              <a:t>G. R. S. Murthy, R. S. Jadon. (2009). “A Review of Vision Based Hand Gestures Recognition,” International Journal of Information Technology and Knowledge Management, vol.2(2), pp. 405-410.</a:t>
            </a:r>
            <a:endParaRPr lang="en-US" sz="1600" dirty="0">
              <a:latin typeface="Times New Roman" panose="02020603050405020304" pitchFamily="18" charset="0"/>
              <a:cs typeface="Times New Roman" panose="02020603050405020304" pitchFamily="18" charset="0"/>
            </a:endParaRPr>
          </a:p>
          <a:p>
            <a:pPr marL="342900" indent="-342900">
              <a:spcBef>
                <a:spcPts val="0"/>
              </a:spcBef>
              <a:buClrTx/>
              <a:buSzTx/>
              <a:buFont typeface="Wingdings" pitchFamily="2" charset="2"/>
              <a:buChar char="Ø"/>
              <a:defRPr/>
            </a:pPr>
            <a:endParaRPr lang="en-IN" sz="2000" dirty="0">
              <a:latin typeface="Arial" pitchFamily="34" charset="0"/>
              <a:cs typeface="Arial" pitchFamily="34" charset="0"/>
            </a:endParaRPr>
          </a:p>
          <a:p>
            <a:pPr marL="342900" indent="-342900">
              <a:spcBef>
                <a:spcPts val="0"/>
              </a:spcBef>
              <a:buClrTx/>
              <a:buSzTx/>
              <a:buFont typeface="Wingdings" pitchFamily="2" charset="2"/>
              <a:buChar char="Ø"/>
              <a:defRPr/>
            </a:pPr>
            <a:endParaRPr lang="en-IN" sz="2000" dirty="0"/>
          </a:p>
          <a:p>
            <a:pPr marL="342900" indent="-342900">
              <a:spcBef>
                <a:spcPts val="0"/>
              </a:spcBef>
              <a:buClrTx/>
              <a:buSzTx/>
              <a:buFont typeface="Wingdings" pitchFamily="2" charset="2"/>
              <a:buChar char="Ø"/>
              <a:defRPr/>
            </a:pPr>
            <a:endParaRPr lang="en-IN" sz="2000" dirty="0"/>
          </a:p>
        </p:txBody>
      </p:sp>
      <p:sp>
        <p:nvSpPr>
          <p:cNvPr id="4" name="Footer Placeholder 3"/>
          <p:cNvSpPr>
            <a:spLocks noGrp="1"/>
          </p:cNvSpPr>
          <p:nvPr>
            <p:ph type="ftr" sz="quarter" idx="11"/>
          </p:nvPr>
        </p:nvSpPr>
        <p:spPr/>
        <p:txBody>
          <a:bodyPr/>
          <a:lstStyle/>
          <a:p>
            <a:r>
              <a:rPr lang="en-IN"/>
              <a:t>Dept of CSE, ACE</a:t>
            </a:r>
          </a:p>
        </p:txBody>
      </p:sp>
    </p:spTree>
    <p:extLst>
      <p:ext uri="{BB962C8B-B14F-4D97-AF65-F5344CB8AC3E}">
        <p14:creationId xmlns:p14="http://schemas.microsoft.com/office/powerpoint/2010/main" val="2393900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82296" indent="0">
              <a:buNone/>
            </a:pPr>
            <a:endParaRPr lang="en-US" dirty="0"/>
          </a:p>
          <a:p>
            <a:pPr marL="82296" indent="0">
              <a:buNone/>
            </a:pPr>
            <a:endParaRPr lang="en-US" dirty="0"/>
          </a:p>
          <a:p>
            <a:pPr marL="82296" indent="0">
              <a:buNone/>
            </a:pPr>
            <a:endParaRPr lang="en-US" dirty="0"/>
          </a:p>
          <a:p>
            <a:pPr marL="82296" indent="0">
              <a:buNone/>
            </a:pPr>
            <a:r>
              <a:rPr lang="en-IN" sz="4400" dirty="0">
                <a:latin typeface="Constantia" pitchFamily="18" charset="0"/>
              </a:rPr>
              <a:t>          </a:t>
            </a:r>
            <a:r>
              <a:rPr lang="en-US" sz="4400" dirty="0">
                <a:latin typeface="Constantia" pitchFamily="18" charset="0"/>
              </a:rPr>
              <a:t>THANK YOU</a:t>
            </a:r>
            <a:endParaRPr lang="en-IN" sz="4400" dirty="0">
              <a:latin typeface="Constantia" pitchFamily="18" charset="0"/>
            </a:endParaRPr>
          </a:p>
        </p:txBody>
      </p:sp>
      <p:sp>
        <p:nvSpPr>
          <p:cNvPr id="4" name="Footer Placeholder 3"/>
          <p:cNvSpPr>
            <a:spLocks noGrp="1"/>
          </p:cNvSpPr>
          <p:nvPr>
            <p:ph type="ftr" sz="quarter" idx="11"/>
          </p:nvPr>
        </p:nvSpPr>
        <p:spPr/>
        <p:txBody>
          <a:bodyPr/>
          <a:lstStyle/>
          <a:p>
            <a:r>
              <a:rPr lang="en-IN"/>
              <a:t>Dept of CSE, ACE</a:t>
            </a:r>
          </a:p>
        </p:txBody>
      </p:sp>
    </p:spTree>
    <p:extLst>
      <p:ext uri="{BB962C8B-B14F-4D97-AF65-F5344CB8AC3E}">
        <p14:creationId xmlns:p14="http://schemas.microsoft.com/office/powerpoint/2010/main" val="4135085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TotalTime>
  <Words>815</Words>
  <Application>Microsoft Office PowerPoint</Application>
  <PresentationFormat>On-screen Show (4:3)</PresentationFormat>
  <Paragraphs>125</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Constantia</vt:lpstr>
      <vt:lpstr>Gill Sans MT</vt:lpstr>
      <vt:lpstr>Times New Roman</vt:lpstr>
      <vt:lpstr>Verdana</vt:lpstr>
      <vt:lpstr>Wingdings</vt:lpstr>
      <vt:lpstr>Wingdings 2</vt:lpstr>
      <vt:lpstr>Solstice</vt:lpstr>
      <vt:lpstr> A GESTURE-BASED TOOL FOR STERILE BROWSING OF RADIOLOGY IMAGES (TEAM ID-PNT2022TMID07985)                BATCH NO.7</vt:lpstr>
      <vt:lpstr>CONTENTS</vt:lpstr>
      <vt:lpstr>OBJECTIVES</vt:lpstr>
      <vt:lpstr>LITERATURE REVIEW</vt:lpstr>
      <vt:lpstr>LITERATURE REVIEW</vt:lpstr>
      <vt:lpstr>LITERATURE REVIEW</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GESTURE-BASED TOOL FOR STERILE BROWSING OF RADIOLOGY IMAGES (TEAM ID-</dc:title>
  <dc:creator>admin</dc:creator>
  <cp:lastModifiedBy>RANJITH KUMAR</cp:lastModifiedBy>
  <cp:revision>9</cp:revision>
  <dcterms:created xsi:type="dcterms:W3CDTF">2022-09-13T13:40:40Z</dcterms:created>
  <dcterms:modified xsi:type="dcterms:W3CDTF">2022-09-14T14:58:22Z</dcterms:modified>
</cp:coreProperties>
</file>