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handoutMasterIdLst>
    <p:handoutMasterId r:id="rId15"/>
  </p:handoutMasterIdLst>
  <p:sldIdLst>
    <p:sldId id="256" r:id="rId2"/>
    <p:sldId id="257" r:id="rId3"/>
    <p:sldId id="258" r:id="rId4"/>
    <p:sldId id="316" r:id="rId5"/>
    <p:sldId id="318" r:id="rId6"/>
    <p:sldId id="319" r:id="rId7"/>
    <p:sldId id="317" r:id="rId8"/>
    <p:sldId id="312" r:id="rId9"/>
    <p:sldId id="320" r:id="rId10"/>
    <p:sldId id="280" r:id="rId11"/>
    <p:sldId id="315" r:id="rId12"/>
    <p:sldId id="32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p:cViewPr varScale="1">
        <p:scale>
          <a:sx n="62" d="100"/>
          <a:sy n="62" d="100"/>
        </p:scale>
        <p:origin x="1236" y="4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t>9/17/2022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Dept of CSE, ACE                              B.E.,CSE                      </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t>9/17/2022</a:t>
            </a:fld>
            <a:endParaRPr lang="en-US" dirty="0"/>
          </a:p>
        </p:txBody>
      </p:sp>
      <p:sp>
        <p:nvSpPr>
          <p:cNvPr id="5" name="Footer Placeholder 4"/>
          <p:cNvSpPr>
            <a:spLocks noGrp="1"/>
          </p:cNvSpPr>
          <p:nvPr>
            <p:ph type="ftr" sz="quarter" idx="11"/>
          </p:nvPr>
        </p:nvSpPr>
        <p:spPr/>
        <p:txBody>
          <a:bodyPr/>
          <a:lstStyle/>
          <a:p>
            <a:r>
              <a:rPr lang="en-US" dirty="0"/>
              <a:t>Dept of CSE, ACE                              B.E.,CSE                      </a:t>
            </a:r>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t>9/17/2022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dirty="0"/>
              <a:t>Dept of CSE, ACE                              B.E.,CSE                      </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t>9/17/2022</a:t>
            </a:fld>
            <a:endParaRPr lang="en-US" dirty="0"/>
          </a:p>
        </p:txBody>
      </p:sp>
      <p:sp>
        <p:nvSpPr>
          <p:cNvPr id="5" name="Footer Placeholder 4"/>
          <p:cNvSpPr>
            <a:spLocks noGrp="1"/>
          </p:cNvSpPr>
          <p:nvPr>
            <p:ph type="ftr" sz="quarter" idx="11"/>
          </p:nvPr>
        </p:nvSpPr>
        <p:spPr/>
        <p:txBody>
          <a:bodyPr/>
          <a:lstStyle/>
          <a:p>
            <a:r>
              <a:rPr lang="en-US" dirty="0"/>
              <a:t>Dept of CSE, ACE                              B.E.,CSE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t>9/17/2022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dirty="0"/>
              <a:t>Dept of CSE, ACE                              B.E.,CSE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t>9/17/2022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dirty="0"/>
              <a:t>Dept of CSE, ACE                              B.E.,CSE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t>9/17/2022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Dept of CSE, ACE                              B.E.,CSE                      </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t>9/17/2022</a:t>
            </a:fld>
            <a:endParaRPr lang="en-US" dirty="0"/>
          </a:p>
        </p:txBody>
      </p:sp>
      <p:sp>
        <p:nvSpPr>
          <p:cNvPr id="4" name="Footer Placeholder 3"/>
          <p:cNvSpPr>
            <a:spLocks noGrp="1"/>
          </p:cNvSpPr>
          <p:nvPr>
            <p:ph type="ftr" sz="quarter" idx="11"/>
          </p:nvPr>
        </p:nvSpPr>
        <p:spPr/>
        <p:txBody>
          <a:bodyPr/>
          <a:lstStyle/>
          <a:p>
            <a:r>
              <a:rPr lang="en-US" dirty="0"/>
              <a:t>Dept of CSE, ACE                              B.E.,CSE                      </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t>9/17/2022</a:t>
            </a:fld>
            <a:endParaRPr lang="en-US" dirty="0"/>
          </a:p>
        </p:txBody>
      </p:sp>
      <p:sp>
        <p:nvSpPr>
          <p:cNvPr id="3" name="Footer Placeholder 2"/>
          <p:cNvSpPr>
            <a:spLocks noGrp="1"/>
          </p:cNvSpPr>
          <p:nvPr>
            <p:ph type="ftr" sz="quarter" idx="11"/>
          </p:nvPr>
        </p:nvSpPr>
        <p:spPr/>
        <p:txBody>
          <a:bodyPr/>
          <a:lstStyle/>
          <a:p>
            <a:r>
              <a:rPr lang="en-US" dirty="0"/>
              <a:t>Dept of CSE, ACE                              B.E.,CSE                      </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t>9/17/2022</a:t>
            </a:fld>
            <a:endParaRPr lang="en-US" dirty="0"/>
          </a:p>
        </p:txBody>
      </p:sp>
      <p:sp>
        <p:nvSpPr>
          <p:cNvPr id="6" name="Footer Placeholder 5"/>
          <p:cNvSpPr>
            <a:spLocks noGrp="1"/>
          </p:cNvSpPr>
          <p:nvPr>
            <p:ph type="ftr" sz="quarter" idx="11"/>
          </p:nvPr>
        </p:nvSpPr>
        <p:spPr/>
        <p:txBody>
          <a:bodyPr/>
          <a:lstStyle/>
          <a:p>
            <a:r>
              <a:rPr lang="en-US" dirty="0"/>
              <a:t>Dept of CSE, ACE                              B.E.,CSE                      </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t>9/17/2022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Dept of CSE, ACE                              B.E.,CSE                      </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t>9/17/2022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Dept of CSE, ACE                              B.E.,CSE                      </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610600" cy="5105400"/>
          </a:xfrm>
        </p:spPr>
        <p:txBody>
          <a:bodyPr>
            <a:normAutofit fontScale="90000"/>
          </a:bodyPr>
          <a:lstStyle/>
          <a:p>
            <a:pPr algn="ct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br>
              <a:rPr lang="en-US" sz="3600" b="1" dirty="0">
                <a:solidFill>
                  <a:schemeClr val="accent5">
                    <a:lumMod val="60000"/>
                    <a:lumOff val="40000"/>
                  </a:schemeClr>
                </a:solidFill>
                <a:cs typeface="Times New Roman" pitchFamily="18" charset="0"/>
              </a:rPr>
            </a:br>
            <a:r>
              <a:rPr lang="en-US" sz="3100" b="1" dirty="0">
                <a:solidFill>
                  <a:schemeClr val="accent2"/>
                </a:solidFill>
                <a:cs typeface="Times New Roman" pitchFamily="18" charset="0"/>
              </a:rPr>
              <a:t> </a:t>
            </a:r>
            <a:br>
              <a:rPr lang="en-US" sz="3100" b="1" dirty="0">
                <a:solidFill>
                  <a:schemeClr val="accent2"/>
                </a:solidFill>
                <a:cs typeface="Times New Roman" pitchFamily="18" charset="0"/>
              </a:rPr>
            </a:br>
            <a:br>
              <a:rPr lang="en-US" sz="3100" b="1" dirty="0">
                <a:solidFill>
                  <a:schemeClr val="accent2"/>
                </a:solidFill>
                <a:cs typeface="Times New Roman" pitchFamily="18" charset="0"/>
              </a:rPr>
            </a:br>
            <a:br>
              <a:rPr lang="en-US" sz="3100" b="1" dirty="0">
                <a:solidFill>
                  <a:schemeClr val="accent2"/>
                </a:solidFill>
                <a:cs typeface="Times New Roman" pitchFamily="18" charset="0"/>
              </a:rPr>
            </a:br>
            <a:r>
              <a:rPr lang="en-US" sz="3300" b="0" i="0" dirty="0">
                <a:solidFill>
                  <a:srgbClr val="FFFFFF"/>
                </a:solidFill>
                <a:effectLst/>
                <a:cs typeface="Times New Roman" panose="02020603050405020304" pitchFamily="18" charset="0"/>
              </a:rPr>
              <a:t>Inventory Management System for Retailers</a:t>
            </a:r>
            <a:br>
              <a:rPr lang="en-US" sz="3100" b="0" i="0" dirty="0">
                <a:solidFill>
                  <a:srgbClr val="FFFFFF"/>
                </a:solidFill>
                <a:effectLst/>
                <a:cs typeface="Times New Roman" panose="02020603050405020304" pitchFamily="18" charset="0"/>
              </a:rPr>
            </a:br>
            <a:r>
              <a:rPr lang="en-US" sz="3100" b="1" dirty="0">
                <a:solidFill>
                  <a:schemeClr val="accent2"/>
                </a:solidFill>
                <a:cs typeface="Times New Roman" pitchFamily="18" charset="0"/>
              </a:rPr>
              <a:t>(PNT2022TMID07988)</a:t>
            </a:r>
            <a:br>
              <a:rPr lang="en-US" sz="3100" b="1" dirty="0">
                <a:solidFill>
                  <a:schemeClr val="accent2"/>
                </a:solidFill>
                <a:cs typeface="Times New Roman" pitchFamily="18" charset="0"/>
              </a:rPr>
            </a:br>
            <a:r>
              <a:rPr lang="en-US" sz="3100" b="1" dirty="0">
                <a:solidFill>
                  <a:schemeClr val="accent2"/>
                </a:solidFill>
                <a:cs typeface="Times New Roman" pitchFamily="18" charset="0"/>
              </a:rPr>
              <a:t>Batch No:04</a:t>
            </a:r>
            <a:br>
              <a:rPr lang="en-US" sz="4000" dirty="0">
                <a:solidFill>
                  <a:schemeClr val="accent5">
                    <a:lumMod val="60000"/>
                    <a:lumOff val="40000"/>
                  </a:schemeClr>
                </a:solidFill>
                <a:cs typeface="Times New Roman" pitchFamily="18" charset="0"/>
              </a:rPr>
            </a:br>
            <a:r>
              <a:rPr lang="en-US" sz="4400" b="1" dirty="0">
                <a:solidFill>
                  <a:schemeClr val="accent5">
                    <a:lumMod val="60000"/>
                    <a:lumOff val="40000"/>
                  </a:schemeClr>
                </a:solidFill>
                <a:cs typeface="Times New Roman" pitchFamily="18" charset="0"/>
              </a:rPr>
              <a:t>PRESENTED BY</a:t>
            </a:r>
            <a:br>
              <a:rPr lang="en-US" b="1" dirty="0">
                <a:cs typeface="Times New Roman" panose="02020603050405020304" pitchFamily="18" charset="0"/>
              </a:rPr>
            </a:br>
            <a: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t>1. MOHANKUMAR S(AC19UCS071)</a:t>
            </a:r>
            <a:b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br>
            <a: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t>2. MOHANKUMAR S(AC19UCS070)</a:t>
            </a:r>
            <a:b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br>
            <a: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t>3. KAVYA R(AC19UCS052) </a:t>
            </a:r>
            <a:b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br>
            <a: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t>4.LEKHA M(AC19UCS062)</a:t>
            </a:r>
            <a:b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br>
            <a:r>
              <a:rPr lang="en-IN" sz="3100" b="1" dirty="0">
                <a:solidFill>
                  <a:schemeClr val="accent1">
                    <a:lumMod val="60000"/>
                    <a:lumOff val="40000"/>
                  </a:schemeClr>
                </a:solidFill>
                <a:ea typeface="Times New Roman" panose="02020603050405020304" pitchFamily="18" charset="0"/>
                <a:cs typeface="Times New Roman" panose="02020603050405020304" pitchFamily="18" charset="0"/>
              </a:rPr>
              <a:t>IV – B.E CSE B- Sec’</a:t>
            </a:r>
            <a:br>
              <a:rPr lang="en-US" b="1" dirty="0">
                <a:cs typeface="Times New Roman" panose="02020603050405020304" pitchFamily="18" charset="0"/>
              </a:rPr>
            </a:br>
            <a:br>
              <a:rPr lang="en-US" sz="2200" b="1" dirty="0">
                <a:solidFill>
                  <a:schemeClr val="accent2">
                    <a:lumMod val="60000"/>
                    <a:lumOff val="40000"/>
                  </a:schemeClr>
                </a:solidFill>
                <a:cs typeface="Times New Roman" pitchFamily="18" charset="0"/>
              </a:rPr>
            </a:br>
            <a:r>
              <a:rPr lang="en-US" sz="2700" b="1" dirty="0">
                <a:solidFill>
                  <a:schemeClr val="accent2">
                    <a:lumMod val="60000"/>
                    <a:lumOff val="40000"/>
                  </a:schemeClr>
                </a:solidFill>
                <a:cs typeface="Times New Roman" pitchFamily="18" charset="0"/>
              </a:rPr>
              <a:t>ADHIYAMAAN  COLLEGE OF ENGINEERING, HOSUR.</a:t>
            </a:r>
            <a:br>
              <a:rPr lang="en-US" sz="2200" b="1" dirty="0">
                <a:solidFill>
                  <a:schemeClr val="accent2">
                    <a:lumMod val="60000"/>
                    <a:lumOff val="40000"/>
                  </a:schemeClr>
                </a:solidFill>
                <a:cs typeface="Times New Roman" pitchFamily="18" charset="0"/>
              </a:rPr>
            </a:br>
            <a:endParaRPr lang="en-US" sz="2200" dirty="0">
              <a:solidFill>
                <a:schemeClr val="accent2">
                  <a:lumMod val="60000"/>
                  <a:lumOff val="40000"/>
                </a:schemeClr>
              </a:solidFill>
              <a:cs typeface="Times New Roman" pitchFamily="18" charset="0"/>
            </a:endParaRPr>
          </a:p>
        </p:txBody>
      </p:sp>
      <p:sp>
        <p:nvSpPr>
          <p:cNvPr id="3" name="Subtitle 2"/>
          <p:cNvSpPr>
            <a:spLocks noGrp="1"/>
          </p:cNvSpPr>
          <p:nvPr>
            <p:ph type="subTitle" idx="1"/>
          </p:nvPr>
        </p:nvSpPr>
        <p:spPr/>
        <p:txBody>
          <a:bodyPr>
            <a:normAutofit/>
          </a:bodyPr>
          <a:lstStyle/>
          <a:p>
            <a:r>
              <a:rPr lang="en-US" sz="1800" dirty="0">
                <a:solidFill>
                  <a:srgbClr val="FF0000"/>
                </a:solidFill>
                <a:latin typeface="Times New Roman" pitchFamily="18" charset="0"/>
                <a:cs typeface="Times New Roman" pitchFamily="18" charset="0"/>
              </a:rPr>
              <a:t>GUIDED BY </a:t>
            </a:r>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Mrs K.S.VEERADANYA</a:t>
            </a:r>
            <a:endParaRPr lang="en-US" sz="1800" b="1" dirty="0">
              <a:solidFill>
                <a:srgbClr val="002060"/>
              </a:solidFill>
              <a:latin typeface="Times New Roman" panose="02020603050405020304"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REFERENCES Cond…</a:t>
            </a:r>
            <a:endParaRPr lang="en-US" sz="4000" dirty="0">
              <a:solidFill>
                <a:srgbClr val="FF0000"/>
              </a:solidFill>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485454" y="1219200"/>
            <a:ext cx="8173092" cy="5028556"/>
          </a:xfrm>
          <a:prstGeom prst="rect">
            <a:avLst/>
          </a:prstGeom>
          <a:noFill/>
        </p:spPr>
        <p:txBody>
          <a:bodyPr wrap="square" rtlCol="0">
            <a:spAutoFit/>
          </a:bodyPr>
          <a:lstStyle/>
          <a:p>
            <a:pPr lvl="0" algn="just">
              <a:lnSpc>
                <a:spcPct val="150000"/>
              </a:lnSpc>
            </a:pPr>
            <a:endParaRPr lang="en-US" dirty="0">
              <a:latin typeface="Times New Roman" panose="02020603050405020304" pitchFamily="18" charset="0"/>
              <a:cs typeface="Times New Roman" pitchFamily="18" charset="0"/>
            </a:endParaRPr>
          </a:p>
          <a:p>
            <a:pPr marL="342900" indent="-342900" algn="just">
              <a:lnSpc>
                <a:spcPct val="150000"/>
              </a:lnSpc>
              <a:buAutoNum type="arabicParenR"/>
            </a:pPr>
            <a:r>
              <a:rPr lang="en-US" dirty="0"/>
              <a:t>Mahmoud </a:t>
            </a:r>
            <a:r>
              <a:rPr lang="en-US" dirty="0" err="1"/>
              <a:t>Tchikou</a:t>
            </a:r>
            <a:r>
              <a:rPr lang="en-US" dirty="0"/>
              <a:t>, Eric </a:t>
            </a:r>
            <a:r>
              <a:rPr lang="en-US" dirty="0" err="1"/>
              <a:t>Gouarderes</a:t>
            </a:r>
            <a:r>
              <a:rPr lang="en-US" dirty="0"/>
              <a:t>, Coordinating supply chain invent-</a:t>
            </a:r>
            <a:r>
              <a:rPr lang="en-US" dirty="0" err="1"/>
              <a:t>ories</a:t>
            </a:r>
            <a:r>
              <a:rPr lang="en-US" dirty="0"/>
              <a:t> through common replenishment epochs European Journal of Operational Research2001, 129: 277-286.</a:t>
            </a:r>
          </a:p>
          <a:p>
            <a:pPr marL="342900" indent="-342900" algn="just">
              <a:lnSpc>
                <a:spcPct val="150000"/>
              </a:lnSpc>
              <a:buAutoNum type="arabicParenR"/>
            </a:pPr>
            <a:r>
              <a:rPr lang="en-IN" dirty="0" err="1"/>
              <a:t>Brennerrn</a:t>
            </a:r>
            <a:r>
              <a:rPr lang="en-IN" dirty="0"/>
              <a:t> W, </a:t>
            </a:r>
            <a:r>
              <a:rPr lang="en-IN" dirty="0" err="1"/>
              <a:t>Zarnekow</a:t>
            </a:r>
            <a:r>
              <a:rPr lang="en-IN" dirty="0"/>
              <a:t> R, </a:t>
            </a:r>
            <a:r>
              <a:rPr lang="en-IN" dirty="0" err="1"/>
              <a:t>Vitting</a:t>
            </a:r>
            <a:r>
              <a:rPr lang="en-IN" dirty="0"/>
              <a:t> H, Intelligent Software Agents, </a:t>
            </a:r>
            <a:r>
              <a:rPr lang="en-IN" dirty="0" err="1"/>
              <a:t>Springem</a:t>
            </a:r>
            <a:r>
              <a:rPr lang="en-IN" dirty="0"/>
              <a:t>, 1998.</a:t>
            </a:r>
          </a:p>
          <a:p>
            <a:pPr marL="342900" indent="-342900" algn="just">
              <a:lnSpc>
                <a:spcPct val="150000"/>
              </a:lnSpc>
              <a:buAutoNum type="arabicParenR"/>
            </a:pPr>
            <a:r>
              <a:rPr lang="en-US" dirty="0" err="1"/>
              <a:t>J.Quan</a:t>
            </a:r>
            <a:r>
              <a:rPr lang="en-US" dirty="0"/>
              <a:t>, X. Wang, C. Li, and D. Xia, ‘‘Quantity commitment strategy and effectiveness analysis with disappointment aversion strategic consumers,’’ IEEE Access, vol. 7, pp. 67094–67106, 2019.</a:t>
            </a:r>
          </a:p>
          <a:p>
            <a:pPr marL="342900" indent="-342900" algn="just">
              <a:lnSpc>
                <a:spcPct val="150000"/>
              </a:lnSpc>
              <a:buAutoNum type="arabicParenR"/>
            </a:pPr>
            <a:r>
              <a:rPr lang="en-US" dirty="0"/>
              <a:t>M. Wang, M. Ma, X. Yue, and S. Mukhopadhyay, ‘‘A capacitated firm’s pricing strategies for strategic consumers with different search costs,’’ Ann. </a:t>
            </a:r>
            <a:r>
              <a:rPr lang="en-US" dirty="0" err="1"/>
              <a:t>Oper</a:t>
            </a:r>
            <a:r>
              <a:rPr lang="en-US" dirty="0"/>
              <a:t>. Res., vol. 240, no. 2, pp. 731–760, May 2016.</a:t>
            </a:r>
          </a:p>
          <a:p>
            <a:pPr marL="342900" indent="-342900" algn="just">
              <a:lnSpc>
                <a:spcPct val="150000"/>
              </a:lnSpc>
              <a:buAutoNum type="arabicParenR"/>
            </a:pPr>
            <a:endParaRPr lang="en-US" dirty="0">
              <a:latin typeface="Times New Roman" panose="02020603050405020304"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6FE2-CA02-3403-8684-11A0F6480FB3}"/>
              </a:ext>
            </a:extLst>
          </p:cNvPr>
          <p:cNvSpPr>
            <a:spLocks noGrp="1"/>
          </p:cNvSpPr>
          <p:nvPr>
            <p:ph type="title"/>
          </p:nvPr>
        </p:nvSpPr>
        <p:spPr/>
        <p:txBody>
          <a:bodyPr/>
          <a:lstStyle/>
          <a:p>
            <a:pPr algn="ctr"/>
            <a:r>
              <a:rPr lang="en-US" sz="4400" dirty="0">
                <a:solidFill>
                  <a:srgbClr val="FF0000"/>
                </a:solidFill>
                <a:latin typeface="Times New Roman" pitchFamily="18" charset="0"/>
                <a:cs typeface="Times New Roman" pitchFamily="18" charset="0"/>
              </a:rPr>
              <a:t>     REFERENCES Cond…</a:t>
            </a:r>
            <a:endParaRPr lang="en-IN" dirty="0"/>
          </a:p>
        </p:txBody>
      </p:sp>
      <p:sp>
        <p:nvSpPr>
          <p:cNvPr id="3" name="Footer Placeholder 2">
            <a:extLst>
              <a:ext uri="{FF2B5EF4-FFF2-40B4-BE49-F238E27FC236}">
                <a16:creationId xmlns:a16="http://schemas.microsoft.com/office/drawing/2014/main" id="{302672A5-8264-F173-91C7-87BB81BAA9DC}"/>
              </a:ext>
            </a:extLst>
          </p:cNvPr>
          <p:cNvSpPr>
            <a:spLocks noGrp="1"/>
          </p:cNvSpPr>
          <p:nvPr>
            <p:ph type="ftr" sz="quarter" idx="11"/>
          </p:nvPr>
        </p:nvSpPr>
        <p:spPr/>
        <p:txBody>
          <a:bodyPr/>
          <a:lstStyle/>
          <a:p>
            <a:r>
              <a:rPr lang="en-US" dirty="0"/>
              <a:t>Dept of CSE, ACE                              B.E.,CSE                      </a:t>
            </a:r>
          </a:p>
        </p:txBody>
      </p:sp>
      <p:sp>
        <p:nvSpPr>
          <p:cNvPr id="5" name="TextBox 4">
            <a:extLst>
              <a:ext uri="{FF2B5EF4-FFF2-40B4-BE49-F238E27FC236}">
                <a16:creationId xmlns:a16="http://schemas.microsoft.com/office/drawing/2014/main" id="{EE84E79F-36C7-4993-C824-B3B173668640}"/>
              </a:ext>
            </a:extLst>
          </p:cNvPr>
          <p:cNvSpPr txBox="1"/>
          <p:nvPr/>
        </p:nvSpPr>
        <p:spPr>
          <a:xfrm>
            <a:off x="533400" y="1600200"/>
            <a:ext cx="8077200" cy="461709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5) </a:t>
            </a:r>
            <a:r>
              <a:rPr lang="en-IN" dirty="0"/>
              <a:t>I. M. Pandey: Financial Management. </a:t>
            </a:r>
          </a:p>
          <a:p>
            <a:pPr>
              <a:lnSpc>
                <a:spcPct val="150000"/>
              </a:lnSpc>
            </a:pPr>
            <a:r>
              <a:rPr lang="en-US" dirty="0">
                <a:latin typeface="Times New Roman" panose="02020603050405020304" pitchFamily="18" charset="0"/>
                <a:cs typeface="Times New Roman" panose="02020603050405020304" pitchFamily="18" charset="0"/>
              </a:rPr>
              <a:t>6) K. </a:t>
            </a:r>
            <a:r>
              <a:rPr lang="en-US" dirty="0"/>
              <a:t>s Menon: Purchasing and Inventory control.</a:t>
            </a:r>
          </a:p>
          <a:p>
            <a:pPr>
              <a:lnSpc>
                <a:spcPct val="150000"/>
              </a:lnSpc>
            </a:pPr>
            <a:r>
              <a:rPr lang="en-US" dirty="0">
                <a:latin typeface="Times New Roman" panose="02020603050405020304" pitchFamily="18" charset="0"/>
                <a:cs typeface="Times New Roman" panose="02020603050405020304" pitchFamily="18" charset="0"/>
              </a:rPr>
              <a:t>7) </a:t>
            </a:r>
            <a:r>
              <a:rPr lang="en-US" dirty="0"/>
              <a:t>Angulo, A., </a:t>
            </a:r>
            <a:r>
              <a:rPr lang="en-US" dirty="0" err="1"/>
              <a:t>Nachtmann</a:t>
            </a:r>
            <a:r>
              <a:rPr lang="en-US" dirty="0"/>
              <a:t>, H. and Waller, M.A. (2004), “Supply chain information </a:t>
            </a:r>
          </a:p>
          <a:p>
            <a:pPr>
              <a:lnSpc>
                <a:spcPct val="150000"/>
              </a:lnSpc>
            </a:pPr>
            <a:r>
              <a:rPr lang="en-US" dirty="0"/>
              <a:t>    sharing in a vendor managed inventory partnership”, Journal of Business Logistics,</a:t>
            </a:r>
          </a:p>
          <a:p>
            <a:pPr>
              <a:lnSpc>
                <a:spcPct val="150000"/>
              </a:lnSpc>
            </a:pPr>
            <a:r>
              <a:rPr lang="en-US" dirty="0"/>
              <a:t>     Vol. 25 No. 1, pp. 101-20.</a:t>
            </a:r>
          </a:p>
          <a:p>
            <a:pPr>
              <a:lnSpc>
                <a:spcPct val="150000"/>
              </a:lnSpc>
            </a:pPr>
            <a:r>
              <a:rPr lang="en-US" dirty="0">
                <a:latin typeface="Times New Roman" panose="02020603050405020304" pitchFamily="18" charset="0"/>
                <a:cs typeface="Times New Roman" panose="02020603050405020304" pitchFamily="18" charset="0"/>
              </a:rPr>
              <a:t>8) </a:t>
            </a:r>
            <a:r>
              <a:rPr lang="en-US" dirty="0"/>
              <a:t>V.K. Rao, “S.W.O.T. Analysis of Retail Industry With Reference To Various Segments</a:t>
            </a:r>
          </a:p>
          <a:p>
            <a:pPr>
              <a:lnSpc>
                <a:spcPct val="150000"/>
              </a:lnSpc>
            </a:pPr>
            <a:r>
              <a:rPr lang="en-US" dirty="0"/>
              <a:t>    of Retail Enterprises In Visakhapatnam, Andhra Pradesh, India”, International  </a:t>
            </a:r>
          </a:p>
          <a:p>
            <a:pPr>
              <a:lnSpc>
                <a:spcPct val="150000"/>
              </a:lnSpc>
            </a:pPr>
            <a:r>
              <a:rPr lang="en-US" dirty="0"/>
              <a:t>    Journal of Retailing &amp; Rural Business Perspectives, 2 (1), 2013.</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9) </a:t>
            </a:r>
            <a:r>
              <a:rPr lang="en-US" dirty="0" err="1"/>
              <a:t>Makram</a:t>
            </a:r>
            <a:r>
              <a:rPr lang="en-US" dirty="0"/>
              <a:t> Ben </a:t>
            </a:r>
            <a:r>
              <a:rPr lang="en-US" dirty="0" err="1"/>
              <a:t>Jeddou</a:t>
            </a:r>
            <a:r>
              <a:rPr lang="en-US" dirty="0"/>
              <a:t> “Multi-Criteria ABC Inventory Classification- A Case of</a:t>
            </a:r>
          </a:p>
          <a:p>
            <a:pPr>
              <a:lnSpc>
                <a:spcPct val="150000"/>
              </a:lnSpc>
            </a:pPr>
            <a:r>
              <a:rPr lang="en-US" dirty="0"/>
              <a:t>    Vehicles Spare Parts Items”, Journal of Advanced Management Science Vol. 2,</a:t>
            </a:r>
          </a:p>
          <a:p>
            <a:pPr>
              <a:lnSpc>
                <a:spcPct val="150000"/>
              </a:lnSpc>
            </a:pPr>
            <a:r>
              <a:rPr lang="en-US" dirty="0"/>
              <a:t>    No. 3, September 2014.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41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48868-178A-626A-5721-233540D86F7F}"/>
              </a:ext>
            </a:extLst>
          </p:cNvPr>
          <p:cNvSpPr>
            <a:spLocks noGrp="1"/>
          </p:cNvSpPr>
          <p:nvPr>
            <p:ph type="title" idx="4294967295"/>
          </p:nvPr>
        </p:nvSpPr>
        <p:spPr>
          <a:xfrm>
            <a:off x="1295400" y="2514600"/>
            <a:ext cx="8153400" cy="1371600"/>
          </a:xfrm>
        </p:spPr>
        <p:txBody>
          <a:bodyPr>
            <a:noAutofit/>
          </a:bodyPr>
          <a:lstStyle/>
          <a:p>
            <a:r>
              <a:rPr lang="en-IN" sz="9600" dirty="0">
                <a:solidFill>
                  <a:schemeClr val="tx1">
                    <a:lumMod val="65000"/>
                    <a:lumOff val="35000"/>
                  </a:schemeClr>
                </a:solidFill>
              </a:rPr>
              <a:t>THANK YOU</a:t>
            </a:r>
          </a:p>
        </p:txBody>
      </p:sp>
    </p:spTree>
    <p:extLst>
      <p:ext uri="{BB962C8B-B14F-4D97-AF65-F5344CB8AC3E}">
        <p14:creationId xmlns:p14="http://schemas.microsoft.com/office/powerpoint/2010/main" val="143823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CONTENTS</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3" name="TextBox 2"/>
          <p:cNvSpPr txBox="1"/>
          <p:nvPr/>
        </p:nvSpPr>
        <p:spPr>
          <a:xfrm>
            <a:off x="1524000" y="1600200"/>
            <a:ext cx="6096000" cy="2139047"/>
          </a:xfrm>
          <a:prstGeom prst="rect">
            <a:avLst/>
          </a:prstGeom>
          <a:noFill/>
        </p:spPr>
        <p:txBody>
          <a:bodyPr wrap="square" rtlCol="0">
            <a:spAutoFit/>
          </a:bodyPr>
          <a:lstStyle/>
          <a:p>
            <a:pPr>
              <a:buFont typeface="Wingdings" pitchFamily="2" charset="2"/>
              <a:buChar char="Ø"/>
            </a:pPr>
            <a:r>
              <a:rPr lang="en-US" sz="1900" dirty="0">
                <a:cs typeface="Times New Roman" pitchFamily="18" charset="0"/>
              </a:rPr>
              <a:t> Objective </a:t>
            </a:r>
          </a:p>
          <a:p>
            <a:endParaRPr lang="en-US" sz="1900" dirty="0">
              <a:cs typeface="Times New Roman" pitchFamily="18" charset="0"/>
            </a:endParaRPr>
          </a:p>
          <a:p>
            <a:pPr>
              <a:buFont typeface="Wingdings" pitchFamily="2" charset="2"/>
              <a:buChar char="Ø"/>
            </a:pPr>
            <a:r>
              <a:rPr lang="en-US" sz="1900" dirty="0">
                <a:cs typeface="Times New Roman" pitchFamily="18" charset="0"/>
              </a:rPr>
              <a:t> Literature review</a:t>
            </a:r>
          </a:p>
          <a:p>
            <a:pPr>
              <a:buFont typeface="Wingdings" pitchFamily="2" charset="2"/>
              <a:buChar char="Ø"/>
            </a:pPr>
            <a:endParaRPr lang="en-US" sz="1900" dirty="0">
              <a:cs typeface="Times New Roman" pitchFamily="18" charset="0"/>
            </a:endParaRPr>
          </a:p>
          <a:p>
            <a:pPr>
              <a:buFont typeface="Wingdings" pitchFamily="2" charset="2"/>
              <a:buChar char="Ø"/>
            </a:pPr>
            <a:r>
              <a:rPr lang="en-US" sz="1900" dirty="0">
                <a:cs typeface="Times New Roman" pitchFamily="18" charset="0"/>
              </a:rPr>
              <a:t>References</a:t>
            </a:r>
          </a:p>
          <a:p>
            <a:endParaRPr lang="en-US" sz="1900" dirty="0">
              <a:cs typeface="Times New Roman" pitchFamily="18" charset="0"/>
            </a:endParaRPr>
          </a:p>
          <a:p>
            <a:pPr>
              <a:buFont typeface="Wingdings" pitchFamily="2" charset="2"/>
              <a:buChar char="Ø"/>
            </a:pPr>
            <a:endParaRPr lang="en-US" sz="1900" dirty="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anose="02020603050405020304" pitchFamily="18" charset="0"/>
                <a:cs typeface="Times New Roman" pitchFamily="18" charset="0"/>
              </a:rPr>
              <a:t>OBJECTIVE</a:t>
            </a: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itchFamily="18" charset="0"/>
              </a:rPr>
              <a:t>Dept of CSE, ACE                              B.E.,CSE                      </a:t>
            </a:r>
          </a:p>
        </p:txBody>
      </p:sp>
      <p:sp>
        <p:nvSpPr>
          <p:cNvPr id="4" name="TextBox 3"/>
          <p:cNvSpPr txBox="1"/>
          <p:nvPr/>
        </p:nvSpPr>
        <p:spPr>
          <a:xfrm>
            <a:off x="723900" y="1250022"/>
            <a:ext cx="7924800" cy="3797450"/>
          </a:xfrm>
          <a:prstGeom prst="rect">
            <a:avLst/>
          </a:prstGeom>
          <a:noFill/>
        </p:spPr>
        <p:txBody>
          <a:bodyPr wrap="square" rtlCol="0">
            <a:spAutoFit/>
          </a:bodyPr>
          <a:lstStyle/>
          <a:p>
            <a:endParaRPr lang="en-US" sz="2800" dirty="0">
              <a:cs typeface="Times New Roman" panose="02020603050405020304" pitchFamily="18" charset="0"/>
            </a:endParaRPr>
          </a:p>
          <a:p>
            <a:pPr algn="just" rtl="0">
              <a:lnSpc>
                <a:spcPct val="150000"/>
              </a:lnSpc>
              <a:spcBef>
                <a:spcPts val="0"/>
              </a:spcBef>
              <a:spcAft>
                <a:spcPts val="0"/>
              </a:spcAft>
            </a:pPr>
            <a:br>
              <a:rPr lang="en-US" sz="1800" i="0" dirty="0">
                <a:solidFill>
                  <a:srgbClr val="000000"/>
                </a:solidFill>
                <a:effectLst/>
                <a:cs typeface="Times New Roman" panose="02020603050405020304" pitchFamily="18" charset="0"/>
              </a:rPr>
            </a:br>
            <a:r>
              <a:rPr lang="en-US" i="0" dirty="0">
                <a:solidFill>
                  <a:srgbClr val="000000"/>
                </a:solidFill>
                <a:effectLst/>
                <a:cs typeface="Times New Roman" panose="02020603050405020304" pitchFamily="18" charset="0"/>
              </a:rPr>
              <a:t>Retail inventory management is the process of ensuring you carry merchandise that shoppers want, with neither too little nor too much on hand. By managing inventory, retailers meet customer demand without running out of stock or carrying excess supply.</a:t>
            </a:r>
          </a:p>
          <a:p>
            <a:pPr algn="just" rtl="0">
              <a:lnSpc>
                <a:spcPct val="150000"/>
              </a:lnSpc>
              <a:spcBef>
                <a:spcPts val="0"/>
              </a:spcBef>
              <a:spcAft>
                <a:spcPts val="0"/>
              </a:spcAft>
            </a:pPr>
            <a:r>
              <a:rPr lang="en-US" i="0" dirty="0">
                <a:solidFill>
                  <a:srgbClr val="000000"/>
                </a:solidFill>
                <a:effectLst/>
                <a:cs typeface="Times New Roman" panose="02020603050405020304" pitchFamily="18" charset="0"/>
              </a:rPr>
              <a:t>In practice, effective retail inventory management results in lower costs and a better understanding of sales patterns. Retail inventory management tools and methods give retailers more information on which to run their businesses.</a:t>
            </a:r>
            <a:endParaRPr lang="en-US" i="0" dirty="0">
              <a:solidFill>
                <a:srgbClr val="35475C"/>
              </a:solidFill>
              <a:effectLst/>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0ED189-546C-3D07-BB31-CA169ECC2E29}"/>
              </a:ext>
            </a:extLst>
          </p:cNvPr>
          <p:cNvSpPr>
            <a:spLocks noGrp="1"/>
          </p:cNvSpPr>
          <p:nvPr>
            <p:ph type="ftr" sz="quarter" idx="11"/>
          </p:nvPr>
        </p:nvSpPr>
        <p:spPr/>
        <p:txBody>
          <a:bodyPr/>
          <a:lstStyle/>
          <a:p>
            <a:r>
              <a:rPr lang="en-US"/>
              <a:t>Dept of CSE, ACE                              B.E.,CSE                      </a:t>
            </a:r>
            <a:endParaRPr lang="en-US" dirty="0"/>
          </a:p>
        </p:txBody>
      </p:sp>
      <p:graphicFrame>
        <p:nvGraphicFramePr>
          <p:cNvPr id="3" name="Table 3">
            <a:extLst>
              <a:ext uri="{FF2B5EF4-FFF2-40B4-BE49-F238E27FC236}">
                <a16:creationId xmlns:a16="http://schemas.microsoft.com/office/drawing/2014/main" id="{885D31D5-BA14-78A6-6EFC-3B6611583BB5}"/>
              </a:ext>
            </a:extLst>
          </p:cNvPr>
          <p:cNvGraphicFramePr>
            <a:graphicFrameLocks noGrp="1"/>
          </p:cNvGraphicFramePr>
          <p:nvPr>
            <p:extLst>
              <p:ext uri="{D42A27DB-BD31-4B8C-83A1-F6EECF244321}">
                <p14:modId xmlns:p14="http://schemas.microsoft.com/office/powerpoint/2010/main" val="2330353855"/>
              </p:ext>
            </p:extLst>
          </p:nvPr>
        </p:nvGraphicFramePr>
        <p:xfrm>
          <a:off x="0" y="0"/>
          <a:ext cx="9144001" cy="6857999"/>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229628139"/>
                    </a:ext>
                  </a:extLst>
                </a:gridCol>
                <a:gridCol w="2133600">
                  <a:extLst>
                    <a:ext uri="{9D8B030D-6E8A-4147-A177-3AD203B41FA5}">
                      <a16:colId xmlns:a16="http://schemas.microsoft.com/office/drawing/2014/main" val="3101560474"/>
                    </a:ext>
                  </a:extLst>
                </a:gridCol>
                <a:gridCol w="1676400">
                  <a:extLst>
                    <a:ext uri="{9D8B030D-6E8A-4147-A177-3AD203B41FA5}">
                      <a16:colId xmlns:a16="http://schemas.microsoft.com/office/drawing/2014/main" val="3161232073"/>
                    </a:ext>
                  </a:extLst>
                </a:gridCol>
                <a:gridCol w="1572129">
                  <a:extLst>
                    <a:ext uri="{9D8B030D-6E8A-4147-A177-3AD203B41FA5}">
                      <a16:colId xmlns:a16="http://schemas.microsoft.com/office/drawing/2014/main" val="2048466283"/>
                    </a:ext>
                  </a:extLst>
                </a:gridCol>
                <a:gridCol w="2085472">
                  <a:extLst>
                    <a:ext uri="{9D8B030D-6E8A-4147-A177-3AD203B41FA5}">
                      <a16:colId xmlns:a16="http://schemas.microsoft.com/office/drawing/2014/main" val="1487048002"/>
                    </a:ext>
                  </a:extLst>
                </a:gridCol>
              </a:tblGrid>
              <a:tr h="918251">
                <a:tc>
                  <a:txBody>
                    <a:bodyPr/>
                    <a:lstStyle/>
                    <a:p>
                      <a:pPr algn="ctr">
                        <a:lnSpc>
                          <a:spcPct val="200000"/>
                        </a:lnSpc>
                      </a:pPr>
                      <a:r>
                        <a:rPr lang="en-IN" dirty="0">
                          <a:solidFill>
                            <a:schemeClr val="tx1"/>
                          </a:solidFill>
                          <a:latin typeface="+mj-lt"/>
                          <a:cs typeface="Times New Roman" panose="02020603050405020304" pitchFamily="18" charset="0"/>
                        </a:rPr>
                        <a:t>TITLE</a:t>
                      </a:r>
                    </a:p>
                  </a:txBody>
                  <a:tcPr/>
                </a:tc>
                <a:tc>
                  <a:txBody>
                    <a:bodyPr/>
                    <a:lstStyle/>
                    <a:p>
                      <a:pPr algn="just"/>
                      <a:r>
                        <a:rPr lang="en-IN" b="1" dirty="0">
                          <a:solidFill>
                            <a:schemeClr val="tx1"/>
                          </a:solidFill>
                          <a:latin typeface="+mj-lt"/>
                          <a:cs typeface="Times New Roman" panose="02020603050405020304" pitchFamily="18" charset="0"/>
                        </a:rPr>
                        <a:t>PROPOSED WORK</a:t>
                      </a:r>
                    </a:p>
                  </a:txBody>
                  <a:tcPr/>
                </a:tc>
                <a:tc>
                  <a:txBody>
                    <a:bodyPr/>
                    <a:lstStyle/>
                    <a:p>
                      <a:pPr algn="ctr"/>
                      <a:r>
                        <a:rPr lang="en-IN" dirty="0">
                          <a:solidFill>
                            <a:schemeClr val="tx1"/>
                          </a:solidFill>
                          <a:latin typeface="+mj-lt"/>
                          <a:cs typeface="Times New Roman" panose="02020603050405020304" pitchFamily="18" charset="0"/>
                        </a:rPr>
                        <a:t>TOOLS USED/ ALGORITHM</a:t>
                      </a:r>
                    </a:p>
                  </a:txBody>
                  <a:tcPr/>
                </a:tc>
                <a:tc>
                  <a:txBody>
                    <a:bodyPr/>
                    <a:lstStyle/>
                    <a:p>
                      <a:r>
                        <a:rPr lang="en-IN" dirty="0">
                          <a:solidFill>
                            <a:schemeClr val="tx1"/>
                          </a:solidFill>
                          <a:latin typeface="+mj-lt"/>
                          <a:cs typeface="Times New Roman" panose="02020603050405020304" pitchFamily="18" charset="0"/>
                        </a:rPr>
                        <a:t>TECHNOLOGY</a:t>
                      </a:r>
                    </a:p>
                  </a:txBody>
                  <a:tcPr/>
                </a:tc>
                <a:tc>
                  <a:txBody>
                    <a:bodyPr/>
                    <a:lstStyle/>
                    <a:p>
                      <a:r>
                        <a:rPr lang="en-IN" dirty="0">
                          <a:solidFill>
                            <a:schemeClr val="tx1"/>
                          </a:solidFill>
                          <a:latin typeface="+mj-lt"/>
                          <a:cs typeface="Times New Roman" panose="02020603050405020304" pitchFamily="18" charset="0"/>
                        </a:rPr>
                        <a:t>ADVANTAGES/ DISADVANTAGES</a:t>
                      </a:r>
                    </a:p>
                  </a:txBody>
                  <a:tcPr/>
                </a:tc>
                <a:extLst>
                  <a:ext uri="{0D108BD9-81ED-4DB2-BD59-A6C34878D82A}">
                    <a16:rowId xmlns:a16="http://schemas.microsoft.com/office/drawing/2014/main" val="2921901047"/>
                  </a:ext>
                </a:extLst>
              </a:tr>
              <a:tr h="5939748">
                <a:tc>
                  <a:txBody>
                    <a:bodyPr/>
                    <a:lstStyle/>
                    <a:p>
                      <a:r>
                        <a:rPr lang="en-US" b="1" dirty="0">
                          <a:latin typeface="+mj-lt"/>
                          <a:cs typeface="Times New Roman" panose="02020603050405020304" pitchFamily="18" charset="0"/>
                        </a:rPr>
                        <a:t>1. Development of Inventory management System (2010)</a:t>
                      </a:r>
                      <a:endParaRPr lang="en-IN" b="1" dirty="0">
                        <a:latin typeface="+mj-lt"/>
                        <a:cs typeface="Times New Roman" panose="02020603050405020304" pitchFamily="18" charset="0"/>
                      </a:endParaRPr>
                    </a:p>
                  </a:txBody>
                  <a:tcPr/>
                </a:tc>
                <a:tc>
                  <a:txBody>
                    <a:bodyPr/>
                    <a:lstStyle/>
                    <a:p>
                      <a:r>
                        <a:rPr lang="en-US" dirty="0">
                          <a:latin typeface="+mj-lt"/>
                          <a:cs typeface="Times New Roman" panose="02020603050405020304" pitchFamily="18" charset="0"/>
                        </a:rPr>
                        <a:t>This paper introduces Agent technology into domestic storage management and uses the autonomy, reactivity and sociality of Agent to realize the seamless connection among enterprises thereby achieving the aim of reducing and even eliminating inventory, so it is a feasible thought and method for enterprises to realize effective storage management.</a:t>
                      </a:r>
                      <a:endParaRPr lang="en-IN" dirty="0">
                        <a:latin typeface="+mj-lt"/>
                        <a:cs typeface="Times New Roman" panose="02020603050405020304" pitchFamily="18" charset="0"/>
                      </a:endParaRPr>
                    </a:p>
                  </a:txBody>
                  <a:tcPr/>
                </a:tc>
                <a:tc>
                  <a:txBody>
                    <a:bodyPr/>
                    <a:lstStyle/>
                    <a:p>
                      <a:r>
                        <a:rPr lang="en-IN" dirty="0">
                          <a:latin typeface="+mj-lt"/>
                          <a:cs typeface="Times New Roman" panose="02020603050405020304" pitchFamily="18" charset="0"/>
                        </a:rPr>
                        <a:t>JADE directory service agent</a:t>
                      </a:r>
                    </a:p>
                  </a:txBody>
                  <a:tcPr/>
                </a:tc>
                <a:tc>
                  <a:txBody>
                    <a:bodyPr/>
                    <a:lstStyle/>
                    <a:p>
                      <a:r>
                        <a:rPr lang="en-IN" dirty="0">
                          <a:latin typeface="+mj-lt"/>
                          <a:cs typeface="Times New Roman" panose="02020603050405020304" pitchFamily="18" charset="0"/>
                        </a:rPr>
                        <a:t>Java</a:t>
                      </a:r>
                    </a:p>
                  </a:txBody>
                  <a:tcPr/>
                </a:tc>
                <a:tc>
                  <a:txBody>
                    <a:bodyPr/>
                    <a:lstStyle/>
                    <a:p>
                      <a:pPr marL="0" indent="0">
                        <a:buFont typeface="Wingdings" panose="05000000000000000000" pitchFamily="2" charset="2"/>
                        <a:buNone/>
                      </a:pPr>
                      <a:r>
                        <a:rPr lang="en-US" dirty="0">
                          <a:latin typeface="+mj-lt"/>
                          <a:cs typeface="Times New Roman" panose="02020603050405020304" pitchFamily="18" charset="0"/>
                        </a:rPr>
                        <a:t>The improved contract net protocol is favorable for not only optimizing task allocation scheme but also increasing task allocation success rate and task completion quality. </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273918376"/>
                  </a:ext>
                </a:extLst>
              </a:tr>
            </a:tbl>
          </a:graphicData>
        </a:graphic>
      </p:graphicFrame>
    </p:spTree>
    <p:extLst>
      <p:ext uri="{BB962C8B-B14F-4D97-AF65-F5344CB8AC3E}">
        <p14:creationId xmlns:p14="http://schemas.microsoft.com/office/powerpoint/2010/main" val="217087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A30B9A-0118-3CBC-89F0-FC17216326DC}"/>
              </a:ext>
            </a:extLst>
          </p:cNvPr>
          <p:cNvSpPr>
            <a:spLocks noGrp="1"/>
          </p:cNvSpPr>
          <p:nvPr>
            <p:ph type="ftr" sz="quarter" idx="11"/>
          </p:nvPr>
        </p:nvSpPr>
        <p:spPr/>
        <p:txBody>
          <a:bodyPr/>
          <a:lstStyle/>
          <a:p>
            <a:r>
              <a:rPr lang="en-US"/>
              <a:t>Dept of CSE, ACE                              B.E.,CSE                      </a:t>
            </a:r>
            <a:endParaRPr lang="en-US" dirty="0"/>
          </a:p>
        </p:txBody>
      </p:sp>
      <p:graphicFrame>
        <p:nvGraphicFramePr>
          <p:cNvPr id="3" name="Table 2">
            <a:extLst>
              <a:ext uri="{FF2B5EF4-FFF2-40B4-BE49-F238E27FC236}">
                <a16:creationId xmlns:a16="http://schemas.microsoft.com/office/drawing/2014/main" id="{8E656206-BE6F-EB3D-5B9A-044DDC78B70F}"/>
              </a:ext>
            </a:extLst>
          </p:cNvPr>
          <p:cNvGraphicFramePr>
            <a:graphicFrameLocks noGrp="1"/>
          </p:cNvGraphicFramePr>
          <p:nvPr>
            <p:extLst>
              <p:ext uri="{D42A27DB-BD31-4B8C-83A1-F6EECF244321}">
                <p14:modId xmlns:p14="http://schemas.microsoft.com/office/powerpoint/2010/main" val="2897080331"/>
              </p:ext>
            </p:extLst>
          </p:nvPr>
        </p:nvGraphicFramePr>
        <p:xfrm>
          <a:off x="0" y="0"/>
          <a:ext cx="9144000" cy="6858000"/>
        </p:xfrm>
        <a:graphic>
          <a:graphicData uri="http://schemas.openxmlformats.org/drawingml/2006/table">
            <a:tbl>
              <a:tblPr firstRow="1" bandRow="1">
                <a:tableStyleId>{5C22544A-7EE6-4342-B048-85BDC9FD1C3A}</a:tableStyleId>
              </a:tblPr>
              <a:tblGrid>
                <a:gridCol w="1647568">
                  <a:extLst>
                    <a:ext uri="{9D8B030D-6E8A-4147-A177-3AD203B41FA5}">
                      <a16:colId xmlns:a16="http://schemas.microsoft.com/office/drawing/2014/main" val="2736295447"/>
                    </a:ext>
                  </a:extLst>
                </a:gridCol>
                <a:gridCol w="2141838">
                  <a:extLst>
                    <a:ext uri="{9D8B030D-6E8A-4147-A177-3AD203B41FA5}">
                      <a16:colId xmlns:a16="http://schemas.microsoft.com/office/drawing/2014/main" val="678399807"/>
                    </a:ext>
                  </a:extLst>
                </a:gridCol>
                <a:gridCol w="1620794">
                  <a:extLst>
                    <a:ext uri="{9D8B030D-6E8A-4147-A177-3AD203B41FA5}">
                      <a16:colId xmlns:a16="http://schemas.microsoft.com/office/drawing/2014/main" val="121704914"/>
                    </a:ext>
                  </a:extLst>
                </a:gridCol>
                <a:gridCol w="1828800">
                  <a:extLst>
                    <a:ext uri="{9D8B030D-6E8A-4147-A177-3AD203B41FA5}">
                      <a16:colId xmlns:a16="http://schemas.microsoft.com/office/drawing/2014/main" val="1893879535"/>
                    </a:ext>
                  </a:extLst>
                </a:gridCol>
                <a:gridCol w="1905000">
                  <a:extLst>
                    <a:ext uri="{9D8B030D-6E8A-4147-A177-3AD203B41FA5}">
                      <a16:colId xmlns:a16="http://schemas.microsoft.com/office/drawing/2014/main" val="3325009967"/>
                    </a:ext>
                  </a:extLst>
                </a:gridCol>
              </a:tblGrid>
              <a:tr h="965915">
                <a:tc>
                  <a:txBody>
                    <a:bodyPr/>
                    <a:lstStyle/>
                    <a:p>
                      <a:pPr algn="ctr">
                        <a:lnSpc>
                          <a:spcPct val="200000"/>
                        </a:lnSpc>
                      </a:pPr>
                      <a:r>
                        <a:rPr lang="en-IN" dirty="0">
                          <a:solidFill>
                            <a:schemeClr val="tx1"/>
                          </a:solidFill>
                          <a:latin typeface="+mj-lt"/>
                          <a:cs typeface="Times New Roman" panose="02020603050405020304" pitchFamily="18" charset="0"/>
                        </a:rPr>
                        <a:t>TITLE</a:t>
                      </a:r>
                    </a:p>
                  </a:txBody>
                  <a:tcPr/>
                </a:tc>
                <a:tc>
                  <a:txBody>
                    <a:bodyPr/>
                    <a:lstStyle/>
                    <a:p>
                      <a:pPr algn="just"/>
                      <a:r>
                        <a:rPr lang="en-IN" b="1" dirty="0">
                          <a:solidFill>
                            <a:schemeClr val="tx1"/>
                          </a:solidFill>
                          <a:latin typeface="+mj-lt"/>
                          <a:cs typeface="Times New Roman" panose="02020603050405020304" pitchFamily="18" charset="0"/>
                        </a:rPr>
                        <a:t>PROPOSED WORK</a:t>
                      </a:r>
                    </a:p>
                  </a:txBody>
                  <a:tcPr/>
                </a:tc>
                <a:tc>
                  <a:txBody>
                    <a:bodyPr/>
                    <a:lstStyle/>
                    <a:p>
                      <a:pPr algn="ctr"/>
                      <a:r>
                        <a:rPr lang="en-IN" dirty="0">
                          <a:solidFill>
                            <a:schemeClr val="tx1"/>
                          </a:solidFill>
                          <a:latin typeface="+mj-lt"/>
                          <a:cs typeface="Times New Roman" panose="02020603050405020304" pitchFamily="18" charset="0"/>
                        </a:rPr>
                        <a:t>TOOLS USED/ ALGORITHM</a:t>
                      </a:r>
                    </a:p>
                  </a:txBody>
                  <a:tcPr/>
                </a:tc>
                <a:tc>
                  <a:txBody>
                    <a:bodyPr/>
                    <a:lstStyle/>
                    <a:p>
                      <a:r>
                        <a:rPr lang="en-IN" dirty="0">
                          <a:solidFill>
                            <a:schemeClr val="tx1"/>
                          </a:solidFill>
                          <a:latin typeface="+mj-lt"/>
                          <a:cs typeface="Times New Roman" panose="02020603050405020304" pitchFamily="18" charset="0"/>
                        </a:rPr>
                        <a:t>TECHNOLOGY</a:t>
                      </a:r>
                    </a:p>
                  </a:txBody>
                  <a:tcPr/>
                </a:tc>
                <a:tc>
                  <a:txBody>
                    <a:bodyPr/>
                    <a:lstStyle/>
                    <a:p>
                      <a:r>
                        <a:rPr lang="en-IN" dirty="0">
                          <a:solidFill>
                            <a:schemeClr val="tx1"/>
                          </a:solidFill>
                          <a:latin typeface="+mj-lt"/>
                          <a:cs typeface="Times New Roman" panose="02020603050405020304" pitchFamily="18" charset="0"/>
                        </a:rPr>
                        <a:t>ADVANTAGES/ DISADVANTAGES</a:t>
                      </a:r>
                    </a:p>
                  </a:txBody>
                  <a:tcPr/>
                </a:tc>
                <a:extLst>
                  <a:ext uri="{0D108BD9-81ED-4DB2-BD59-A6C34878D82A}">
                    <a16:rowId xmlns:a16="http://schemas.microsoft.com/office/drawing/2014/main" val="2587741482"/>
                  </a:ext>
                </a:extLst>
              </a:tr>
              <a:tr h="5892085">
                <a:tc>
                  <a:txBody>
                    <a:bodyPr/>
                    <a:lstStyle/>
                    <a:p>
                      <a:r>
                        <a:rPr lang="en-US" b="1" dirty="0">
                          <a:latin typeface="+mj-lt"/>
                          <a:cs typeface="Times New Roman" panose="02020603050405020304" pitchFamily="18" charset="0"/>
                        </a:rPr>
                        <a:t>2. Effects of Consumers’ Strategic Behavior and Psychological Satisfaction on the Retailer’s Pricing and Inventory Decision</a:t>
                      </a:r>
                    </a:p>
                    <a:p>
                      <a:r>
                        <a:rPr lang="en-US" b="1" dirty="0">
                          <a:latin typeface="+mj-lt"/>
                          <a:cs typeface="Times New Roman" panose="02020603050405020304" pitchFamily="18" charset="0"/>
                        </a:rPr>
                        <a:t>(</a:t>
                      </a:r>
                      <a:r>
                        <a:rPr lang="en-IN" b="1" dirty="0">
                          <a:latin typeface="+mj-lt"/>
                          <a:cs typeface="Times New Roman" panose="02020603050405020304" pitchFamily="18" charset="0"/>
                        </a:rPr>
                        <a:t> December 10, 2019</a:t>
                      </a:r>
                      <a:r>
                        <a:rPr lang="en-US" b="1" dirty="0">
                          <a:latin typeface="+mj-lt"/>
                          <a:cs typeface="Times New Roman" panose="02020603050405020304" pitchFamily="18" charset="0"/>
                        </a:rPr>
                        <a:t>)</a:t>
                      </a:r>
                      <a:endParaRPr lang="en-IN" b="1" dirty="0">
                        <a:latin typeface="+mj-lt"/>
                        <a:cs typeface="Times New Roman" panose="02020603050405020304" pitchFamily="18" charset="0"/>
                      </a:endParaRPr>
                    </a:p>
                  </a:txBody>
                  <a:tcPr/>
                </a:tc>
                <a:tc>
                  <a:txBody>
                    <a:bodyPr/>
                    <a:lstStyle/>
                    <a:p>
                      <a:r>
                        <a:rPr lang="en-US" dirty="0">
                          <a:latin typeface="+mj-lt"/>
                          <a:cs typeface="Times New Roman" panose="02020603050405020304" pitchFamily="18" charset="0"/>
                        </a:rPr>
                        <a:t>This paper introduces a concept of psychological satisfaction to describe the utility of customers under different psychological perception. It studies the purchase behavior of strategic customers based on their psychological satisfaction and analyzes its impacts on the optimal pricing and inventory decisions</a:t>
                      </a:r>
                      <a:endParaRPr lang="en-IN" dirty="0">
                        <a:latin typeface="+mj-lt"/>
                        <a:cs typeface="Times New Roman" panose="02020603050405020304" pitchFamily="18" charset="0"/>
                      </a:endParaRPr>
                    </a:p>
                  </a:txBody>
                  <a:tcPr/>
                </a:tc>
                <a:tc>
                  <a:txBody>
                    <a:bodyPr/>
                    <a:lstStyle/>
                    <a:p>
                      <a:r>
                        <a:rPr lang="en-IN" dirty="0">
                          <a:latin typeface="+mj-lt"/>
                          <a:cs typeface="Times New Roman" panose="02020603050405020304" pitchFamily="18" charset="0"/>
                        </a:rPr>
                        <a:t>Newsvendor model</a:t>
                      </a:r>
                    </a:p>
                  </a:txBody>
                  <a:tcPr/>
                </a:tc>
                <a:tc>
                  <a:txBody>
                    <a:bodyPr/>
                    <a:lstStyle/>
                    <a:p>
                      <a:r>
                        <a:rPr lang="en-IN" dirty="0"/>
                        <a:t>Decision model</a:t>
                      </a:r>
                      <a:endParaRPr lang="en-IN" dirty="0">
                        <a:latin typeface="+mj-lt"/>
                        <a:cs typeface="Times New Roman" panose="02020603050405020304" pitchFamily="18" charset="0"/>
                      </a:endParaRPr>
                    </a:p>
                  </a:txBody>
                  <a:tcPr/>
                </a:tc>
                <a:tc>
                  <a:txBody>
                    <a:bodyPr/>
                    <a:lstStyle/>
                    <a:p>
                      <a:r>
                        <a:rPr lang="en-US" dirty="0">
                          <a:latin typeface="+mj-lt"/>
                          <a:cs typeface="Times New Roman" panose="02020603050405020304" pitchFamily="18" charset="0"/>
                        </a:rPr>
                        <a:t>The profit of the retailer is positively correlated with the valuation of consumers, but the relationship between the retailer’s profit and product cost or the salvage price depends on other parameters. </a:t>
                      </a:r>
                      <a:endParaRPr lang="en-IN" dirty="0">
                        <a:latin typeface="+mj-lt"/>
                        <a:cs typeface="Times New Roman" panose="02020603050405020304" pitchFamily="18" charset="0"/>
                      </a:endParaRPr>
                    </a:p>
                  </a:txBody>
                  <a:tcPr/>
                </a:tc>
                <a:extLst>
                  <a:ext uri="{0D108BD9-81ED-4DB2-BD59-A6C34878D82A}">
                    <a16:rowId xmlns:a16="http://schemas.microsoft.com/office/drawing/2014/main" val="3574593436"/>
                  </a:ext>
                </a:extLst>
              </a:tr>
            </a:tbl>
          </a:graphicData>
        </a:graphic>
      </p:graphicFrame>
    </p:spTree>
    <p:extLst>
      <p:ext uri="{BB962C8B-B14F-4D97-AF65-F5344CB8AC3E}">
        <p14:creationId xmlns:p14="http://schemas.microsoft.com/office/powerpoint/2010/main" val="387502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37A71-DC2C-6688-880B-00C7F4308944}"/>
              </a:ext>
            </a:extLst>
          </p:cNvPr>
          <p:cNvSpPr>
            <a:spLocks noGrp="1"/>
          </p:cNvSpPr>
          <p:nvPr>
            <p:ph type="ftr" sz="quarter" idx="11"/>
          </p:nvPr>
        </p:nvSpPr>
        <p:spPr/>
        <p:txBody>
          <a:bodyPr/>
          <a:lstStyle/>
          <a:p>
            <a:r>
              <a:rPr lang="en-US"/>
              <a:t>Dept of CSE, ACE                              B.E.,CSE                      </a:t>
            </a:r>
            <a:endParaRPr lang="en-US" dirty="0"/>
          </a:p>
        </p:txBody>
      </p:sp>
      <p:graphicFrame>
        <p:nvGraphicFramePr>
          <p:cNvPr id="3" name="Table 2">
            <a:extLst>
              <a:ext uri="{FF2B5EF4-FFF2-40B4-BE49-F238E27FC236}">
                <a16:creationId xmlns:a16="http://schemas.microsoft.com/office/drawing/2014/main" id="{DC2FFE4A-60F1-DDE1-3112-A5FD74BA853C}"/>
              </a:ext>
            </a:extLst>
          </p:cNvPr>
          <p:cNvGraphicFramePr>
            <a:graphicFrameLocks noGrp="1"/>
          </p:cNvGraphicFramePr>
          <p:nvPr>
            <p:extLst>
              <p:ext uri="{D42A27DB-BD31-4B8C-83A1-F6EECF244321}">
                <p14:modId xmlns:p14="http://schemas.microsoft.com/office/powerpoint/2010/main" val="1812556965"/>
              </p:ext>
            </p:extLst>
          </p:nvPr>
        </p:nvGraphicFramePr>
        <p:xfrm>
          <a:off x="0" y="0"/>
          <a:ext cx="9144000" cy="6858000"/>
        </p:xfrm>
        <a:graphic>
          <a:graphicData uri="http://schemas.openxmlformats.org/drawingml/2006/table">
            <a:tbl>
              <a:tblPr firstRow="1" bandRow="1">
                <a:tableStyleId>{5C22544A-7EE6-4342-B048-85BDC9FD1C3A}</a:tableStyleId>
              </a:tblPr>
              <a:tblGrid>
                <a:gridCol w="1647568">
                  <a:extLst>
                    <a:ext uri="{9D8B030D-6E8A-4147-A177-3AD203B41FA5}">
                      <a16:colId xmlns:a16="http://schemas.microsoft.com/office/drawing/2014/main" val="2124400928"/>
                    </a:ext>
                  </a:extLst>
                </a:gridCol>
                <a:gridCol w="2141838">
                  <a:extLst>
                    <a:ext uri="{9D8B030D-6E8A-4147-A177-3AD203B41FA5}">
                      <a16:colId xmlns:a16="http://schemas.microsoft.com/office/drawing/2014/main" val="421313850"/>
                    </a:ext>
                  </a:extLst>
                </a:gridCol>
                <a:gridCol w="1565189">
                  <a:extLst>
                    <a:ext uri="{9D8B030D-6E8A-4147-A177-3AD203B41FA5}">
                      <a16:colId xmlns:a16="http://schemas.microsoft.com/office/drawing/2014/main" val="321492325"/>
                    </a:ext>
                  </a:extLst>
                </a:gridCol>
                <a:gridCol w="1732005">
                  <a:extLst>
                    <a:ext uri="{9D8B030D-6E8A-4147-A177-3AD203B41FA5}">
                      <a16:colId xmlns:a16="http://schemas.microsoft.com/office/drawing/2014/main" val="2516946296"/>
                    </a:ext>
                  </a:extLst>
                </a:gridCol>
                <a:gridCol w="2057400">
                  <a:extLst>
                    <a:ext uri="{9D8B030D-6E8A-4147-A177-3AD203B41FA5}">
                      <a16:colId xmlns:a16="http://schemas.microsoft.com/office/drawing/2014/main" val="2804496487"/>
                    </a:ext>
                  </a:extLst>
                </a:gridCol>
              </a:tblGrid>
              <a:tr h="965915">
                <a:tc>
                  <a:txBody>
                    <a:bodyPr/>
                    <a:lstStyle/>
                    <a:p>
                      <a:pPr algn="ctr">
                        <a:lnSpc>
                          <a:spcPct val="200000"/>
                        </a:lnSpc>
                      </a:pPr>
                      <a:r>
                        <a:rPr lang="en-IN" dirty="0">
                          <a:solidFill>
                            <a:schemeClr val="tx1"/>
                          </a:solidFill>
                        </a:rPr>
                        <a:t>TITLE</a:t>
                      </a:r>
                    </a:p>
                  </a:txBody>
                  <a:tcPr/>
                </a:tc>
                <a:tc>
                  <a:txBody>
                    <a:bodyPr/>
                    <a:lstStyle/>
                    <a:p>
                      <a:pPr algn="just"/>
                      <a:r>
                        <a:rPr lang="en-IN" b="1" dirty="0">
                          <a:solidFill>
                            <a:schemeClr val="tx1"/>
                          </a:solidFill>
                        </a:rPr>
                        <a:t>PROPOSED WORK</a:t>
                      </a:r>
                    </a:p>
                  </a:txBody>
                  <a:tcPr/>
                </a:tc>
                <a:tc>
                  <a:txBody>
                    <a:bodyPr/>
                    <a:lstStyle/>
                    <a:p>
                      <a:pPr algn="ctr"/>
                      <a:r>
                        <a:rPr lang="en-IN" dirty="0">
                          <a:solidFill>
                            <a:schemeClr val="tx1"/>
                          </a:solidFill>
                        </a:rPr>
                        <a:t>TOOLS USED/ ALGORITHM</a:t>
                      </a:r>
                    </a:p>
                  </a:txBody>
                  <a:tcPr/>
                </a:tc>
                <a:tc>
                  <a:txBody>
                    <a:bodyPr/>
                    <a:lstStyle/>
                    <a:p>
                      <a:r>
                        <a:rPr lang="en-IN" dirty="0">
                          <a:solidFill>
                            <a:schemeClr val="tx1"/>
                          </a:solidFill>
                        </a:rPr>
                        <a:t>TECHNOLOGY</a:t>
                      </a:r>
                    </a:p>
                  </a:txBody>
                  <a:tcPr/>
                </a:tc>
                <a:tc>
                  <a:txBody>
                    <a:bodyPr/>
                    <a:lstStyle/>
                    <a:p>
                      <a:r>
                        <a:rPr lang="en-IN" dirty="0">
                          <a:solidFill>
                            <a:schemeClr val="tx1"/>
                          </a:solidFill>
                        </a:rPr>
                        <a:t>ADVANTAGES/ DISADVANTAGES</a:t>
                      </a:r>
                    </a:p>
                  </a:txBody>
                  <a:tcPr/>
                </a:tc>
                <a:extLst>
                  <a:ext uri="{0D108BD9-81ED-4DB2-BD59-A6C34878D82A}">
                    <a16:rowId xmlns:a16="http://schemas.microsoft.com/office/drawing/2014/main" val="818097125"/>
                  </a:ext>
                </a:extLst>
              </a:tr>
              <a:tr h="5892085">
                <a:tc>
                  <a:txBody>
                    <a:bodyPr/>
                    <a:lstStyle/>
                    <a:p>
                      <a:r>
                        <a:rPr lang="en-US" b="1" dirty="0"/>
                        <a:t>3. A Study on Inventory Management</a:t>
                      </a:r>
                    </a:p>
                    <a:p>
                      <a:r>
                        <a:rPr lang="en-US" b="1" dirty="0"/>
                        <a:t>(</a:t>
                      </a:r>
                      <a:r>
                        <a:rPr lang="en-IN" b="1" dirty="0"/>
                        <a:t>August 202</a:t>
                      </a:r>
                      <a:r>
                        <a:rPr lang="en-US" b="1" dirty="0"/>
                        <a:t>1)</a:t>
                      </a:r>
                      <a:endParaRPr lang="en-IN" b="1" dirty="0"/>
                    </a:p>
                  </a:txBody>
                  <a:tcPr/>
                </a:tc>
                <a:tc>
                  <a:txBody>
                    <a:bodyPr/>
                    <a:lstStyle/>
                    <a:p>
                      <a:r>
                        <a:rPr lang="en-US" dirty="0"/>
                        <a:t>This paper ideation for shopkeeper keep the records of purchase and to track sales and available stock.</a:t>
                      </a:r>
                      <a:endParaRPr lang="en-IN" dirty="0"/>
                    </a:p>
                  </a:txBody>
                  <a:tcPr/>
                </a:tc>
                <a:tc>
                  <a:txBody>
                    <a:bodyPr/>
                    <a:lstStyle/>
                    <a:p>
                      <a:r>
                        <a:rPr lang="en-IN" dirty="0"/>
                        <a:t>EOQ Analysis </a:t>
                      </a:r>
                    </a:p>
                  </a:txBody>
                  <a:tcPr/>
                </a:tc>
                <a:tc>
                  <a:txBody>
                    <a:bodyPr/>
                    <a:lstStyle/>
                    <a:p>
                      <a:r>
                        <a:rPr kumimoji="0" lang="en-IN" b="0" i="0" kern="1200" dirty="0">
                          <a:solidFill>
                            <a:schemeClr val="dk1"/>
                          </a:solidFill>
                          <a:effectLst/>
                          <a:latin typeface="+mn-lt"/>
                          <a:ea typeface="+mn-ea"/>
                          <a:cs typeface="+mn-cs"/>
                        </a:rPr>
                        <a:t>Data interpretation</a:t>
                      </a:r>
                      <a:endParaRPr lang="en-IN" dirty="0"/>
                    </a:p>
                  </a:txBody>
                  <a:tcPr/>
                </a:tc>
                <a:tc>
                  <a:txBody>
                    <a:bodyPr/>
                    <a:lstStyle/>
                    <a:p>
                      <a:r>
                        <a:rPr lang="en-US" dirty="0"/>
                        <a:t>The profit of the retailer is positively correlated with the valuation of consumers, but the relationship between the retailer’s profit and product cost or the salvage price depends on other parameters. </a:t>
                      </a:r>
                      <a:endParaRPr lang="en-IN" dirty="0"/>
                    </a:p>
                  </a:txBody>
                  <a:tcPr/>
                </a:tc>
                <a:extLst>
                  <a:ext uri="{0D108BD9-81ED-4DB2-BD59-A6C34878D82A}">
                    <a16:rowId xmlns:a16="http://schemas.microsoft.com/office/drawing/2014/main" val="4168674922"/>
                  </a:ext>
                </a:extLst>
              </a:tr>
            </a:tbl>
          </a:graphicData>
        </a:graphic>
      </p:graphicFrame>
    </p:spTree>
    <p:extLst>
      <p:ext uri="{BB962C8B-B14F-4D97-AF65-F5344CB8AC3E}">
        <p14:creationId xmlns:p14="http://schemas.microsoft.com/office/powerpoint/2010/main" val="20356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CDB6B6-5428-ED8D-6B1D-DE91F6D39E3C}"/>
              </a:ext>
            </a:extLst>
          </p:cNvPr>
          <p:cNvSpPr>
            <a:spLocks noGrp="1"/>
          </p:cNvSpPr>
          <p:nvPr>
            <p:ph type="ftr" sz="quarter" idx="11"/>
          </p:nvPr>
        </p:nvSpPr>
        <p:spPr/>
        <p:txBody>
          <a:bodyPr/>
          <a:lstStyle/>
          <a:p>
            <a:r>
              <a:rPr lang="en-US"/>
              <a:t>Dept of CSE, ACE                              B.E.,CSE                      </a:t>
            </a:r>
            <a:endParaRPr lang="en-US" dirty="0"/>
          </a:p>
        </p:txBody>
      </p:sp>
      <p:graphicFrame>
        <p:nvGraphicFramePr>
          <p:cNvPr id="5" name="Table 5">
            <a:extLst>
              <a:ext uri="{FF2B5EF4-FFF2-40B4-BE49-F238E27FC236}">
                <a16:creationId xmlns:a16="http://schemas.microsoft.com/office/drawing/2014/main" id="{31E3BAF5-17FA-1C59-7D81-69C806EFF959}"/>
              </a:ext>
            </a:extLst>
          </p:cNvPr>
          <p:cNvGraphicFramePr>
            <a:graphicFrameLocks noGrp="1"/>
          </p:cNvGraphicFramePr>
          <p:nvPr>
            <p:extLst>
              <p:ext uri="{D42A27DB-BD31-4B8C-83A1-F6EECF244321}">
                <p14:modId xmlns:p14="http://schemas.microsoft.com/office/powerpoint/2010/main" val="3282301651"/>
              </p:ext>
            </p:extLst>
          </p:nvPr>
        </p:nvGraphicFramePr>
        <p:xfrm>
          <a:off x="0" y="0"/>
          <a:ext cx="9144000" cy="6858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3720809"/>
                    </a:ext>
                  </a:extLst>
                </a:gridCol>
                <a:gridCol w="1981200">
                  <a:extLst>
                    <a:ext uri="{9D8B030D-6E8A-4147-A177-3AD203B41FA5}">
                      <a16:colId xmlns:a16="http://schemas.microsoft.com/office/drawing/2014/main" val="3186165925"/>
                    </a:ext>
                  </a:extLst>
                </a:gridCol>
                <a:gridCol w="1676400">
                  <a:extLst>
                    <a:ext uri="{9D8B030D-6E8A-4147-A177-3AD203B41FA5}">
                      <a16:colId xmlns:a16="http://schemas.microsoft.com/office/drawing/2014/main" val="120318480"/>
                    </a:ext>
                  </a:extLst>
                </a:gridCol>
                <a:gridCol w="1752600">
                  <a:extLst>
                    <a:ext uri="{9D8B030D-6E8A-4147-A177-3AD203B41FA5}">
                      <a16:colId xmlns:a16="http://schemas.microsoft.com/office/drawing/2014/main" val="3449699011"/>
                    </a:ext>
                  </a:extLst>
                </a:gridCol>
                <a:gridCol w="1905000">
                  <a:extLst>
                    <a:ext uri="{9D8B030D-6E8A-4147-A177-3AD203B41FA5}">
                      <a16:colId xmlns:a16="http://schemas.microsoft.com/office/drawing/2014/main" val="2279922945"/>
                    </a:ext>
                  </a:extLst>
                </a:gridCol>
              </a:tblGrid>
              <a:tr h="6560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PROPOSED 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TOOLS USED/ ALGORITHM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TECHNOLOGY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ADVANTAGES/ DISADVANTAGES</a:t>
                      </a:r>
                    </a:p>
                  </a:txBody>
                  <a:tcPr/>
                </a:tc>
                <a:extLst>
                  <a:ext uri="{0D108BD9-81ED-4DB2-BD59-A6C34878D82A}">
                    <a16:rowId xmlns:a16="http://schemas.microsoft.com/office/drawing/2014/main" val="3968266084"/>
                  </a:ext>
                </a:extLst>
              </a:tr>
              <a:tr h="6201970">
                <a:tc>
                  <a:txBody>
                    <a:bodyPr/>
                    <a:lstStyle/>
                    <a:p>
                      <a:r>
                        <a:rPr lang="en-IN" b="1" dirty="0"/>
                        <a:t>4.</a:t>
                      </a:r>
                      <a:r>
                        <a:rPr lang="en-US" b="1" dirty="0"/>
                        <a:t> A review of inventory management research in major logistics journals(2008)</a:t>
                      </a:r>
                      <a:endParaRPr lang="en-IN" b="1" dirty="0"/>
                    </a:p>
                  </a:txBody>
                  <a:tcPr/>
                </a:tc>
                <a:tc>
                  <a:txBody>
                    <a:bodyPr/>
                    <a:lstStyle/>
                    <a:p>
                      <a:r>
                        <a:rPr lang="en-US" dirty="0"/>
                        <a:t>This paper is to provide a review of inventory management articles published in major logistics outlets.</a:t>
                      </a:r>
                      <a:r>
                        <a:rPr lang="en-IN" dirty="0"/>
                        <a:t> logistics researchers </a:t>
                      </a:r>
                      <a:r>
                        <a:rPr lang="en-US" dirty="0"/>
                        <a:t>attention on integrating traditional logistics decisions, such as transportation and warehousing, with inventory management decisions, using traditional inventory control models.</a:t>
                      </a:r>
                      <a:endParaRPr lang="en-IN" dirty="0"/>
                    </a:p>
                  </a:txBody>
                  <a:tcPr/>
                </a:tc>
                <a:tc>
                  <a:txBody>
                    <a:bodyPr/>
                    <a:lstStyle/>
                    <a:p>
                      <a:r>
                        <a:rPr lang="en-IN" dirty="0"/>
                        <a:t>Traditional Inventory control models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Supply chain management</a:t>
                      </a:r>
                    </a:p>
                    <a:p>
                      <a:endParaRPr lang="en-IN" dirty="0"/>
                    </a:p>
                  </a:txBody>
                  <a:tcPr/>
                </a:tc>
                <a:tc>
                  <a:txBody>
                    <a:bodyPr/>
                    <a:lstStyle/>
                    <a:p>
                      <a:r>
                        <a:rPr lang="en-IN" dirty="0"/>
                        <a:t>Identify the  </a:t>
                      </a:r>
                      <a:r>
                        <a:rPr lang="en-US" dirty="0"/>
                        <a:t>future direction for inventory management research  published in logistics journals.</a:t>
                      </a:r>
                      <a:endParaRPr lang="en-IN" dirty="0"/>
                    </a:p>
                  </a:txBody>
                  <a:tcPr/>
                </a:tc>
                <a:extLst>
                  <a:ext uri="{0D108BD9-81ED-4DB2-BD59-A6C34878D82A}">
                    <a16:rowId xmlns:a16="http://schemas.microsoft.com/office/drawing/2014/main" val="580159658"/>
                  </a:ext>
                </a:extLst>
              </a:tr>
            </a:tbl>
          </a:graphicData>
        </a:graphic>
      </p:graphicFrame>
    </p:spTree>
    <p:extLst>
      <p:ext uri="{BB962C8B-B14F-4D97-AF65-F5344CB8AC3E}">
        <p14:creationId xmlns:p14="http://schemas.microsoft.com/office/powerpoint/2010/main" val="64540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AB01F1FF-60E5-670F-30E7-0C872CE62D5F}"/>
              </a:ext>
            </a:extLst>
          </p:cNvPr>
          <p:cNvGraphicFramePr>
            <a:graphicFrameLocks noGrp="1"/>
          </p:cNvGraphicFramePr>
          <p:nvPr>
            <p:extLst>
              <p:ext uri="{D42A27DB-BD31-4B8C-83A1-F6EECF244321}">
                <p14:modId xmlns:p14="http://schemas.microsoft.com/office/powerpoint/2010/main" val="2320216081"/>
              </p:ext>
            </p:extLst>
          </p:nvPr>
        </p:nvGraphicFramePr>
        <p:xfrm>
          <a:off x="0" y="0"/>
          <a:ext cx="9144000" cy="707181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626444206"/>
                    </a:ext>
                  </a:extLst>
                </a:gridCol>
                <a:gridCol w="1981200">
                  <a:extLst>
                    <a:ext uri="{9D8B030D-6E8A-4147-A177-3AD203B41FA5}">
                      <a16:colId xmlns:a16="http://schemas.microsoft.com/office/drawing/2014/main" val="2978331286"/>
                    </a:ext>
                  </a:extLst>
                </a:gridCol>
                <a:gridCol w="1676400">
                  <a:extLst>
                    <a:ext uri="{9D8B030D-6E8A-4147-A177-3AD203B41FA5}">
                      <a16:colId xmlns:a16="http://schemas.microsoft.com/office/drawing/2014/main" val="1114627789"/>
                    </a:ext>
                  </a:extLst>
                </a:gridCol>
                <a:gridCol w="1676400">
                  <a:extLst>
                    <a:ext uri="{9D8B030D-6E8A-4147-A177-3AD203B41FA5}">
                      <a16:colId xmlns:a16="http://schemas.microsoft.com/office/drawing/2014/main" val="394826784"/>
                    </a:ext>
                  </a:extLst>
                </a:gridCol>
                <a:gridCol w="1981200">
                  <a:extLst>
                    <a:ext uri="{9D8B030D-6E8A-4147-A177-3AD203B41FA5}">
                      <a16:colId xmlns:a16="http://schemas.microsoft.com/office/drawing/2014/main" val="2903632785"/>
                    </a:ext>
                  </a:extLst>
                </a:gridCol>
              </a:tblGrid>
              <a:tr h="4719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TITLE</a:t>
                      </a:r>
                    </a:p>
                    <a:p>
                      <a:pPr algn="ct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PROPOSED WORK</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TOOLS USED/ ALGORITHM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TECHNOLOGY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ADVANTAGES/ DISADVANTAGES</a:t>
                      </a:r>
                    </a:p>
                    <a:p>
                      <a:endParaRPr lang="en-IN" dirty="0"/>
                    </a:p>
                  </a:txBody>
                  <a:tcPr/>
                </a:tc>
                <a:extLst>
                  <a:ext uri="{0D108BD9-81ED-4DB2-BD59-A6C34878D82A}">
                    <a16:rowId xmlns:a16="http://schemas.microsoft.com/office/drawing/2014/main" val="597716335"/>
                  </a:ext>
                </a:extLst>
              </a:tr>
              <a:tr h="6157410">
                <a:tc>
                  <a:txBody>
                    <a:bodyPr/>
                    <a:lstStyle/>
                    <a:p>
                      <a:r>
                        <a:rPr lang="en-IN" b="1" dirty="0"/>
                        <a:t>5.</a:t>
                      </a:r>
                      <a:r>
                        <a:rPr kumimoji="0" lang="en-US" b="1" i="0" kern="1200" dirty="0">
                          <a:solidFill>
                            <a:schemeClr val="dk1"/>
                          </a:solidFill>
                          <a:effectLst/>
                          <a:latin typeface="+mn-lt"/>
                          <a:ea typeface="+mn-ea"/>
                          <a:cs typeface="+mn-cs"/>
                        </a:rPr>
                        <a:t> Determinants of Effective Inventory </a:t>
                      </a:r>
                    </a:p>
                    <a:p>
                      <a:r>
                        <a:rPr kumimoji="0" lang="en-US" b="1" i="0" kern="1200" dirty="0">
                          <a:solidFill>
                            <a:schemeClr val="dk1"/>
                          </a:solidFill>
                          <a:effectLst/>
                          <a:latin typeface="+mn-lt"/>
                          <a:ea typeface="+mn-ea"/>
                          <a:cs typeface="+mn-cs"/>
                        </a:rPr>
                        <a:t>Management a study of Consumer Durable Retailers.(</a:t>
                      </a:r>
                      <a:r>
                        <a:rPr lang="en-IN" b="1" dirty="0"/>
                        <a:t>2016</a:t>
                      </a:r>
                      <a:r>
                        <a:rPr kumimoji="0" lang="en-US" b="1" i="0" kern="1200" dirty="0">
                          <a:solidFill>
                            <a:schemeClr val="dk1"/>
                          </a:solidFill>
                          <a:effectLst/>
                          <a:latin typeface="+mn-lt"/>
                          <a:ea typeface="+mn-ea"/>
                          <a:cs typeface="+mn-cs"/>
                        </a:rPr>
                        <a:t>)</a:t>
                      </a:r>
                      <a:endParaRPr lang="en-IN" b="1" dirty="0"/>
                    </a:p>
                  </a:txBody>
                  <a:tcPr/>
                </a:tc>
                <a:tc>
                  <a:txBody>
                    <a:bodyPr/>
                    <a:lstStyle/>
                    <a:p>
                      <a:r>
                        <a:rPr lang="en-US" dirty="0"/>
                        <a:t>The Ideation of this paper is service levels for a retailer can be linked to availability and variety and maintained through a healthy inventory. They address the objective of identifying determinants of effective inventory management . The survey was conducted among 60 retailers from Allahabad, Lucknow, and New Delhi dealing with consumer durables.</a:t>
                      </a:r>
                      <a:endParaRPr lang="en-IN" dirty="0"/>
                    </a:p>
                  </a:txBody>
                  <a:tcPr/>
                </a:tc>
                <a:tc>
                  <a:txBody>
                    <a:bodyPr/>
                    <a:lstStyle/>
                    <a:p>
                      <a:r>
                        <a:rPr lang="en-IN" dirty="0"/>
                        <a:t>Barcode scanners</a:t>
                      </a:r>
                      <a:endParaRPr lang="en-IN" b="1" dirty="0"/>
                    </a:p>
                  </a:txBody>
                  <a:tcPr/>
                </a:tc>
                <a:tc>
                  <a:txBody>
                    <a:bodyPr/>
                    <a:lstStyle/>
                    <a:p>
                      <a:r>
                        <a:rPr lang="en-IN" dirty="0"/>
                        <a:t>Reliability Analysis</a:t>
                      </a:r>
                    </a:p>
                  </a:txBody>
                  <a:tcPr/>
                </a:tc>
                <a:tc>
                  <a:txBody>
                    <a:bodyPr/>
                    <a:lstStyle/>
                    <a:p>
                      <a:r>
                        <a:rPr lang="en-US" dirty="0"/>
                        <a:t>Lead to complexities are variety, and growing customer demands. Supplier relation and information sharing among supplier and retailers.</a:t>
                      </a:r>
                    </a:p>
                    <a:p>
                      <a:r>
                        <a:rPr lang="en-US" dirty="0"/>
                        <a:t>Relationship between supplier  and retailers effective  through inventory management. </a:t>
                      </a:r>
                      <a:endParaRPr lang="en-IN" dirty="0"/>
                    </a:p>
                  </a:txBody>
                  <a:tcPr/>
                </a:tc>
                <a:extLst>
                  <a:ext uri="{0D108BD9-81ED-4DB2-BD59-A6C34878D82A}">
                    <a16:rowId xmlns:a16="http://schemas.microsoft.com/office/drawing/2014/main" val="365559842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26A072-36B0-7D7D-609C-0CA6E0874CF1}"/>
              </a:ext>
            </a:extLst>
          </p:cNvPr>
          <p:cNvSpPr>
            <a:spLocks noGrp="1"/>
          </p:cNvSpPr>
          <p:nvPr>
            <p:ph type="ftr" sz="quarter" idx="11"/>
          </p:nvPr>
        </p:nvSpPr>
        <p:spPr/>
        <p:txBody>
          <a:bodyPr/>
          <a:lstStyle/>
          <a:p>
            <a:r>
              <a:rPr lang="en-US"/>
              <a:t>Dept of CSE, ACE                              B.E.,CSE                      </a:t>
            </a:r>
            <a:endParaRPr lang="en-US" dirty="0"/>
          </a:p>
        </p:txBody>
      </p:sp>
      <p:graphicFrame>
        <p:nvGraphicFramePr>
          <p:cNvPr id="3" name="Table 3">
            <a:extLst>
              <a:ext uri="{FF2B5EF4-FFF2-40B4-BE49-F238E27FC236}">
                <a16:creationId xmlns:a16="http://schemas.microsoft.com/office/drawing/2014/main" id="{8B0F61FE-566A-B34D-2434-5FD1F6493BFD}"/>
              </a:ext>
            </a:extLst>
          </p:cNvPr>
          <p:cNvGraphicFramePr>
            <a:graphicFrameLocks noGrp="1"/>
          </p:cNvGraphicFramePr>
          <p:nvPr>
            <p:extLst>
              <p:ext uri="{D42A27DB-BD31-4B8C-83A1-F6EECF244321}">
                <p14:modId xmlns:p14="http://schemas.microsoft.com/office/powerpoint/2010/main" val="921303286"/>
              </p:ext>
            </p:extLst>
          </p:nvPr>
        </p:nvGraphicFramePr>
        <p:xfrm>
          <a:off x="0" y="0"/>
          <a:ext cx="9144000" cy="7214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771210432"/>
                    </a:ext>
                  </a:extLst>
                </a:gridCol>
                <a:gridCol w="1981200">
                  <a:extLst>
                    <a:ext uri="{9D8B030D-6E8A-4147-A177-3AD203B41FA5}">
                      <a16:colId xmlns:a16="http://schemas.microsoft.com/office/drawing/2014/main" val="661326869"/>
                    </a:ext>
                  </a:extLst>
                </a:gridCol>
                <a:gridCol w="1676400">
                  <a:extLst>
                    <a:ext uri="{9D8B030D-6E8A-4147-A177-3AD203B41FA5}">
                      <a16:colId xmlns:a16="http://schemas.microsoft.com/office/drawing/2014/main" val="2783561303"/>
                    </a:ext>
                  </a:extLst>
                </a:gridCol>
                <a:gridCol w="1676400">
                  <a:extLst>
                    <a:ext uri="{9D8B030D-6E8A-4147-A177-3AD203B41FA5}">
                      <a16:colId xmlns:a16="http://schemas.microsoft.com/office/drawing/2014/main" val="3001800751"/>
                    </a:ext>
                  </a:extLst>
                </a:gridCol>
                <a:gridCol w="1981200">
                  <a:extLst>
                    <a:ext uri="{9D8B030D-6E8A-4147-A177-3AD203B41FA5}">
                      <a16:colId xmlns:a16="http://schemas.microsoft.com/office/drawing/2014/main" val="847652091"/>
                    </a:ext>
                  </a:extLst>
                </a:gridCol>
              </a:tblGrid>
              <a:tr h="5575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TITLE</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rPr>
                        <a:t>PROPOSED WORK</a:t>
                      </a:r>
                    </a:p>
                    <a:p>
                      <a:pPr algn="ct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TOOLS USED/ ALGORITHM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TECHNOLOGY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ADVANTAGES/ DISADVANTAGES</a:t>
                      </a:r>
                    </a:p>
                    <a:p>
                      <a:endParaRPr lang="en-IN" dirty="0"/>
                    </a:p>
                  </a:txBody>
                  <a:tcPr/>
                </a:tc>
                <a:extLst>
                  <a:ext uri="{0D108BD9-81ED-4DB2-BD59-A6C34878D82A}">
                    <a16:rowId xmlns:a16="http://schemas.microsoft.com/office/drawing/2014/main" val="1333352121"/>
                  </a:ext>
                </a:extLst>
              </a:tr>
              <a:tr h="6300440">
                <a:tc>
                  <a:txBody>
                    <a:bodyPr/>
                    <a:lstStyle/>
                    <a:p>
                      <a:r>
                        <a:rPr lang="en-IN" b="1" dirty="0"/>
                        <a:t>6.</a:t>
                      </a:r>
                      <a:r>
                        <a:rPr lang="en-IN" dirty="0"/>
                        <a:t> </a:t>
                      </a:r>
                      <a:r>
                        <a:rPr kumimoji="0" lang="en-IN" b="1" i="0" kern="1200" dirty="0">
                          <a:solidFill>
                            <a:schemeClr val="dk1"/>
                          </a:solidFill>
                          <a:effectLst/>
                          <a:latin typeface="+mn-lt"/>
                          <a:ea typeface="+mn-ea"/>
                          <a:cs typeface="+mn-cs"/>
                        </a:rPr>
                        <a:t>Multi-criteria inventory classification for retailers using Artificial Neural Network.(2018)</a:t>
                      </a:r>
                      <a:endParaRPr lang="en-IN" b="1" dirty="0"/>
                    </a:p>
                  </a:txBody>
                  <a:tcPr/>
                </a:tc>
                <a:tc>
                  <a:txBody>
                    <a:bodyPr/>
                    <a:lstStyle/>
                    <a:p>
                      <a:r>
                        <a:rPr lang="en-IN" dirty="0"/>
                        <a:t>This paper provides </a:t>
                      </a:r>
                      <a:r>
                        <a:rPr lang="en-US" dirty="0"/>
                        <a:t>classification of multi-criteria inventory for retailers and they control of large inventory items. To make profit per unit, demand of the item, shelf-life and lead time to the store with multi-criteria approach.</a:t>
                      </a:r>
                      <a:endParaRPr lang="en-IN" dirty="0"/>
                    </a:p>
                  </a:txBody>
                  <a:tcPr/>
                </a:tc>
                <a:tc>
                  <a:txBody>
                    <a:bodyPr/>
                    <a:lstStyle/>
                    <a:p>
                      <a:r>
                        <a:rPr lang="en-US" dirty="0"/>
                        <a:t>Pattern recognition and classification tool</a:t>
                      </a:r>
                      <a:endParaRPr lang="en-IN" dirty="0"/>
                    </a:p>
                  </a:txBody>
                  <a:tcPr/>
                </a:tc>
                <a:tc>
                  <a:txBody>
                    <a:bodyPr/>
                    <a:lstStyle/>
                    <a:p>
                      <a:r>
                        <a:rPr kumimoji="0" lang="en-IN" b="0" i="0" kern="1200" dirty="0">
                          <a:solidFill>
                            <a:schemeClr val="dk1"/>
                          </a:solidFill>
                          <a:effectLst/>
                          <a:latin typeface="+mn-lt"/>
                          <a:ea typeface="+mn-ea"/>
                          <a:cs typeface="+mn-cs"/>
                        </a:rPr>
                        <a:t>Artificial n</a:t>
                      </a:r>
                      <a:r>
                        <a:rPr lang="en-IN" dirty="0"/>
                        <a:t>eural network system.</a:t>
                      </a:r>
                      <a:r>
                        <a:rPr lang="en-US" dirty="0"/>
                        <a:t> </a:t>
                      </a:r>
                      <a:r>
                        <a:rPr kumimoji="0" lang="en-IN" b="0" i="0" kern="1200" dirty="0">
                          <a:solidFill>
                            <a:schemeClr val="dk1"/>
                          </a:solidFill>
                          <a:effectLst/>
                          <a:latin typeface="+mn-lt"/>
                          <a:ea typeface="+mn-ea"/>
                          <a:cs typeface="+mn-cs"/>
                        </a:rPr>
                        <a:t> </a:t>
                      </a:r>
                      <a:endParaRPr lang="en-IN" dirty="0"/>
                    </a:p>
                  </a:txBody>
                  <a:tcPr/>
                </a:tc>
                <a:tc>
                  <a:txBody>
                    <a:bodyPr/>
                    <a:lstStyle/>
                    <a:p>
                      <a:r>
                        <a:rPr lang="en-IN" dirty="0"/>
                        <a:t>They are used for </a:t>
                      </a:r>
                      <a:r>
                        <a:rPr lang="en-US" dirty="0"/>
                        <a:t>profit per unit, demand of the item, shelf-life, of the item and lead time to the store.</a:t>
                      </a:r>
                      <a:endParaRPr lang="en-IN" dirty="0"/>
                    </a:p>
                  </a:txBody>
                  <a:tcPr/>
                </a:tc>
                <a:extLst>
                  <a:ext uri="{0D108BD9-81ED-4DB2-BD59-A6C34878D82A}">
                    <a16:rowId xmlns:a16="http://schemas.microsoft.com/office/drawing/2014/main" val="831798753"/>
                  </a:ext>
                </a:extLst>
              </a:tr>
            </a:tbl>
          </a:graphicData>
        </a:graphic>
      </p:graphicFrame>
    </p:spTree>
    <p:extLst>
      <p:ext uri="{BB962C8B-B14F-4D97-AF65-F5344CB8AC3E}">
        <p14:creationId xmlns:p14="http://schemas.microsoft.com/office/powerpoint/2010/main" val="10481087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1779</TotalTime>
  <Words>1198</Words>
  <Application>Microsoft Office PowerPoint</Application>
  <PresentationFormat>On-screen Show (4:3)</PresentationFormat>
  <Paragraphs>106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Tw Cen MT</vt:lpstr>
      <vt:lpstr>Wingdings</vt:lpstr>
      <vt:lpstr>Wingdings 2</vt:lpstr>
      <vt:lpstr>Median</vt:lpstr>
      <vt:lpstr>                           Inventory Management System for Retailers (PNT2022TMID07988) Batch No:04 PRESENTED BY 1. MOHANKUMAR S(AC19UCS071) 2. MOHANKUMAR S(AC19UCS070) 3. KAVYA R(AC19UCS052)  4.LEKHA M(AC19UCS062) IV – B.E CSE B- Sec’  ADHIYAMAAN  COLLEGE OF ENGINEERING, HOSUR. </vt:lpstr>
      <vt:lpstr>CONTENTS</vt:lpstr>
      <vt:lpstr>OBJECTIVE</vt:lpstr>
      <vt:lpstr>PowerPoint Presentation</vt:lpstr>
      <vt:lpstr>PowerPoint Presentation</vt:lpstr>
      <vt:lpstr>PowerPoint Presentation</vt:lpstr>
      <vt:lpstr>PowerPoint Presentation</vt:lpstr>
      <vt:lpstr>PowerPoint Presentation</vt:lpstr>
      <vt:lpstr>PowerPoint Presentation</vt:lpstr>
      <vt:lpstr>REFERENCES Cond…</vt:lpstr>
      <vt:lpstr>     REFERENCES Cond…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mohans7902@gmail.com</cp:lastModifiedBy>
  <cp:revision>378</cp:revision>
  <dcterms:created xsi:type="dcterms:W3CDTF">2015-07-27T13:54:25Z</dcterms:created>
  <dcterms:modified xsi:type="dcterms:W3CDTF">2022-09-17T10:00:56Z</dcterms:modified>
</cp:coreProperties>
</file>