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2"/>
  </p:notesMasterIdLst>
  <p:handoutMasterIdLst>
    <p:handoutMasterId r:id="rId13"/>
  </p:handoutMasterIdLst>
  <p:sldIdLst>
    <p:sldId id="256" r:id="rId2"/>
    <p:sldId id="257" r:id="rId3"/>
    <p:sldId id="258" r:id="rId4"/>
    <p:sldId id="312" r:id="rId5"/>
    <p:sldId id="313" r:id="rId6"/>
    <p:sldId id="314" r:id="rId7"/>
    <p:sldId id="315" r:id="rId8"/>
    <p:sldId id="317" r:id="rId9"/>
    <p:sldId id="271"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xmlns=""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xmlns=""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pPr/>
              <a:t>9/13/2022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Dept of ECE, ACE                              B.E.,ECE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pPr/>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pPr/>
              <a:t>9/13/2022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a:t>Dept of ECE, ACE                              B.E.,ECE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pPr/>
              <a:t>9/13/2022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pPr/>
              <a:t>9/13/2022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a:t>Dept of ECE, ACE                              B.E.,ECE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pPr/>
              <a:t>9/13/2022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a:t>Dept of ECE, ACE                              B.E.,ECE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pPr/>
              <a:t>9/13/2022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a:t>Dept of ECE, ACE                              B.E.,ECE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pPr/>
              <a:t>9/13/2022</a:t>
            </a:fld>
            <a:endParaRPr lang="en-US" dirty="0"/>
          </a:p>
        </p:txBody>
      </p:sp>
      <p:sp>
        <p:nvSpPr>
          <p:cNvPr id="4" name="Footer Placeholder 3"/>
          <p:cNvSpPr>
            <a:spLocks noGrp="1"/>
          </p:cNvSpPr>
          <p:nvPr>
            <p:ph type="ftr" sz="quarter" idx="11"/>
          </p:nvPr>
        </p:nvSpPr>
        <p:spPr/>
        <p:txBody>
          <a:bodyPr/>
          <a:lstStyle/>
          <a:p>
            <a:r>
              <a:rPr lang="en-US"/>
              <a:t>Dept of ECE, ACE                              B.E.,ECE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pPr/>
              <a:t>9/13/2022</a:t>
            </a:fld>
            <a:endParaRPr lang="en-US" dirty="0"/>
          </a:p>
        </p:txBody>
      </p:sp>
      <p:sp>
        <p:nvSpPr>
          <p:cNvPr id="3" name="Footer Placeholder 2"/>
          <p:cNvSpPr>
            <a:spLocks noGrp="1"/>
          </p:cNvSpPr>
          <p:nvPr>
            <p:ph type="ftr" sz="quarter" idx="11"/>
          </p:nvPr>
        </p:nvSpPr>
        <p:spPr/>
        <p:txBody>
          <a:bodyPr/>
          <a:lstStyle/>
          <a:p>
            <a:r>
              <a:rPr lang="en-US"/>
              <a:t>Dept of ECE, ACE                              B.E.,ECE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pPr/>
              <a:t>9/13/2022</a:t>
            </a:fld>
            <a:endParaRPr lang="en-US" dirty="0"/>
          </a:p>
        </p:txBody>
      </p:sp>
      <p:sp>
        <p:nvSpPr>
          <p:cNvPr id="6" name="Footer Placeholder 5"/>
          <p:cNvSpPr>
            <a:spLocks noGrp="1"/>
          </p:cNvSpPr>
          <p:nvPr>
            <p:ph type="ftr" sz="quarter" idx="11"/>
          </p:nvPr>
        </p:nvSpPr>
        <p:spPr/>
        <p:txBody>
          <a:bodyPr/>
          <a:lstStyle/>
          <a:p>
            <a:r>
              <a:rPr lang="en-US"/>
              <a:t>Dept of ECE, ACE                              B.E.,ECE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pPr/>
              <a:t>9/13/2022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a:t>Dept of ECE, ACE                              B.E.,ECE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pPr/>
              <a:t>9/13/2022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Dept of ECE, ACE                              B.E.,ECE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x.doi.org/10.3390/app11010202" TargetMode="External"/><Relationship Id="rId2" Type="http://schemas.openxmlformats.org/officeDocument/2006/relationships/hyperlink" Target="https://doi.org/10.3390/diagnostics12010116" TargetMode="External"/><Relationship Id="rId1" Type="http://schemas.openxmlformats.org/officeDocument/2006/relationships/slideLayout" Target="../slideLayouts/slideLayout6.xml"/><Relationship Id="rId4" Type="http://schemas.openxmlformats.org/officeDocument/2006/relationships/hyperlink" Target="https://doi.org/10.1155/2021/10047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362" y="-285776"/>
            <a:ext cx="8624918" cy="6215106"/>
          </a:xfrm>
        </p:spPr>
        <p:txBody>
          <a:bodyPr>
            <a:normAutofit fontScale="90000"/>
          </a:bodyPr>
          <a:lstStyle/>
          <a:p>
            <a:pPr algn="ct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2200" b="1" dirty="0" smtClean="0">
                <a:solidFill>
                  <a:schemeClr val="accent5">
                    <a:lumMod val="60000"/>
                    <a:lumOff val="40000"/>
                  </a:schemeClr>
                </a:solidFill>
                <a:latin typeface="Times New Roman" pitchFamily="18" charset="0"/>
                <a:cs typeface="Times New Roman" pitchFamily="18" charset="0"/>
              </a:rPr>
              <a:t>dept of cse       </a:t>
            </a:r>
            <a:r>
              <a:rPr lang="en-US" sz="3600" b="1" dirty="0">
                <a:solidFill>
                  <a:schemeClr val="accent5">
                    <a:lumMod val="60000"/>
                    <a:lumOff val="40000"/>
                  </a:schemeClr>
                </a:solidFill>
                <a:latin typeface="Times New Roman" pitchFamily="18" charset="0"/>
                <a:cs typeface="Times New Roman" pitchFamily="18" charset="0"/>
              </a:rPr>
              <a:t/>
            </a:r>
            <a:br>
              <a:rPr lang="en-US" sz="3600" b="1" dirty="0">
                <a:solidFill>
                  <a:schemeClr val="accent5">
                    <a:lumMod val="60000"/>
                    <a:lumOff val="40000"/>
                  </a:schemeClr>
                </a:solidFill>
                <a:latin typeface="Times New Roman" pitchFamily="18" charset="0"/>
                <a:cs typeface="Times New Roman" pitchFamily="18" charset="0"/>
              </a:rPr>
            </a:br>
            <a:r>
              <a:rPr lang="en-US" sz="3600" b="1" dirty="0" smtClean="0">
                <a:solidFill>
                  <a:srgbClr val="00B0F0"/>
                </a:solidFill>
                <a:latin typeface="Times New Roman" pitchFamily="18" charset="0"/>
                <a:cs typeface="Times New Roman" pitchFamily="18" charset="0"/>
              </a:rPr>
              <a:t>EARLY </a:t>
            </a:r>
            <a:r>
              <a:rPr lang="en-US" sz="3600" b="1" dirty="0">
                <a:solidFill>
                  <a:srgbClr val="00B0F0"/>
                </a:solidFill>
                <a:latin typeface="Times New Roman" pitchFamily="18" charset="0"/>
                <a:cs typeface="Times New Roman" pitchFamily="18" charset="0"/>
              </a:rPr>
              <a:t>DETECTION OF CHRONIC KIDNEY DISEASE USING MACHINE </a:t>
            </a:r>
            <a:r>
              <a:rPr lang="en-US" sz="3600" b="1" dirty="0" smtClean="0">
                <a:solidFill>
                  <a:srgbClr val="00B0F0"/>
                </a:solidFill>
                <a:latin typeface="Times New Roman" pitchFamily="18" charset="0"/>
                <a:cs typeface="Times New Roman" pitchFamily="18" charset="0"/>
              </a:rPr>
              <a:t>LEARNING</a:t>
            </a:r>
            <a:r>
              <a:rPr lang="en-US" sz="3600" b="1" dirty="0" smtClean="0">
                <a:solidFill>
                  <a:schemeClr val="accent5">
                    <a:lumMod val="60000"/>
                    <a:lumOff val="40000"/>
                  </a:schemeClr>
                </a:solidFill>
                <a:latin typeface="Times New Roman" pitchFamily="18" charset="0"/>
                <a:cs typeface="Times New Roman" pitchFamily="18" charset="0"/>
              </a:rPr>
              <a:t> </a:t>
            </a:r>
            <a:r>
              <a:rPr lang="en-US" sz="4000" b="1" dirty="0" smtClean="0">
                <a:solidFill>
                  <a:schemeClr val="accent2"/>
                </a:solidFill>
                <a:latin typeface="Times New Roman" pitchFamily="18" charset="0"/>
                <a:cs typeface="Times New Roman" pitchFamily="18" charset="0"/>
              </a:rPr>
              <a:t/>
            </a:r>
            <a:br>
              <a:rPr lang="en-US" sz="4000" b="1" dirty="0" smtClean="0">
                <a:solidFill>
                  <a:schemeClr val="accent2"/>
                </a:solidFill>
                <a:latin typeface="Times New Roman" pitchFamily="18" charset="0"/>
                <a:cs typeface="Times New Roman" pitchFamily="18" charset="0"/>
              </a:rPr>
            </a:br>
            <a:r>
              <a:rPr lang="en-GB" sz="3100" b="1" i="0" dirty="0" smtClean="0">
                <a:solidFill>
                  <a:schemeClr val="bg1"/>
                </a:solidFill>
                <a:effectLst/>
                <a:latin typeface="Times New Roman" panose="02020603050405020304" pitchFamily="18" charset="0"/>
                <a:cs typeface="Times New Roman" panose="02020603050405020304" pitchFamily="18" charset="0"/>
              </a:rPr>
              <a:t>PNT2022TMID07996</a:t>
            </a:r>
            <a:r>
              <a:rPr lang="en-US" sz="1100" b="0" i="0" dirty="0">
                <a:solidFill>
                  <a:srgbClr val="000000"/>
                </a:solidFill>
                <a:effectLst/>
                <a:latin typeface="verdana" panose="02000000000000000000" pitchFamily="2" charset="0"/>
              </a:rPr>
              <a:t/>
            </a:r>
            <a:br>
              <a:rPr lang="en-US" sz="1100" b="0" i="0" dirty="0">
                <a:solidFill>
                  <a:srgbClr val="000000"/>
                </a:solidFill>
                <a:effectLst/>
                <a:latin typeface="verdana" panose="02000000000000000000" pitchFamily="2" charset="0"/>
              </a:rPr>
            </a:br>
            <a:r>
              <a:rPr lang="en-US" sz="2700" b="1" dirty="0">
                <a:solidFill>
                  <a:schemeClr val="bg1"/>
                </a:solidFill>
                <a:latin typeface="Times New Roman" pitchFamily="18" charset="0"/>
                <a:cs typeface="Times New Roman" pitchFamily="18" charset="0"/>
              </a:rPr>
              <a:t>Batch. no :03</a:t>
            </a:r>
            <a:r>
              <a:rPr lang="en-US" sz="4000" dirty="0">
                <a:solidFill>
                  <a:schemeClr val="accent5">
                    <a:lumMod val="60000"/>
                    <a:lumOff val="40000"/>
                  </a:schemeClr>
                </a:solidFill>
                <a:latin typeface="Times New Roman" pitchFamily="18" charset="0"/>
                <a:cs typeface="Times New Roman" pitchFamily="18" charset="0"/>
              </a:rPr>
              <a:t/>
            </a:r>
            <a:br>
              <a:rPr lang="en-US" sz="4000" dirty="0">
                <a:solidFill>
                  <a:schemeClr val="accent5">
                    <a:lumMod val="60000"/>
                    <a:lumOff val="40000"/>
                  </a:schemeClr>
                </a:solidFill>
                <a:latin typeface="Times New Roman" pitchFamily="18" charset="0"/>
                <a:cs typeface="Times New Roman" pitchFamily="18" charset="0"/>
              </a:rPr>
            </a:br>
            <a:r>
              <a:rPr lang="en-US" b="1" dirty="0"/>
              <a:t/>
            </a:r>
            <a:br>
              <a:rPr lang="en-US" b="1" dirty="0"/>
            </a:br>
            <a:r>
              <a:rPr lang="en-US" sz="2200" b="1" dirty="0" smtClean="0">
                <a:solidFill>
                  <a:schemeClr val="bg1"/>
                </a:solidFill>
                <a:latin typeface="Times New Roman" pitchFamily="18" charset="0"/>
                <a:cs typeface="Times New Roman" pitchFamily="18" charset="0"/>
              </a:rPr>
              <a:t>PRESENTED </a:t>
            </a:r>
            <a:r>
              <a:rPr lang="en-US" sz="2200" b="1" dirty="0">
                <a:solidFill>
                  <a:schemeClr val="bg1"/>
                </a:solidFill>
                <a:latin typeface="Times New Roman" pitchFamily="18" charset="0"/>
                <a:cs typeface="Times New Roman" pitchFamily="18" charset="0"/>
              </a:rPr>
              <a:t>BY</a:t>
            </a:r>
            <a:r>
              <a:rPr lang="en-US" sz="2200" b="1" dirty="0">
                <a:solidFill>
                  <a:schemeClr val="accent4"/>
                </a:solidFill>
                <a:latin typeface="Times New Roman" pitchFamily="18" charset="0"/>
                <a:cs typeface="Times New Roman" pitchFamily="18" charset="0"/>
              </a:rPr>
              <a:t/>
            </a:r>
            <a:br>
              <a:rPr lang="en-US" sz="2200" b="1" dirty="0">
                <a:solidFill>
                  <a:schemeClr val="accent4"/>
                </a:solidFill>
                <a:latin typeface="Times New Roman" pitchFamily="18" charset="0"/>
                <a:cs typeface="Times New Roman" pitchFamily="18" charset="0"/>
              </a:rPr>
            </a:br>
            <a:r>
              <a:rPr lang="en-US" sz="2200" b="1" dirty="0" smtClean="0">
                <a:solidFill>
                  <a:schemeClr val="accent4"/>
                </a:solidFill>
                <a:latin typeface="Times New Roman" pitchFamily="18" charset="0"/>
                <a:cs typeface="Times New Roman" pitchFamily="18" charset="0"/>
              </a:rPr>
              <a:t>1.NISHALINI c (AC19UCS079</a:t>
            </a:r>
            <a:r>
              <a:rPr lang="en-US" sz="2200" b="1" dirty="0">
                <a:solidFill>
                  <a:schemeClr val="accent4"/>
                </a:solidFill>
                <a:latin typeface="Times New Roman" pitchFamily="18" charset="0"/>
                <a:cs typeface="Times New Roman" pitchFamily="18" charset="0"/>
              </a:rPr>
              <a:t>)</a:t>
            </a:r>
            <a:br>
              <a:rPr lang="en-US" sz="2200" b="1" dirty="0">
                <a:solidFill>
                  <a:schemeClr val="accent4"/>
                </a:solidFill>
                <a:latin typeface="Times New Roman" pitchFamily="18" charset="0"/>
                <a:cs typeface="Times New Roman" pitchFamily="18" charset="0"/>
              </a:rPr>
            </a:br>
            <a:r>
              <a:rPr lang="en-US" sz="2200" b="1" dirty="0">
                <a:solidFill>
                  <a:schemeClr val="accent4"/>
                </a:solidFill>
                <a:latin typeface="Times New Roman" pitchFamily="18" charset="0"/>
                <a:cs typeface="Times New Roman" pitchFamily="18" charset="0"/>
              </a:rPr>
              <a:t> 2.KAVIYA P(AC19UCS051)</a:t>
            </a:r>
            <a:br>
              <a:rPr lang="en-US" sz="2200" b="1" dirty="0">
                <a:solidFill>
                  <a:schemeClr val="accent4"/>
                </a:solidFill>
                <a:latin typeface="Times New Roman" pitchFamily="18" charset="0"/>
                <a:cs typeface="Times New Roman" pitchFamily="18" charset="0"/>
              </a:rPr>
            </a:br>
            <a:r>
              <a:rPr lang="en-US" sz="2200" b="1" dirty="0" smtClean="0">
                <a:solidFill>
                  <a:schemeClr val="accent4"/>
                </a:solidFill>
                <a:latin typeface="Times New Roman" pitchFamily="18" charset="0"/>
                <a:cs typeface="Times New Roman" pitchFamily="18" charset="0"/>
              </a:rPr>
              <a:t>3.RAMYA g(AC19UCS092</a:t>
            </a:r>
            <a:r>
              <a:rPr lang="en-US" sz="2200" b="1" dirty="0">
                <a:solidFill>
                  <a:schemeClr val="accent4"/>
                </a:solidFill>
                <a:latin typeface="Times New Roman" pitchFamily="18" charset="0"/>
                <a:cs typeface="Times New Roman" pitchFamily="18" charset="0"/>
              </a:rPr>
              <a:t>)</a:t>
            </a:r>
            <a:br>
              <a:rPr lang="en-US" sz="2200" b="1" dirty="0">
                <a:solidFill>
                  <a:schemeClr val="accent4"/>
                </a:solidFill>
                <a:latin typeface="Times New Roman" pitchFamily="18" charset="0"/>
                <a:cs typeface="Times New Roman" pitchFamily="18" charset="0"/>
              </a:rPr>
            </a:br>
            <a:r>
              <a:rPr lang="en-US" sz="2200" b="1" dirty="0" smtClean="0">
                <a:solidFill>
                  <a:schemeClr val="accent4"/>
                </a:solidFill>
                <a:latin typeface="Times New Roman" pitchFamily="18" charset="0"/>
                <a:cs typeface="Times New Roman" pitchFamily="18" charset="0"/>
              </a:rPr>
              <a:t> 4.Muthamizh selvan m (AC19ucs073) </a:t>
            </a:r>
            <a:r>
              <a:rPr lang="en-US" sz="2200" b="1" dirty="0">
                <a:solidFill>
                  <a:schemeClr val="accent4"/>
                </a:solidFill>
                <a:latin typeface="Times New Roman" pitchFamily="18" charset="0"/>
                <a:cs typeface="Times New Roman" pitchFamily="18" charset="0"/>
              </a:rPr>
              <a:t/>
            </a:r>
            <a:br>
              <a:rPr lang="en-US" sz="2200" b="1" dirty="0">
                <a:solidFill>
                  <a:schemeClr val="accent4"/>
                </a:solidFill>
                <a:latin typeface="Times New Roman" pitchFamily="18" charset="0"/>
                <a:cs typeface="Times New Roman" pitchFamily="18" charset="0"/>
              </a:rPr>
            </a:br>
            <a:r>
              <a:rPr lang="en-US" sz="2200" b="1" dirty="0">
                <a:solidFill>
                  <a:schemeClr val="bg1"/>
                </a:solidFill>
                <a:latin typeface="Times New Roman" pitchFamily="18" charset="0"/>
                <a:cs typeface="Times New Roman" pitchFamily="18" charset="0"/>
              </a:rPr>
              <a:t>IV – B.E-CSE-'B</a:t>
            </a:r>
            <a:r>
              <a:rPr lang="en-US" sz="2200" b="1" dirty="0" smtClean="0">
                <a:solidFill>
                  <a:schemeClr val="bg1"/>
                </a:solidFill>
                <a:latin typeface="Times New Roman" pitchFamily="18" charset="0"/>
                <a:cs typeface="Times New Roman" pitchFamily="18" charset="0"/>
              </a:rPr>
              <a:t>’</a:t>
            </a:r>
            <a:r>
              <a:rPr lang="en-US" sz="2200" b="1" dirty="0">
                <a:solidFill>
                  <a:schemeClr val="accent2">
                    <a:lumMod val="60000"/>
                    <a:lumOff val="40000"/>
                  </a:schemeClr>
                </a:solidFill>
                <a:latin typeface="Times New Roman" pitchFamily="18" charset="0"/>
                <a:cs typeface="Times New Roman" pitchFamily="18" charset="0"/>
              </a:rPr>
              <a:t/>
            </a:r>
            <a:br>
              <a:rPr lang="en-US" sz="2200" b="1" dirty="0">
                <a:solidFill>
                  <a:schemeClr val="accent2">
                    <a:lumMod val="60000"/>
                    <a:lumOff val="40000"/>
                  </a:schemeClr>
                </a:solidFill>
                <a:latin typeface="Times New Roman" pitchFamily="18" charset="0"/>
                <a:cs typeface="Times New Roman" pitchFamily="18" charset="0"/>
              </a:rPr>
            </a:br>
            <a:r>
              <a:rPr lang="en-US" sz="2700" b="1" dirty="0">
                <a:solidFill>
                  <a:srgbClr val="00B0F0"/>
                </a:solidFill>
                <a:latin typeface="Times New Roman" pitchFamily="18" charset="0"/>
                <a:cs typeface="Times New Roman" pitchFamily="18" charset="0"/>
              </a:rPr>
              <a:t>ADHIYAMAAN  COLLEGE OF ENGINEERING, HOSUR.</a:t>
            </a:r>
            <a:r>
              <a:rPr lang="en-US" sz="2700" b="1" dirty="0">
                <a:solidFill>
                  <a:schemeClr val="accent2">
                    <a:lumMod val="60000"/>
                    <a:lumOff val="40000"/>
                  </a:schemeClr>
                </a:solidFill>
                <a:latin typeface="Times New Roman" pitchFamily="18" charset="0"/>
                <a:cs typeface="Times New Roman" pitchFamily="18" charset="0"/>
              </a:rPr>
              <a:t/>
            </a:r>
            <a:br>
              <a:rPr lang="en-US" sz="2700" b="1" dirty="0">
                <a:solidFill>
                  <a:schemeClr val="accent2">
                    <a:lumMod val="60000"/>
                    <a:lumOff val="40000"/>
                  </a:schemeClr>
                </a:solidFill>
                <a:latin typeface="Times New Roman" pitchFamily="18" charset="0"/>
                <a:cs typeface="Times New Roman" pitchFamily="18" charset="0"/>
              </a:rPr>
            </a:br>
            <a:endParaRPr lang="en-US" sz="27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2285984" y="6050037"/>
            <a:ext cx="5429288" cy="685800"/>
          </a:xfrm>
        </p:spPr>
        <p:txBody>
          <a:bodyPr>
            <a:normAutofit fontScale="85000" lnSpcReduction="20000"/>
          </a:bodyPr>
          <a:lstStyle/>
          <a:p>
            <a:r>
              <a:rPr lang="en-US" dirty="0">
                <a:solidFill>
                  <a:srgbClr val="FF0000"/>
                </a:solidFill>
                <a:latin typeface="Times New Roman" pitchFamily="18" charset="0"/>
                <a:cs typeface="Times New Roman" pitchFamily="18" charset="0"/>
              </a:rPr>
              <a:t>GUIDED BY </a:t>
            </a:r>
            <a:r>
              <a:rPr lang="en-US" dirty="0" smtClean="0">
                <a:solidFill>
                  <a:schemeClr val="bg1">
                    <a:lumMod val="95000"/>
                    <a:lumOff val="5000"/>
                  </a:schemeClr>
                </a:solidFill>
                <a:latin typeface="Times New Roman" pitchFamily="18" charset="0"/>
                <a:cs typeface="Times New Roman" pitchFamily="18" charset="0"/>
              </a:rPr>
              <a:t>: </a:t>
            </a:r>
            <a:r>
              <a:rPr lang="en-US" sz="2800" b="1" dirty="0" smtClean="0">
                <a:solidFill>
                  <a:schemeClr val="bg1">
                    <a:lumMod val="95000"/>
                    <a:lumOff val="5000"/>
                  </a:schemeClr>
                </a:solidFill>
                <a:latin typeface="Times New Roman" pitchFamily="18" charset="0"/>
                <a:cs typeface="Times New Roman" pitchFamily="18" charset="0"/>
              </a:rPr>
              <a:t>Dr.</a:t>
            </a:r>
            <a:r>
              <a:rPr lang="en-US" sz="2800" dirty="0" smtClean="0">
                <a:solidFill>
                  <a:schemeClr val="bg1">
                    <a:lumMod val="95000"/>
                    <a:lumOff val="5000"/>
                  </a:schemeClr>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N.MORATANCH                                                                                       </a:t>
            </a:r>
            <a:r>
              <a:rPr lang="en-IN" sz="1200" dirty="0" smtClean="0">
                <a:solidFill>
                  <a:schemeClr val="bg1"/>
                </a:solidFill>
                <a:latin typeface="Times New Roman" pitchFamily="18" charset="0"/>
                <a:cs typeface="Times New Roman" pitchFamily="18" charset="0"/>
              </a:rPr>
              <a:t>.</a:t>
            </a:r>
            <a:r>
              <a:rPr lang="en-IN" b="1" dirty="0" smtClean="0">
                <a:solidFill>
                  <a:schemeClr val="bg1"/>
                </a:solidFill>
                <a:latin typeface="Times New Roman" pitchFamily="18" charset="0"/>
                <a:cs typeface="Times New Roman" pitchFamily="18" charset="0"/>
              </a:rPr>
              <a:t>                          (Associate Professor)</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a:off x="2634782" y="2280190"/>
            <a:ext cx="4160189" cy="1015663"/>
          </a:xfrm>
          <a:prstGeom prst="rect">
            <a:avLst/>
          </a:prstGeom>
          <a:noFill/>
        </p:spPr>
        <p:txBody>
          <a:bodyPr wrap="square" rtlCol="0">
            <a:spAutoFit/>
          </a:bodyPr>
          <a:lstStyle/>
          <a:p>
            <a:pPr algn="ctr"/>
            <a:endParaRPr lang="en-US" sz="6000" dirty="0">
              <a:solidFill>
                <a:srgbClr val="7030A0"/>
              </a:solidFill>
              <a:latin typeface="Times New Roman" pitchFamily="18" charset="0"/>
              <a:cs typeface="Times New Roman" pitchFamily="18" charset="0"/>
            </a:endParaRPr>
          </a:p>
        </p:txBody>
      </p:sp>
      <p:sp>
        <p:nvSpPr>
          <p:cNvPr id="3" name="TextBox 2"/>
          <p:cNvSpPr txBox="1"/>
          <p:nvPr/>
        </p:nvSpPr>
        <p:spPr>
          <a:xfrm>
            <a:off x="2643174" y="2571744"/>
            <a:ext cx="5000660" cy="861774"/>
          </a:xfrm>
          <a:prstGeom prst="rect">
            <a:avLst/>
          </a:prstGeom>
          <a:noFill/>
        </p:spPr>
        <p:txBody>
          <a:bodyPr wrap="square" rtlCol="0">
            <a:spAutoFit/>
          </a:bodyPr>
          <a:lstStyle/>
          <a:p>
            <a:r>
              <a:rPr lang="en-IN" sz="5000" dirty="0" smtClean="0">
                <a:latin typeface="Algerian" pitchFamily="82" charset="0"/>
                <a:cs typeface="Times New Roman" pitchFamily="18" charset="0"/>
              </a:rPr>
              <a:t>THANK YOU!!</a:t>
            </a:r>
            <a:endParaRPr lang="en-US" sz="5000" dirty="0">
              <a:latin typeface="Algerian" pitchFamily="82"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latin typeface="Times New Roman" pitchFamily="18" charset="0"/>
                <a:cs typeface="Times New Roman" pitchFamily="18" charset="0"/>
              </a:rPr>
              <a:t>CONTENTS</a:t>
            </a:r>
          </a:p>
        </p:txBody>
      </p:sp>
      <p:sp>
        <p:nvSpPr>
          <p:cNvPr id="3" name="TextBox 2"/>
          <p:cNvSpPr txBox="1"/>
          <p:nvPr/>
        </p:nvSpPr>
        <p:spPr>
          <a:xfrm>
            <a:off x="1428728" y="2143116"/>
            <a:ext cx="6096000" cy="2677656"/>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cs typeface="Times New Roman" pitchFamily="18" charset="0"/>
              </a:rPr>
              <a:t> Objective </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Literature review</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References</a:t>
            </a:r>
          </a:p>
          <a:p>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4290"/>
            <a:ext cx="8153400" cy="1004910"/>
          </a:xfrm>
        </p:spPr>
        <p:txBody>
          <a:bodyPr>
            <a:normAutofit/>
          </a:bodyPr>
          <a:lstStyle/>
          <a:p>
            <a:pPr algn="ctr"/>
            <a:r>
              <a:rPr lang="en-US" sz="4000" b="1" dirty="0" smtClean="0">
                <a:solidFill>
                  <a:schemeClr val="tx1"/>
                </a:solidFill>
                <a:latin typeface="Times New Roman" pitchFamily="18" charset="0"/>
                <a:cs typeface="Times New Roman" pitchFamily="18" charset="0"/>
              </a:rPr>
              <a:t>OBJECTIVE</a:t>
            </a:r>
            <a:endParaRPr lang="en-US" sz="4000" b="1" dirty="0">
              <a:solidFill>
                <a:schemeClr val="tx1"/>
              </a:solidFill>
              <a:latin typeface="Times New Roman" pitchFamily="18" charset="0"/>
              <a:cs typeface="Times New Roman" pitchFamily="18" charset="0"/>
            </a:endParaRPr>
          </a:p>
        </p:txBody>
      </p:sp>
      <p:sp>
        <p:nvSpPr>
          <p:cNvPr id="4" name="TextBox 3"/>
          <p:cNvSpPr txBox="1"/>
          <p:nvPr/>
        </p:nvSpPr>
        <p:spPr>
          <a:xfrm>
            <a:off x="785786" y="2071678"/>
            <a:ext cx="7786742" cy="1815882"/>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To detect the chronic kidney disease in the earlier stages using </a:t>
            </a:r>
            <a:r>
              <a:rPr lang="en-IN" sz="2800" dirty="0" smtClean="0">
                <a:latin typeface="Times New Roman" pitchFamily="18" charset="0"/>
                <a:cs typeface="Times New Roman" pitchFamily="18" charset="0"/>
              </a:rPr>
              <a:t>M</a:t>
            </a:r>
            <a:r>
              <a:rPr lang="en-IN" sz="2800" dirty="0" smtClean="0">
                <a:latin typeface="Times New Roman" pitchFamily="18" charset="0"/>
                <a:cs typeface="Times New Roman" pitchFamily="18" charset="0"/>
              </a:rPr>
              <a:t>achine Learning. It helps us to measure the severity of the problem using Machine Learning Techniques.</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a:t>
            </a:r>
            <a:endParaRPr lang="en-US" sz="4000" dirty="0">
              <a:solidFill>
                <a:schemeClr val="tx1"/>
              </a:solidFill>
            </a:endParaRPr>
          </a:p>
        </p:txBody>
      </p:sp>
      <p:sp>
        <p:nvSpPr>
          <p:cNvPr id="4" name="TextBox 3"/>
          <p:cNvSpPr txBox="1"/>
          <p:nvPr/>
        </p:nvSpPr>
        <p:spPr>
          <a:xfrm>
            <a:off x="609600" y="1785926"/>
            <a:ext cx="7848600" cy="4678204"/>
          </a:xfrm>
          <a:prstGeom prst="rect">
            <a:avLst/>
          </a:prstGeom>
          <a:noFill/>
        </p:spPr>
        <p:txBody>
          <a:bodyPr wrap="square" rtlCol="0">
            <a:spAutoFit/>
          </a:bodyPr>
          <a:lstStyle/>
          <a:p>
            <a:pPr marL="342900" lvl="0" indent="-342900">
              <a:buAutoNum type="arabicPeriod"/>
            </a:pPr>
            <a:r>
              <a:rPr lang="en-GB" sz="2000" b="1" dirty="0">
                <a:effectLst/>
                <a:latin typeface="Times New Roman" pitchFamily="18" charset="0"/>
                <a:ea typeface="Times New Roman" panose="02020603050405020304" pitchFamily="18" charset="0"/>
                <a:cs typeface="Times New Roman" pitchFamily="18" charset="0"/>
              </a:rPr>
              <a:t>A Deep Neural Network for Early Detection and Prediction of Chronic Kidney </a:t>
            </a:r>
            <a:r>
              <a:rPr lang="en-GB" sz="2000" b="1" dirty="0" smtClean="0">
                <a:effectLst/>
                <a:latin typeface="Times New Roman" pitchFamily="18" charset="0"/>
                <a:ea typeface="Times New Roman" panose="02020603050405020304" pitchFamily="18" charset="0"/>
                <a:cs typeface="Times New Roman" pitchFamily="18" charset="0"/>
              </a:rPr>
              <a:t>Disease.</a:t>
            </a:r>
            <a:endParaRPr lang="en-US" sz="2000" b="1" dirty="0">
              <a:effectLst/>
              <a:latin typeface="Times New Roman" pitchFamily="18" charset="0"/>
              <a:ea typeface="Times New Roman" panose="02020603050405020304" pitchFamily="18" charset="0"/>
              <a:cs typeface="Times New Roman" pitchFamily="18" charset="0"/>
            </a:endParaRPr>
          </a:p>
          <a:p>
            <a:pPr lvl="0"/>
            <a:r>
              <a:rPr lang="en-US" b="1" dirty="0">
                <a:latin typeface="Calibri" panose="020F0502020204030204" pitchFamily="34" charset="0"/>
                <a:ea typeface="Times New Roman" panose="02020603050405020304" pitchFamily="18" charset="0"/>
                <a:cs typeface="Times New Roman" panose="02020603050405020304" pitchFamily="18" charset="0"/>
              </a:rPr>
              <a:t>       </a:t>
            </a:r>
          </a:p>
          <a:p>
            <a:pPr lvl="0"/>
            <a:r>
              <a:rPr lang="en-US" sz="2000" b="1" dirty="0">
                <a:effectLst/>
                <a:latin typeface="Times New Roman" pitchFamily="18" charset="0"/>
                <a:ea typeface="Times New Roman" panose="02020603050405020304" pitchFamily="18" charset="0"/>
                <a:cs typeface="Times New Roman" pitchFamily="18" charset="0"/>
              </a:rPr>
              <a:t>      ABSTRACT:</a:t>
            </a:r>
            <a:endParaRPr lang="en-GB" sz="2000" dirty="0">
              <a:effectLst/>
              <a:latin typeface="Times New Roman" pitchFamily="18" charset="0"/>
              <a:ea typeface="Times New Roman" panose="02020603050405020304" pitchFamily="18" charset="0"/>
              <a:cs typeface="Times New Roman" pitchFamily="18" charset="0"/>
            </a:endParaRPr>
          </a:p>
          <a:p>
            <a:pPr lvl="2"/>
            <a:r>
              <a:rPr lang="en-GB" sz="2000" dirty="0">
                <a:effectLst/>
                <a:latin typeface="Times New Roman" pitchFamily="18" charset="0"/>
                <a:ea typeface="Times New Roman" panose="02020603050405020304" pitchFamily="18" charset="0"/>
                <a:cs typeface="Times New Roman" pitchFamily="18" charset="0"/>
              </a:rPr>
              <a:t>Chronic kidney disease mainly occurs due to high blood pressure and diabetes. CKD can be easily identified by the researchers based upon two parameters – Glomerular Filtration Rate (GFR) and kidney damage markers. In a Deep Neural Network Techniques, the averages of the associated features need to be replacing all missing values in the database. Recursive Feature Elimination (RFE) is used to identify the important features for prediction. This technique mainly uses four classifiers and used to estimate the comparative analysis.</a:t>
            </a:r>
          </a:p>
          <a:p>
            <a:r>
              <a:rPr lang="en-GB" sz="2000" b="1" dirty="0">
                <a:effectLst/>
                <a:latin typeface="Times New Roman" pitchFamily="18" charset="0"/>
                <a:ea typeface="Times New Roman" panose="02020603050405020304" pitchFamily="18" charset="0"/>
                <a:cs typeface="Times New Roman" pitchFamily="18" charset="0"/>
              </a:rPr>
              <a:t> </a:t>
            </a:r>
            <a:endParaRPr lang="en-GB" sz="2000" dirty="0">
              <a:effectLst/>
              <a:latin typeface="Times New Roman" pitchFamily="18" charset="0"/>
              <a:ea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US" sz="4000" dirty="0">
              <a:solidFill>
                <a:schemeClr val="tx1"/>
              </a:solidFill>
            </a:endParaRPr>
          </a:p>
        </p:txBody>
      </p:sp>
      <p:sp>
        <p:nvSpPr>
          <p:cNvPr id="4" name="TextBox 3"/>
          <p:cNvSpPr txBox="1"/>
          <p:nvPr/>
        </p:nvSpPr>
        <p:spPr>
          <a:xfrm>
            <a:off x="500034" y="1714488"/>
            <a:ext cx="8072494" cy="6186309"/>
          </a:xfrm>
          <a:prstGeom prst="rect">
            <a:avLst/>
          </a:prstGeom>
          <a:noFill/>
        </p:spPr>
        <p:txBody>
          <a:bodyPr wrap="square" rtlCol="0">
            <a:spAutoFit/>
          </a:bodyPr>
          <a:lstStyle/>
          <a:p>
            <a:pPr lvl="0"/>
            <a:r>
              <a:rPr lang="en-US" sz="2000" b="1" dirty="0" smtClean="0">
                <a:latin typeface="Times New Roman" panose="02020603050405020304" pitchFamily="18" charset="0"/>
                <a:cs typeface="Times New Roman" pitchFamily="18" charset="0"/>
              </a:rPr>
              <a:t>2.  </a:t>
            </a:r>
            <a:r>
              <a:rPr lang="en-GB" sz="2000" b="1" dirty="0">
                <a:effectLst/>
                <a:latin typeface="Times New Roman" pitchFamily="18" charset="0"/>
                <a:ea typeface="Times New Roman" panose="02020603050405020304" pitchFamily="18" charset="0"/>
                <a:cs typeface="Times New Roman" pitchFamily="18" charset="0"/>
              </a:rPr>
              <a:t>Predicting the Risk of Chronic Kidney Disease (CKD) Using Machine Learning </a:t>
            </a:r>
            <a:r>
              <a:rPr lang="en-GB" sz="2000" b="1" dirty="0" smtClean="0">
                <a:latin typeface="Times New Roman" pitchFamily="18" charset="0"/>
                <a:ea typeface="Times New Roman" panose="02020603050405020304" pitchFamily="18" charset="0"/>
                <a:cs typeface="Times New Roman" pitchFamily="18" charset="0"/>
              </a:rPr>
              <a:t> </a:t>
            </a:r>
            <a:r>
              <a:rPr lang="en-GB" sz="2000" b="1" dirty="0" smtClean="0">
                <a:effectLst/>
                <a:latin typeface="Times New Roman" pitchFamily="18" charset="0"/>
                <a:ea typeface="Times New Roman" panose="02020603050405020304" pitchFamily="18" charset="0"/>
                <a:cs typeface="Times New Roman" pitchFamily="18" charset="0"/>
              </a:rPr>
              <a:t>Algorithm .</a:t>
            </a:r>
            <a:endParaRPr lang="en-US" sz="2000" b="1" dirty="0">
              <a:effectLst/>
              <a:latin typeface="Times New Roman" pitchFamily="18" charset="0"/>
              <a:ea typeface="Times New Roman" panose="02020603050405020304" pitchFamily="18" charset="0"/>
              <a:cs typeface="Times New Roman" pitchFamily="18" charset="0"/>
            </a:endParaRPr>
          </a:p>
          <a:p>
            <a:pPr lvl="0"/>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lvl="0"/>
            <a:r>
              <a:rPr lang="en-US" b="1" dirty="0">
                <a:latin typeface="Times New Roman" pitchFamily="18" charset="0"/>
                <a:ea typeface="Times New Roman" panose="02020603050405020304" pitchFamily="18" charset="0"/>
                <a:cs typeface="Times New Roman" pitchFamily="18" charset="0"/>
              </a:rPr>
              <a:t>ABSTRACT:</a:t>
            </a:r>
            <a:endParaRPr lang="en-GB" sz="1800" dirty="0">
              <a:effectLst/>
              <a:latin typeface="Times New Roman" pitchFamily="18" charset="0"/>
              <a:ea typeface="Times New Roman" panose="02020603050405020304" pitchFamily="18" charset="0"/>
              <a:cs typeface="Times New Roman" pitchFamily="18" charset="0"/>
            </a:endParaRPr>
          </a:p>
          <a:p>
            <a:pPr lvl="1"/>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Creatinine, which is a type of metabolite of blood that is strongly correlated to Glomerular  </a:t>
            </a:r>
            <a:r>
              <a:rPr lang="en-GB"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Filtration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Rate (GFR). Calculating GFR value is difficult, so creatinine value is directly taken instead of calculating GFR</a:t>
            </a:r>
            <a:r>
              <a:rPr lang="en-GB"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medical community accepts a GFR of 60 ml/min is used as the threshold, below which is considered to have CKD. The first step is a regression model which predicts the value of creatinine from 23 attributes, and then combine the predicted value of creatinine with the original 23 attributes to detect the risk of CKD</a:t>
            </a:r>
            <a:r>
              <a:rPr lang="en-GB"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improve the results of creatinine predictor, the average results from overall predictors and ensemble the results</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itchFamily="18" charset="0"/>
            </a:endParaRPr>
          </a:p>
          <a:p>
            <a:pPr algn="just"/>
            <a:endParaRPr lang="en-US" sz="2000" dirty="0">
              <a:latin typeface="Times New Roman" panose="02020603050405020304"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itchFamily="18" charset="0"/>
                <a:cs typeface="Times New Roman" pitchFamily="18" charset="0"/>
              </a:rPr>
              <a:t>LITERATURE REVIEW Contd…</a:t>
            </a:r>
            <a:endParaRPr lang="en-US" sz="4000" dirty="0">
              <a:solidFill>
                <a:schemeClr val="tx1"/>
              </a:solidFill>
            </a:endParaRPr>
          </a:p>
        </p:txBody>
      </p:sp>
      <p:sp>
        <p:nvSpPr>
          <p:cNvPr id="4" name="TextBox 3"/>
          <p:cNvSpPr txBox="1"/>
          <p:nvPr/>
        </p:nvSpPr>
        <p:spPr>
          <a:xfrm>
            <a:off x="642910" y="1714488"/>
            <a:ext cx="7924800" cy="4401205"/>
          </a:xfrm>
          <a:prstGeom prst="rect">
            <a:avLst/>
          </a:prstGeom>
          <a:noFill/>
        </p:spPr>
        <p:txBody>
          <a:bodyPr wrap="square" rtlCol="0">
            <a:spAutoFit/>
          </a:bodyPr>
          <a:lstStyle/>
          <a:p>
            <a:pPr lvl="0"/>
            <a:r>
              <a:rPr lang="en-US" sz="2000" b="1" dirty="0">
                <a:latin typeface="Times New Roman" pitchFamily="18" charset="0"/>
                <a:cs typeface="Times New Roman" pitchFamily="18" charset="0"/>
              </a:rPr>
              <a:t>3. </a:t>
            </a:r>
            <a:r>
              <a:rPr lang="en-GB" sz="2000" b="1" dirty="0">
                <a:effectLst/>
                <a:latin typeface="Times New Roman" pitchFamily="18" charset="0"/>
                <a:ea typeface="Times New Roman" panose="02020603050405020304" pitchFamily="18" charset="0"/>
                <a:cs typeface="Times New Roman" pitchFamily="18" charset="0"/>
              </a:rPr>
              <a:t>Diagnosis of Chronic Kidney Disease Using Effective Classification Algorithms and Recursive</a:t>
            </a:r>
            <a:r>
              <a:rPr lang="en-US" sz="2000" dirty="0">
                <a:latin typeface="Times New Roman" pitchFamily="18" charset="0"/>
                <a:ea typeface="Times New Roman" panose="02020603050405020304" pitchFamily="18" charset="0"/>
                <a:cs typeface="Times New Roman" pitchFamily="18" charset="0"/>
              </a:rPr>
              <a:t> </a:t>
            </a:r>
            <a:r>
              <a:rPr lang="en-GB" sz="2000" b="1" dirty="0">
                <a:effectLst/>
                <a:latin typeface="Times New Roman" pitchFamily="18" charset="0"/>
                <a:ea typeface="Times New Roman" panose="02020603050405020304" pitchFamily="18" charset="0"/>
                <a:cs typeface="Times New Roman" pitchFamily="18" charset="0"/>
              </a:rPr>
              <a:t>Feature elimination techniques.</a:t>
            </a:r>
            <a:endParaRPr lang="en-GB" sz="2000" dirty="0">
              <a:effectLst/>
              <a:latin typeface="Times New Roman" pitchFamily="18" charset="0"/>
              <a:ea typeface="Times New Roman" panose="02020603050405020304" pitchFamily="18" charset="0"/>
              <a:cs typeface="Times New Roman" pitchFamily="18" charset="0"/>
            </a:endParaRPr>
          </a:p>
          <a:p>
            <a:endParaRPr lang="en-GB" sz="2000" b="1" dirty="0" smtClean="0">
              <a:effectLst/>
              <a:latin typeface="Times New Roman" pitchFamily="18" charset="0"/>
              <a:ea typeface="Times New Roman" panose="02020603050405020304" pitchFamily="18" charset="0"/>
              <a:cs typeface="Times New Roman" pitchFamily="18" charset="0"/>
            </a:endParaRPr>
          </a:p>
          <a:p>
            <a:r>
              <a:rPr lang="en-GB" sz="2000" b="1" dirty="0" smtClean="0">
                <a:effectLst/>
                <a:latin typeface="Times New Roman" pitchFamily="18" charset="0"/>
                <a:ea typeface="Times New Roman" panose="02020603050405020304" pitchFamily="18" charset="0"/>
                <a:cs typeface="Times New Roman" pitchFamily="18" charset="0"/>
              </a:rPr>
              <a:t>ABSTRACT:</a:t>
            </a:r>
            <a:endParaRPr lang="en-GB" sz="2000" dirty="0">
              <a:effectLst/>
              <a:latin typeface="Times New Roman" pitchFamily="18" charset="0"/>
              <a:ea typeface="Times New Roman" panose="02020603050405020304" pitchFamily="18" charset="0"/>
              <a:cs typeface="Times New Roman" pitchFamily="18" charset="0"/>
            </a:endParaRPr>
          </a:p>
          <a:p>
            <a:pPr lvl="1"/>
            <a:r>
              <a:rPr lang="en-GB" sz="2000" dirty="0">
                <a:effectLst/>
                <a:latin typeface="Times New Roman" pitchFamily="18" charset="0"/>
                <a:ea typeface="Times New Roman" panose="02020603050405020304" pitchFamily="18" charset="0"/>
                <a:cs typeface="Times New Roman" pitchFamily="18" charset="0"/>
              </a:rPr>
              <a:t>Chronic Kidney Disease is a disorder that affects normal kidney function and exploring preventive measures for CKD through early diagnosis using machine learning </a:t>
            </a:r>
            <a:r>
              <a:rPr lang="en-GB" sz="2000" dirty="0" smtClean="0">
                <a:effectLst/>
                <a:latin typeface="Times New Roman" pitchFamily="18" charset="0"/>
                <a:ea typeface="Times New Roman" panose="02020603050405020304" pitchFamily="18" charset="0"/>
                <a:cs typeface="Times New Roman" pitchFamily="18" charset="0"/>
              </a:rPr>
              <a:t>technique. The </a:t>
            </a:r>
            <a:r>
              <a:rPr lang="en-GB" sz="2000" dirty="0">
                <a:effectLst/>
                <a:latin typeface="Times New Roman" pitchFamily="18" charset="0"/>
                <a:ea typeface="Times New Roman" panose="02020603050405020304" pitchFamily="18" charset="0"/>
                <a:cs typeface="Times New Roman" pitchFamily="18" charset="0"/>
              </a:rPr>
              <a:t>mean and mode statistical analysis methods were used to replace the missing  numerical values and the nominal values, this involves in the process of data pre-processing techniques</a:t>
            </a:r>
            <a:r>
              <a:rPr lang="en-GB" sz="2000" dirty="0" smtClean="0">
                <a:effectLst/>
                <a:latin typeface="Times New Roman" pitchFamily="18" charset="0"/>
                <a:ea typeface="Times New Roman" panose="02020603050405020304" pitchFamily="18" charset="0"/>
                <a:cs typeface="Times New Roman" pitchFamily="18" charset="0"/>
              </a:rPr>
              <a:t>. The </a:t>
            </a:r>
            <a:r>
              <a:rPr lang="en-GB" sz="2000" dirty="0">
                <a:effectLst/>
                <a:latin typeface="Times New Roman" pitchFamily="18" charset="0"/>
                <a:ea typeface="Times New Roman" panose="02020603050405020304" pitchFamily="18" charset="0"/>
                <a:cs typeface="Times New Roman" pitchFamily="18" charset="0"/>
              </a:rPr>
              <a:t>most important attributes can be found by applying Recursive Feature Elimination (RFE) technique.CKD is a serious life-threatening disease, with high rates of morbidity and mortality and this can be very helpful in the early detection of CKD.</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0BD2C-ADF6-CED1-1FBB-076951B5A996}"/>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LITERATURE REVIEW </a:t>
            </a:r>
            <a:r>
              <a:rPr lang="en-US" sz="4400" dirty="0" err="1">
                <a:solidFill>
                  <a:schemeClr val="tx1"/>
                </a:solidFill>
                <a:latin typeface="Times New Roman" pitchFamily="18" charset="0"/>
                <a:cs typeface="Times New Roman" pitchFamily="18" charset="0"/>
              </a:rPr>
              <a:t>Contd</a:t>
            </a:r>
            <a:r>
              <a:rPr lang="en-US" sz="4400" dirty="0">
                <a:solidFill>
                  <a:schemeClr val="tx1"/>
                </a:solidFill>
                <a:latin typeface="Times New Roman" pitchFamily="18" charset="0"/>
                <a:cs typeface="Times New Roman" pitchFamily="18" charset="0"/>
              </a:rPr>
              <a:t>…</a:t>
            </a:r>
            <a:endParaRPr lang="en-IN" dirty="0">
              <a:solidFill>
                <a:schemeClr val="tx1"/>
              </a:solidFill>
            </a:endParaRPr>
          </a:p>
        </p:txBody>
      </p:sp>
      <p:sp>
        <p:nvSpPr>
          <p:cNvPr id="4" name="TextBox 3">
            <a:extLst>
              <a:ext uri="{FF2B5EF4-FFF2-40B4-BE49-F238E27FC236}">
                <a16:creationId xmlns:a16="http://schemas.microsoft.com/office/drawing/2014/main" xmlns="" id="{217C2D03-7379-91B7-E3AF-B89AEEDA705A}"/>
              </a:ext>
            </a:extLst>
          </p:cNvPr>
          <p:cNvSpPr txBox="1"/>
          <p:nvPr/>
        </p:nvSpPr>
        <p:spPr>
          <a:xfrm>
            <a:off x="642910" y="1928802"/>
            <a:ext cx="7924800" cy="4093428"/>
          </a:xfrm>
          <a:prstGeom prst="rect">
            <a:avLst/>
          </a:prstGeom>
          <a:noFill/>
        </p:spPr>
        <p:txBody>
          <a:bodyPr wrap="square" rtlCol="0">
            <a:spAutoFit/>
          </a:bodyPr>
          <a:lstStyle/>
          <a:p>
            <a:r>
              <a:rPr lang="en-US" sz="2000" b="1" dirty="0">
                <a:effectLst/>
                <a:latin typeface="Times New Roman" pitchFamily="18" charset="0"/>
                <a:ea typeface="Times New Roman" panose="02020603050405020304" pitchFamily="18" charset="0"/>
                <a:cs typeface="Times New Roman" pitchFamily="18" charset="0"/>
              </a:rPr>
              <a:t>4. </a:t>
            </a:r>
            <a:r>
              <a:rPr lang="en-GB" sz="2000" b="1" dirty="0">
                <a:effectLst/>
                <a:latin typeface="Times New Roman" pitchFamily="18" charset="0"/>
                <a:ea typeface="Times New Roman" panose="02020603050405020304" pitchFamily="18" charset="0"/>
                <a:cs typeface="Times New Roman" pitchFamily="18" charset="0"/>
              </a:rPr>
              <a:t>Identification and Prediction of Chronic Diseases Using Machine Learning </a:t>
            </a:r>
            <a:r>
              <a:rPr lang="en-GB" sz="2000" b="1" dirty="0" smtClean="0">
                <a:effectLst/>
                <a:latin typeface="Times New Roman" pitchFamily="18" charset="0"/>
                <a:ea typeface="Times New Roman" panose="02020603050405020304" pitchFamily="18" charset="0"/>
                <a:cs typeface="Times New Roman" pitchFamily="18" charset="0"/>
              </a:rPr>
              <a:t>Approach</a:t>
            </a:r>
            <a:endParaRPr lang="en-GB" sz="2000" dirty="0">
              <a:effectLst/>
              <a:latin typeface="Times New Roman" pitchFamily="18" charset="0"/>
              <a:ea typeface="Times New Roman" panose="02020603050405020304" pitchFamily="18" charset="0"/>
              <a:cs typeface="Times New Roman" pitchFamily="18" charset="0"/>
            </a:endParaRPr>
          </a:p>
          <a:p>
            <a:r>
              <a:rPr lang="en-GB" sz="2000" b="1" dirty="0">
                <a:effectLst/>
                <a:latin typeface="Times New Roman" pitchFamily="18" charset="0"/>
                <a:ea typeface="Times New Roman" panose="02020603050405020304" pitchFamily="18" charset="0"/>
                <a:cs typeface="Times New Roman" pitchFamily="18" charset="0"/>
              </a:rPr>
              <a:t> </a:t>
            </a:r>
            <a:endParaRPr lang="en-GB" sz="2000" dirty="0">
              <a:effectLst/>
              <a:latin typeface="Times New Roman" pitchFamily="18" charset="0"/>
              <a:ea typeface="Times New Roman" panose="02020603050405020304" pitchFamily="18" charset="0"/>
              <a:cs typeface="Times New Roman" pitchFamily="18" charset="0"/>
            </a:endParaRPr>
          </a:p>
          <a:p>
            <a:r>
              <a:rPr lang="en-GB" sz="2000" b="1" dirty="0">
                <a:effectLst/>
                <a:latin typeface="Times New Roman" pitchFamily="18" charset="0"/>
                <a:ea typeface="Times New Roman" panose="02020603050405020304" pitchFamily="18" charset="0"/>
                <a:cs typeface="Times New Roman" pitchFamily="18" charset="0"/>
              </a:rPr>
              <a:t>  ABSTRACT:</a:t>
            </a:r>
            <a:endParaRPr lang="en-GB" sz="2000" dirty="0">
              <a:effectLst/>
              <a:latin typeface="Times New Roman" pitchFamily="18" charset="0"/>
              <a:ea typeface="Times New Roman" panose="02020603050405020304" pitchFamily="18" charset="0"/>
              <a:cs typeface="Times New Roman" pitchFamily="18" charset="0"/>
            </a:endParaRPr>
          </a:p>
          <a:p>
            <a:pPr lvl="1"/>
            <a:r>
              <a:rPr lang="en-GB" sz="2000" dirty="0">
                <a:effectLst/>
                <a:latin typeface="Times New Roman" pitchFamily="18" charset="0"/>
                <a:ea typeface="Times New Roman" panose="02020603050405020304" pitchFamily="18" charset="0"/>
                <a:cs typeface="Times New Roman" pitchFamily="18" charset="0"/>
              </a:rPr>
              <a:t>Chronic kidney disease is one of most widespread diseases among humans. It is </a:t>
            </a:r>
            <a:r>
              <a:rPr lang="en-GB" sz="2000" b="1" dirty="0">
                <a:effectLst/>
                <a:latin typeface="Times New Roman" pitchFamily="18" charset="0"/>
                <a:ea typeface="Times New Roman" panose="02020603050405020304" pitchFamily="18" charset="0"/>
                <a:cs typeface="Times New Roman" pitchFamily="18" charset="0"/>
              </a:rPr>
              <a:t>  </a:t>
            </a:r>
            <a:r>
              <a:rPr lang="en-GB" sz="2000" dirty="0">
                <a:effectLst/>
                <a:latin typeface="Times New Roman" pitchFamily="18" charset="0"/>
                <a:ea typeface="Times New Roman" panose="02020603050405020304" pitchFamily="18" charset="0"/>
                <a:cs typeface="Times New Roman" pitchFamily="18" charset="0"/>
              </a:rPr>
              <a:t>identified and predicted at the earliest stages, so as to prevent extremity of it. Identification of chronic kidney disease with human is achieved by cutting-edge machine learning techniques. A collection of disease symptoms along with the person’s living habits, and doctor consultations are taken for preparing the dataset. It is highly believed proposed system can reduce the risk of chronic diseases by diagnosing them earlier and also reduces the cost for diagnosis, treatment, and doctor consultation</a:t>
            </a:r>
            <a:r>
              <a:rPr lang="en-GB" dirty="0">
                <a:effectLst/>
                <a:latin typeface="Times New Roman" pitchFamily="18" charset="0"/>
                <a:ea typeface="Times New Roman" panose="02020603050405020304" pitchFamily="18" charset="0"/>
                <a:cs typeface="Times New Roman" pitchFamily="18" charset="0"/>
              </a:rPr>
              <a:t>.</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1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0BD2C-ADF6-CED1-1FBB-076951B5A996}"/>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LITERATURE REVIEW </a:t>
            </a:r>
            <a:r>
              <a:rPr lang="en-US" sz="4400" dirty="0" err="1">
                <a:solidFill>
                  <a:schemeClr val="tx1"/>
                </a:solidFill>
                <a:latin typeface="Times New Roman" pitchFamily="18" charset="0"/>
                <a:cs typeface="Times New Roman" pitchFamily="18" charset="0"/>
              </a:rPr>
              <a:t>Contd</a:t>
            </a:r>
            <a:r>
              <a:rPr lang="en-US" sz="4400" dirty="0">
                <a:solidFill>
                  <a:schemeClr val="tx1"/>
                </a:solidFill>
                <a:latin typeface="Times New Roman" pitchFamily="18" charset="0"/>
                <a:cs typeface="Times New Roman" pitchFamily="18" charset="0"/>
              </a:rPr>
              <a:t>…</a:t>
            </a:r>
            <a:endParaRPr lang="en-IN" dirty="0">
              <a:solidFill>
                <a:schemeClr val="tx1"/>
              </a:solidFill>
            </a:endParaRPr>
          </a:p>
        </p:txBody>
      </p:sp>
      <p:sp>
        <p:nvSpPr>
          <p:cNvPr id="4" name="TextBox 3">
            <a:extLst>
              <a:ext uri="{FF2B5EF4-FFF2-40B4-BE49-F238E27FC236}">
                <a16:creationId xmlns:a16="http://schemas.microsoft.com/office/drawing/2014/main" xmlns="" id="{217C2D03-7379-91B7-E3AF-B89AEEDA705A}"/>
              </a:ext>
            </a:extLst>
          </p:cNvPr>
          <p:cNvSpPr txBox="1"/>
          <p:nvPr/>
        </p:nvSpPr>
        <p:spPr>
          <a:xfrm>
            <a:off x="838200" y="1919305"/>
            <a:ext cx="7924800" cy="406265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GB" sz="2000" b="1" dirty="0">
                <a:effectLst/>
                <a:latin typeface="Times New Roman" pitchFamily="18" charset="0"/>
                <a:ea typeface="Times New Roman" panose="02020603050405020304" pitchFamily="18" charset="0"/>
                <a:cs typeface="Times New Roman" pitchFamily="18" charset="0"/>
              </a:rPr>
              <a:t> Prediction of chronic kidney disease using different classification </a:t>
            </a:r>
            <a:r>
              <a:rPr lang="en-GB" sz="2000" b="1" dirty="0" smtClean="0">
                <a:effectLst/>
                <a:latin typeface="Times New Roman" pitchFamily="18" charset="0"/>
                <a:ea typeface="Times New Roman" panose="02020603050405020304" pitchFamily="18" charset="0"/>
                <a:cs typeface="Times New Roman" pitchFamily="18" charset="0"/>
              </a:rPr>
              <a:t>algorithms</a:t>
            </a:r>
          </a:p>
          <a:p>
            <a:endParaRPr lang="en-GB" sz="2000" dirty="0">
              <a:effectLst/>
              <a:latin typeface="Times New Roman" pitchFamily="18" charset="0"/>
              <a:ea typeface="Times New Roman" panose="02020603050405020304" pitchFamily="18" charset="0"/>
              <a:cs typeface="Times New Roman" pitchFamily="18" charset="0"/>
            </a:endParaRPr>
          </a:p>
          <a:p>
            <a:r>
              <a:rPr lang="en-GB" sz="2000" b="1" dirty="0" smtClean="0">
                <a:effectLst/>
                <a:latin typeface="Times New Roman" pitchFamily="18" charset="0"/>
                <a:ea typeface="Times New Roman" panose="02020603050405020304" pitchFamily="18" charset="0"/>
                <a:cs typeface="Times New Roman" pitchFamily="18" charset="0"/>
              </a:rPr>
              <a:t> </a:t>
            </a:r>
            <a:r>
              <a:rPr lang="en-GB" sz="2000" b="1" dirty="0">
                <a:effectLst/>
                <a:latin typeface="Times New Roman" pitchFamily="18" charset="0"/>
                <a:ea typeface="Times New Roman" panose="02020603050405020304" pitchFamily="18" charset="0"/>
                <a:cs typeface="Times New Roman" pitchFamily="18" charset="0"/>
              </a:rPr>
              <a:t>ABSTRACT:</a:t>
            </a:r>
            <a:endParaRPr lang="en-GB" sz="2000" dirty="0">
              <a:effectLst/>
              <a:latin typeface="Times New Roman" pitchFamily="18" charset="0"/>
              <a:ea typeface="Times New Roman" panose="02020603050405020304" pitchFamily="18" charset="0"/>
              <a:cs typeface="Times New Roman" pitchFamily="18" charset="0"/>
            </a:endParaRPr>
          </a:p>
          <a:p>
            <a:pPr lvl="2"/>
            <a:r>
              <a:rPr lang="en-GB" sz="2000" dirty="0">
                <a:effectLst/>
                <a:latin typeface="Times New Roman" pitchFamily="18" charset="0"/>
                <a:ea typeface="Times New Roman" panose="02020603050405020304" pitchFamily="18" charset="0"/>
                <a:cs typeface="Times New Roman" pitchFamily="18" charset="0"/>
              </a:rPr>
              <a:t>Chronic kidney disease (CKD) is a common kidney function problem that can       because deterioration of kidney performance and leads to kidney failure. Different classifiers are applied to classification of a CKD dataset. A sensitivity analysis of selected classifiers will be implemented to evaluate the performance of these classifiers with changes in their parameters. It provided to identify certain CKD cases at early stages using the presented selected features.</a:t>
            </a:r>
          </a:p>
          <a:p>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175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Times New Roman" panose="02020603050405020304" pitchFamily="18" charset="0"/>
                <a:cs typeface="Times New Roman" pitchFamily="18" charset="0"/>
              </a:rPr>
              <a:t>REFERENCES</a:t>
            </a:r>
            <a:endParaRPr lang="en-US" sz="4000" dirty="0">
              <a:solidFill>
                <a:schemeClr val="tx1"/>
              </a:solidFill>
              <a:latin typeface="Times New Roman" panose="02020603050405020304" pitchFamily="18" charset="0"/>
              <a:cs typeface="Times New Roman" pitchFamily="18" charset="0"/>
            </a:endParaRPr>
          </a:p>
        </p:txBody>
      </p:sp>
      <p:sp>
        <p:nvSpPr>
          <p:cNvPr id="3" name="Rectangle 2"/>
          <p:cNvSpPr/>
          <p:nvPr/>
        </p:nvSpPr>
        <p:spPr>
          <a:xfrm>
            <a:off x="357158" y="1428736"/>
            <a:ext cx="8215370" cy="6863417"/>
          </a:xfrm>
          <a:prstGeom prst="rect">
            <a:avLst/>
          </a:prstGeom>
        </p:spPr>
        <p:txBody>
          <a:bodyPr wrap="square">
            <a:spAutoFit/>
          </a:bodyPr>
          <a:lstStyle/>
          <a:p>
            <a:r>
              <a:rPr lang="en-US" sz="2200" dirty="0" smtClean="0">
                <a:latin typeface="Times New Roman" pitchFamily="18" charset="0"/>
                <a:cs typeface="Times New Roman" pitchFamily="18" charset="0"/>
              </a:rPr>
              <a:t>Singh. Asari ,V. K. Rajasekaran</a:t>
            </a:r>
            <a:r>
              <a:rPr lang="en-US" sz="2200" dirty="0" smtClean="0">
                <a:latin typeface="Times New Roman" pitchFamily="18" charset="0"/>
                <a:cs typeface="Times New Roman" pitchFamily="18" charset="0"/>
              </a:rPr>
              <a:t>, R. A Deep </a:t>
            </a:r>
            <a:r>
              <a:rPr lang="en-US" sz="2200" dirty="0" smtClean="0">
                <a:latin typeface="Times New Roman" pitchFamily="18" charset="0"/>
                <a:cs typeface="Times New Roman" pitchFamily="18" charset="0"/>
              </a:rPr>
              <a:t>Neural Network for  </a:t>
            </a:r>
            <a:r>
              <a:rPr lang="en-US" sz="2200" dirty="0" smtClean="0">
                <a:latin typeface="Times New Roman" pitchFamily="18" charset="0"/>
                <a:cs typeface="Times New Roman" pitchFamily="18" charset="0"/>
              </a:rPr>
              <a:t>Early </a:t>
            </a:r>
            <a:r>
              <a:rPr lang="en-US" sz="2200" dirty="0" smtClean="0">
                <a:latin typeface="Times New Roman" pitchFamily="18" charset="0"/>
                <a:cs typeface="Times New Roman" pitchFamily="18" charset="0"/>
              </a:rPr>
              <a:t>Detection  and  Prediction  </a:t>
            </a:r>
            <a:r>
              <a:rPr lang="en-US" sz="2200" dirty="0" smtClean="0">
                <a:latin typeface="Times New Roman" pitchFamily="18" charset="0"/>
                <a:cs typeface="Times New Roman" pitchFamily="18" charset="0"/>
              </a:rPr>
              <a:t>of </a:t>
            </a:r>
            <a:r>
              <a:rPr lang="en-US" sz="2200" dirty="0" smtClean="0">
                <a:latin typeface="Times New Roman" pitchFamily="18" charset="0"/>
                <a:cs typeface="Times New Roman" pitchFamily="18" charset="0"/>
              </a:rPr>
              <a:t> Chronic </a:t>
            </a:r>
            <a:r>
              <a:rPr lang="en-US" sz="2200" dirty="0" smtClean="0">
                <a:latin typeface="Times New Roman" pitchFamily="18" charset="0"/>
                <a:cs typeface="Times New Roman" pitchFamily="18" charset="0"/>
              </a:rPr>
              <a:t>Kidney </a:t>
            </a:r>
            <a:r>
              <a:rPr lang="en-US" sz="2200" dirty="0" smtClean="0">
                <a:latin typeface="Times New Roman" pitchFamily="18" charset="0"/>
                <a:cs typeface="Times New Roman" pitchFamily="18" charset="0"/>
              </a:rPr>
              <a:t>Disease. Diagnostics </a:t>
            </a:r>
            <a:r>
              <a:rPr lang="en-US" sz="2200" dirty="0" smtClean="0">
                <a:latin typeface="Times New Roman" pitchFamily="18" charset="0"/>
                <a:cs typeface="Times New Roman" pitchFamily="18" charset="0"/>
              </a:rPr>
              <a:t>2022, 12, </a:t>
            </a:r>
            <a:r>
              <a:rPr lang="en-US" sz="2200" dirty="0" smtClean="0">
                <a:latin typeface="Times New Roman" pitchFamily="18" charset="0"/>
                <a:cs typeface="Times New Roman" pitchFamily="18" charset="0"/>
              </a:rPr>
              <a:t>116. </a:t>
            </a:r>
            <a:r>
              <a:rPr lang="en-US" sz="2200" dirty="0" smtClean="0">
                <a:latin typeface="Times New Roman" pitchFamily="18" charset="0"/>
                <a:cs typeface="Times New Roman" pitchFamily="18" charset="0"/>
                <a:hlinkClick r:id="rId2"/>
              </a:rPr>
              <a:t>https://doi.org/10.3390/diagnostics12010116</a:t>
            </a:r>
            <a:endParaRPr lang="en-US"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Wang, </a:t>
            </a:r>
            <a:r>
              <a:rPr lang="en-US" sz="2200" dirty="0" smtClean="0">
                <a:latin typeface="Times New Roman" pitchFamily="18" charset="0"/>
                <a:cs typeface="Times New Roman" pitchFamily="18" charset="0"/>
              </a:rPr>
              <a:t>W. Chakraborty, G. Chakraborty</a:t>
            </a:r>
            <a:r>
              <a:rPr lang="en-US" sz="2200" dirty="0" smtClean="0">
                <a:latin typeface="Times New Roman" pitchFamily="18" charset="0"/>
                <a:cs typeface="Times New Roman" pitchFamily="18" charset="0"/>
              </a:rPr>
              <a:t>, B. Predicting the </a:t>
            </a:r>
            <a:r>
              <a:rPr lang="en-US" sz="2200" dirty="0" smtClean="0">
                <a:latin typeface="Times New Roman" pitchFamily="18" charset="0"/>
                <a:cs typeface="Times New Roman" pitchFamily="18" charset="0"/>
              </a:rPr>
              <a:t>Risk of  Chronic </a:t>
            </a:r>
            <a:r>
              <a:rPr lang="en-US" sz="2200" dirty="0" smtClean="0">
                <a:latin typeface="Times New Roman" pitchFamily="18" charset="0"/>
                <a:cs typeface="Times New Roman" pitchFamily="18" charset="0"/>
              </a:rPr>
              <a:t>Kidney Disease (</a:t>
            </a:r>
            <a:r>
              <a:rPr lang="en-US" sz="2200" dirty="0" smtClean="0">
                <a:latin typeface="Times New Roman" pitchFamily="18" charset="0"/>
                <a:cs typeface="Times New Roman" pitchFamily="18" charset="0"/>
              </a:rPr>
              <a:t>CKD) using </a:t>
            </a:r>
            <a:r>
              <a:rPr lang="en-US" sz="2200" dirty="0" smtClean="0">
                <a:latin typeface="Times New Roman" pitchFamily="18" charset="0"/>
                <a:cs typeface="Times New Roman" pitchFamily="18" charset="0"/>
              </a:rPr>
              <a:t>Machine </a:t>
            </a:r>
            <a:r>
              <a:rPr lang="en-US" sz="2200" dirty="0" smtClean="0">
                <a:latin typeface="Times New Roman" pitchFamily="18" charset="0"/>
                <a:cs typeface="Times New Roman" pitchFamily="18" charset="0"/>
              </a:rPr>
              <a:t>Learning    Algorithm. Appl</a:t>
            </a:r>
            <a:r>
              <a:rPr lang="en-US" sz="2200" dirty="0" smtClean="0">
                <a:latin typeface="Times New Roman" pitchFamily="18" charset="0"/>
                <a:cs typeface="Times New Roman" pitchFamily="18" charset="0"/>
              </a:rPr>
              <a:t>. Sci. 2021, 11, 202. </a:t>
            </a:r>
            <a:r>
              <a:rPr lang="en-US" sz="2200" dirty="0" smtClean="0">
                <a:latin typeface="Times New Roman" pitchFamily="18" charset="0"/>
                <a:cs typeface="Times New Roman" pitchFamily="18" charset="0"/>
                <a:hlinkClick r:id="rId3"/>
              </a:rPr>
              <a:t>https://</a:t>
            </a:r>
            <a:r>
              <a:rPr lang="en-US" sz="2200" dirty="0" smtClean="0">
                <a:latin typeface="Times New Roman" pitchFamily="18" charset="0"/>
                <a:cs typeface="Times New Roman" pitchFamily="18" charset="0"/>
                <a:hlinkClick r:id="rId3"/>
              </a:rPr>
              <a:t>dx.doi.org/10.3390/app11010202</a:t>
            </a:r>
            <a:endParaRPr lang="en-US"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Hindawi , Journal </a:t>
            </a:r>
            <a:r>
              <a:rPr lang="en-US" sz="2200" dirty="0" smtClean="0">
                <a:latin typeface="Times New Roman" pitchFamily="18" charset="0"/>
                <a:cs typeface="Times New Roman" pitchFamily="18" charset="0"/>
              </a:rPr>
              <a:t>of Healthcare </a:t>
            </a:r>
            <a:r>
              <a:rPr lang="en-US" sz="2200" dirty="0" smtClean="0">
                <a:latin typeface="Times New Roman" pitchFamily="18" charset="0"/>
                <a:cs typeface="Times New Roman" pitchFamily="18" charset="0"/>
              </a:rPr>
              <a:t>Engineering, Volume </a:t>
            </a:r>
            <a:r>
              <a:rPr lang="en-US" sz="2200" dirty="0" smtClean="0">
                <a:latin typeface="Times New Roman" pitchFamily="18" charset="0"/>
                <a:cs typeface="Times New Roman" pitchFamily="18" charset="0"/>
              </a:rPr>
              <a:t>2021, Article ID 1004767, 10 </a:t>
            </a:r>
            <a:r>
              <a:rPr lang="en-US" sz="2200" dirty="0" smtClean="0">
                <a:latin typeface="Times New Roman" pitchFamily="18" charset="0"/>
                <a:cs typeface="Times New Roman" pitchFamily="18" charset="0"/>
              </a:rPr>
              <a:t>pages, </a:t>
            </a:r>
            <a:r>
              <a:rPr lang="en-US" sz="2200" dirty="0" smtClean="0">
                <a:latin typeface="Times New Roman" pitchFamily="18" charset="0"/>
                <a:cs typeface="Times New Roman" pitchFamily="18" charset="0"/>
                <a:hlinkClick r:id="rId4"/>
              </a:rPr>
              <a:t>https</a:t>
            </a:r>
            <a:r>
              <a:rPr lang="en-US" sz="2200" dirty="0" smtClean="0">
                <a:latin typeface="Times New Roman" pitchFamily="18" charset="0"/>
                <a:cs typeface="Times New Roman" pitchFamily="18" charset="0"/>
                <a:hlinkClick r:id="rId4"/>
              </a:rPr>
              <a:t>://</a:t>
            </a:r>
            <a:r>
              <a:rPr lang="en-US" sz="2200" dirty="0" smtClean="0">
                <a:latin typeface="Times New Roman" pitchFamily="18" charset="0"/>
                <a:cs typeface="Times New Roman" pitchFamily="18" charset="0"/>
                <a:hlinkClick r:id="rId4"/>
              </a:rPr>
              <a:t>doi.org/10.1155/2021/1004767</a:t>
            </a:r>
            <a:endParaRPr lang="en-US"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r>
              <a:rPr lang="en-US" sz="2200" dirty="0" err="1" smtClean="0">
                <a:latin typeface="Times New Roman" pitchFamily="18" charset="0"/>
                <a:cs typeface="Times New Roman" pitchFamily="18" charset="0"/>
              </a:rPr>
              <a:t>Silveira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A.C.M.d.Sobrinho</a:t>
            </a:r>
            <a:r>
              <a:rPr lang="en-US" sz="2200" dirty="0" smtClean="0">
                <a:latin typeface="Times New Roman" pitchFamily="18" charset="0"/>
                <a:cs typeface="Times New Roman" pitchFamily="18" charset="0"/>
              </a:rPr>
              <a:t>, Á.; Silva, </a:t>
            </a:r>
            <a:r>
              <a:rPr lang="en-US" sz="2200" dirty="0" err="1" smtClean="0">
                <a:latin typeface="Times New Roman" pitchFamily="18" charset="0"/>
                <a:cs typeface="Times New Roman" pitchFamily="18" charset="0"/>
              </a:rPr>
              <a:t>L.D.d</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Costa,E.d.B</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Pinheiro</a:t>
            </a:r>
            <a:r>
              <a:rPr lang="en-US" sz="2200" dirty="0" smtClean="0">
                <a:latin typeface="Times New Roman" pitchFamily="18" charset="0"/>
                <a:cs typeface="Times New Roman" pitchFamily="18" charset="0"/>
              </a:rPr>
              <a:t>, M.E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Perkusich</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Exploring </a:t>
            </a:r>
            <a:r>
              <a:rPr lang="en-US" sz="2200" dirty="0" smtClean="0">
                <a:latin typeface="Times New Roman" pitchFamily="18" charset="0"/>
                <a:cs typeface="Times New Roman" pitchFamily="18" charset="0"/>
              </a:rPr>
              <a:t>Early Prediction of </a:t>
            </a:r>
            <a:r>
              <a:rPr lang="en-US" sz="2200" dirty="0" smtClean="0">
                <a:latin typeface="Times New Roman" pitchFamily="18" charset="0"/>
                <a:cs typeface="Times New Roman" pitchFamily="18" charset="0"/>
              </a:rPr>
              <a:t>Chronic Kidney Disease </a:t>
            </a:r>
            <a:r>
              <a:rPr lang="en-US" sz="2200" dirty="0" smtClean="0">
                <a:latin typeface="Times New Roman" pitchFamily="18" charset="0"/>
                <a:cs typeface="Times New Roman" pitchFamily="18" charset="0"/>
              </a:rPr>
              <a:t>Using </a:t>
            </a:r>
            <a:r>
              <a:rPr lang="en-US" sz="2200" dirty="0" smtClean="0">
                <a:latin typeface="Times New Roman" pitchFamily="18" charset="0"/>
                <a:cs typeface="Times New Roman" pitchFamily="18" charset="0"/>
              </a:rPr>
              <a:t>Machine Learning </a:t>
            </a:r>
            <a:r>
              <a:rPr lang="en-US" sz="2200" dirty="0" smtClean="0">
                <a:latin typeface="Times New Roman" pitchFamily="18" charset="0"/>
                <a:cs typeface="Times New Roman" pitchFamily="18" charset="0"/>
              </a:rPr>
              <a:t>Algorithms for Small </a:t>
            </a:r>
            <a:r>
              <a:rPr lang="en-US" sz="2200" dirty="0" smtClean="0">
                <a:latin typeface="Times New Roman" pitchFamily="18" charset="0"/>
                <a:cs typeface="Times New Roman" pitchFamily="18" charset="0"/>
              </a:rPr>
              <a:t>and Imbalanced </a:t>
            </a:r>
            <a:r>
              <a:rPr lang="en-US" sz="2200" dirty="0" smtClean="0">
                <a:latin typeface="Times New Roman" pitchFamily="18" charset="0"/>
                <a:cs typeface="Times New Roman" pitchFamily="18" charset="0"/>
              </a:rPr>
              <a:t>Datasets. Appl. Sci. </a:t>
            </a:r>
            <a:r>
              <a:rPr lang="en-US" sz="2200" dirty="0" smtClean="0">
                <a:latin typeface="Times New Roman" pitchFamily="18" charset="0"/>
                <a:cs typeface="Times New Roman" pitchFamily="18" charset="0"/>
              </a:rPr>
              <a:t>2022,12</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3673.</a:t>
            </a:r>
          </a:p>
          <a:p>
            <a:endParaRPr lang="en-IN"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1103</TotalTime>
  <Words>777</Words>
  <Application>Microsoft Office PowerPoint</Application>
  <PresentationFormat>On-screen Show (4:3)</PresentationFormat>
  <Paragraphs>54</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        dept of cse        EARLY DETECTION OF CHRONIC KIDNEY DISEASE USING MACHINE LEARNING  PNT2022TMID07996 Batch. no :03  PRESENTED BY 1.NISHALINI c (AC19UCS079)  2.KAVIYA P(AC19UCS051) 3.RAMYA g(AC19UCS092)  4.Muthamizh selvan m (AC19ucs073)  IV – B.E-CSE-'B’ ADHIYAMAAN  COLLEGE OF ENGINEERING, HOSUR. </vt:lpstr>
      <vt:lpstr>CONTENTS</vt:lpstr>
      <vt:lpstr>OBJECTIVE</vt:lpstr>
      <vt:lpstr>LITERATURE REVIEW</vt:lpstr>
      <vt:lpstr>LITERATURE REVIEW Contd…</vt:lpstr>
      <vt:lpstr>LITERATURE REVIEW Contd…</vt:lpstr>
      <vt:lpstr>LITERATURE REVIEW Contd…</vt:lpstr>
      <vt:lpstr>LITERATURE REVIEW Contd…</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ELCOT</cp:lastModifiedBy>
  <cp:revision>380</cp:revision>
  <dcterms:created xsi:type="dcterms:W3CDTF">2015-07-27T13:54:25Z</dcterms:created>
  <dcterms:modified xsi:type="dcterms:W3CDTF">2022-09-13T08:30:24Z</dcterms:modified>
</cp:coreProperties>
</file>