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0" y="-1582341"/>
            <a:ext cx="9144000" cy="2819241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Bahnschrift SemiBold" panose="020B0502040204020203" pitchFamily="34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400" y="1336358"/>
            <a:ext cx="9144000" cy="1655762"/>
          </a:xfrm>
        </p:spPr>
        <p:txBody>
          <a:bodyPr>
            <a:noAutofit/>
          </a:bodyPr>
          <a:lstStyle/>
          <a:p>
            <a:r>
              <a:rPr lang="en-IN" sz="2800" dirty="0"/>
              <a:t>TEAM NO: 07</a:t>
            </a:r>
          </a:p>
          <a:p>
            <a:r>
              <a:rPr lang="en-IN" sz="2800" dirty="0"/>
              <a:t>TITLE: AI-BASED LOCALIZATION AND CLASSIFICATION OF SKIN DISEASE WITH ERYTHEMA</a:t>
            </a:r>
          </a:p>
          <a:p>
            <a:r>
              <a:rPr lang="en-IN" sz="2800" dirty="0"/>
              <a:t>DOMAIN: ARTIFICIAL INTELLIGENCE</a:t>
            </a:r>
          </a:p>
          <a:p>
            <a:r>
              <a:rPr lang="en-IN" sz="2800" dirty="0"/>
              <a:t>ADHIYAMAAN COLLEGE OF ENGINEERING</a:t>
            </a:r>
          </a:p>
          <a:p>
            <a:r>
              <a:rPr lang="en-IN" sz="2800" dirty="0"/>
              <a:t>DEPARTMENT OF INFORMATION TECHNOLOGY</a:t>
            </a:r>
          </a:p>
          <a:p>
            <a:pPr algn="l"/>
            <a:r>
              <a:rPr lang="en-IN" sz="2800" b="1" dirty="0"/>
              <a:t>TEAM MEMBERS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JANANI 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DREGHAA 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KIRUBA 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HARSHITHA S</a:t>
            </a: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4984021D-27FD-0813-052F-06F361A88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691698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323">
                  <a:extLst>
                    <a:ext uri="{9D8B030D-6E8A-4147-A177-3AD203B41FA5}">
                      <a16:colId xmlns:a16="http://schemas.microsoft.com/office/drawing/2014/main" xmlns="" val="1847288178"/>
                    </a:ext>
                  </a:extLst>
                </a:gridCol>
                <a:gridCol w="2059803">
                  <a:extLst>
                    <a:ext uri="{9D8B030D-6E8A-4147-A177-3AD203B41FA5}">
                      <a16:colId xmlns:a16="http://schemas.microsoft.com/office/drawing/2014/main" xmlns="" val="86930660"/>
                    </a:ext>
                  </a:extLst>
                </a:gridCol>
                <a:gridCol w="1412998">
                  <a:extLst>
                    <a:ext uri="{9D8B030D-6E8A-4147-A177-3AD203B41FA5}">
                      <a16:colId xmlns:a16="http://schemas.microsoft.com/office/drawing/2014/main" xmlns="" val="449805445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xmlns="" val="480627393"/>
                    </a:ext>
                  </a:extLst>
                </a:gridCol>
                <a:gridCol w="1638656">
                  <a:extLst>
                    <a:ext uri="{9D8B030D-6E8A-4147-A177-3AD203B41FA5}">
                      <a16:colId xmlns:a16="http://schemas.microsoft.com/office/drawing/2014/main" xmlns="" val="2968892049"/>
                    </a:ext>
                  </a:extLst>
                </a:gridCol>
                <a:gridCol w="1535937">
                  <a:extLst>
                    <a:ext uri="{9D8B030D-6E8A-4147-A177-3AD203B41FA5}">
                      <a16:colId xmlns:a16="http://schemas.microsoft.com/office/drawing/2014/main" xmlns="" val="277715461"/>
                    </a:ext>
                  </a:extLst>
                </a:gridCol>
                <a:gridCol w="1656583">
                  <a:extLst>
                    <a:ext uri="{9D8B030D-6E8A-4147-A177-3AD203B41FA5}">
                      <a16:colId xmlns:a16="http://schemas.microsoft.com/office/drawing/2014/main" xmlns="" val="657452088"/>
                    </a:ext>
                  </a:extLst>
                </a:gridCol>
                <a:gridCol w="1697358">
                  <a:extLst>
                    <a:ext uri="{9D8B030D-6E8A-4147-A177-3AD203B41FA5}">
                      <a16:colId xmlns:a16="http://schemas.microsoft.com/office/drawing/2014/main" xmlns="" val="3924709532"/>
                    </a:ext>
                  </a:extLst>
                </a:gridCol>
              </a:tblGrid>
              <a:tr h="6532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S.No</a:t>
                      </a:r>
                      <a:r>
                        <a:rPr lang="en-US" dirty="0"/>
                        <a:t>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PROPOSED 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9882312"/>
                  </a:ext>
                </a:extLst>
              </a:tr>
              <a:tr h="38183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Dermatological</a:t>
                      </a:r>
                    </a:p>
                    <a:p>
                      <a:r>
                        <a:rPr lang="en-IN" dirty="0"/>
                        <a:t>disease diagnosis using </a:t>
                      </a:r>
                      <a:r>
                        <a:rPr lang="en-IN" dirty="0" err="1"/>
                        <a:t>color</a:t>
                      </a:r>
                      <a:r>
                        <a:rPr lang="en-IN" dirty="0"/>
                        <a:t>-skin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Arifin.S., Kibria,G., Firoze.A., Amini.A., and Yan.H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system works on two dependent steps-the first detects skin anomalies and the latter identifies the diseases.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It is a machine intervention in contrast to human arbitration into conventional medical personnel based </a:t>
                      </a:r>
                    </a:p>
                    <a:p>
                      <a:pPr algn="l"/>
                      <a:r>
                        <a:rPr lang="en-IN" dirty="0"/>
                        <a:t>ideology of dermatological diagnosis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system operates only on visual input </a:t>
                      </a:r>
                      <a:r>
                        <a:rPr lang="en-IN" dirty="0" err="1"/>
                        <a:t>ie.high</a:t>
                      </a:r>
                      <a:r>
                        <a:rPr lang="en-IN" dirty="0"/>
                        <a:t> resolution </a:t>
                      </a:r>
                      <a:r>
                        <a:rPr lang="en-IN" dirty="0" err="1"/>
                        <a:t>color</a:t>
                      </a:r>
                      <a:r>
                        <a:rPr lang="en-IN" dirty="0"/>
                        <a:t> images.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5331784"/>
                  </a:ext>
                </a:extLst>
              </a:tr>
              <a:tr h="238644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Dermatological</a:t>
                      </a:r>
                    </a:p>
                    <a:p>
                      <a:r>
                        <a:rPr lang="en-IN" dirty="0"/>
                        <a:t>disease detection</a:t>
                      </a:r>
                    </a:p>
                    <a:p>
                      <a:r>
                        <a:rPr lang="en-IN" dirty="0"/>
                        <a:t>Using image processing and artificial neutral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Yasir.R., Rahman.A., and</a:t>
                      </a:r>
                    </a:p>
                    <a:p>
                      <a:r>
                        <a:rPr lang="de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Ahmed.N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It works on two phases to extract significant features identifies the disease.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Artificial </a:t>
                      </a:r>
                    </a:p>
                    <a:p>
                      <a:r>
                        <a:rPr lang="en-IN" dirty="0"/>
                        <a:t>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uses computer vision based techniques to detect various kinds of skin diseases.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Requires different image processing algorithms for extraction and feed  forward artificial neural network.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9493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768CAE54-4736-6B38-9A12-224ED9AEE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89218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560">
                  <a:extLst>
                    <a:ext uri="{9D8B030D-6E8A-4147-A177-3AD203B41FA5}">
                      <a16:colId xmlns:a16="http://schemas.microsoft.com/office/drawing/2014/main" xmlns="" val="2945307215"/>
                    </a:ext>
                  </a:extLst>
                </a:gridCol>
                <a:gridCol w="1600436">
                  <a:extLst>
                    <a:ext uri="{9D8B030D-6E8A-4147-A177-3AD203B41FA5}">
                      <a16:colId xmlns:a16="http://schemas.microsoft.com/office/drawing/2014/main" xmlns="" val="1210124798"/>
                    </a:ext>
                  </a:extLst>
                </a:gridCol>
                <a:gridCol w="1704792">
                  <a:extLst>
                    <a:ext uri="{9D8B030D-6E8A-4147-A177-3AD203B41FA5}">
                      <a16:colId xmlns:a16="http://schemas.microsoft.com/office/drawing/2014/main" xmlns="" val="1839440561"/>
                    </a:ext>
                  </a:extLst>
                </a:gridCol>
                <a:gridCol w="1194113">
                  <a:extLst>
                    <a:ext uri="{9D8B030D-6E8A-4147-A177-3AD203B41FA5}">
                      <a16:colId xmlns:a16="http://schemas.microsoft.com/office/drawing/2014/main" xmlns="" val="1069656958"/>
                    </a:ext>
                  </a:extLst>
                </a:gridCol>
                <a:gridCol w="1820999">
                  <a:extLst>
                    <a:ext uri="{9D8B030D-6E8A-4147-A177-3AD203B41FA5}">
                      <a16:colId xmlns:a16="http://schemas.microsoft.com/office/drawing/2014/main" xmlns="" val="3670746207"/>
                    </a:ext>
                  </a:extLst>
                </a:gridCol>
                <a:gridCol w="1503859">
                  <a:extLst>
                    <a:ext uri="{9D8B030D-6E8A-4147-A177-3AD203B41FA5}">
                      <a16:colId xmlns:a16="http://schemas.microsoft.com/office/drawing/2014/main" xmlns="" val="4197265085"/>
                    </a:ext>
                  </a:extLst>
                </a:gridCol>
                <a:gridCol w="1575471">
                  <a:extLst>
                    <a:ext uri="{9D8B030D-6E8A-4147-A177-3AD203B41FA5}">
                      <a16:colId xmlns:a16="http://schemas.microsoft.com/office/drawing/2014/main" xmlns="" val="3580220164"/>
                    </a:ext>
                  </a:extLst>
                </a:gridCol>
                <a:gridCol w="1810769">
                  <a:extLst>
                    <a:ext uri="{9D8B030D-6E8A-4147-A177-3AD203B41FA5}">
                      <a16:colId xmlns:a16="http://schemas.microsoft.com/office/drawing/2014/main" xmlns="" val="3923005197"/>
                    </a:ext>
                  </a:extLst>
                </a:gridCol>
              </a:tblGrid>
              <a:tr h="877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PROPOSED </a:t>
                      </a:r>
                    </a:p>
                    <a:p>
                      <a:r>
                        <a:rPr lang="en-IN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2012160"/>
                  </a:ext>
                </a:extLst>
              </a:tr>
              <a:tr h="2365236">
                <a:tc>
                  <a:txBody>
                    <a:bodyPr/>
                    <a:lstStyle/>
                    <a:p>
                      <a:r>
                        <a:rPr lang="en-IN" dirty="0"/>
                        <a:t>    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Segmentation </a:t>
                      </a:r>
                    </a:p>
                    <a:p>
                      <a:r>
                        <a:rPr lang="en-IN" dirty="0"/>
                        <a:t>methods for</a:t>
                      </a:r>
                    </a:p>
                    <a:p>
                      <a:r>
                        <a:rPr lang="en-IN" dirty="0"/>
                        <a:t>computer aided melanin</a:t>
                      </a:r>
                    </a:p>
                    <a:p>
                      <a:r>
                        <a:rPr lang="en-IN" dirty="0"/>
                        <a:t>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Santy.A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  and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Joseph.R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 automated system is used for </a:t>
                      </a:r>
                      <a:r>
                        <a:rPr lang="en-IN" dirty="0" err="1"/>
                        <a:t>melonama</a:t>
                      </a:r>
                      <a:r>
                        <a:rPr lang="en-IN" dirty="0"/>
                        <a:t> detection.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Artificial</a:t>
                      </a:r>
                    </a:p>
                    <a:p>
                      <a:r>
                        <a:rPr lang="en-IN" dirty="0"/>
                        <a:t>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can be done using various image processing techniques.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They are time consuming and expensive that requires experts from medical field.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237769"/>
                  </a:ext>
                </a:extLst>
              </a:tr>
              <a:tr h="3614838">
                <a:tc>
                  <a:txBody>
                    <a:bodyPr/>
                    <a:lstStyle/>
                    <a:p>
                      <a:r>
                        <a:rPr lang="en-IN" dirty="0"/>
                        <a:t>     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Supplemental </a:t>
                      </a:r>
                      <a:r>
                        <a:rPr lang="en-IN" dirty="0" err="1"/>
                        <a:t>melonama</a:t>
                      </a:r>
                      <a:r>
                        <a:rPr lang="en-IN" dirty="0"/>
                        <a:t> diagnosis for  darker skin complexion </a:t>
                      </a:r>
                    </a:p>
                    <a:p>
                      <a:r>
                        <a:rPr lang="en-IN" dirty="0"/>
                        <a:t>gradients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Zeljkovic.V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Druzgalski.C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Bojic-Minic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S.,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Tameze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C., and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Mayorga.P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Melignant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tumors</a:t>
                      </a:r>
                      <a:r>
                        <a:rPr lang="en-IN" dirty="0"/>
                        <a:t> associated with melanocytes in pigmented cells of the skin are detected.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Artificial </a:t>
                      </a:r>
                    </a:p>
                    <a:p>
                      <a:r>
                        <a:rPr lang="en-IN" dirty="0"/>
                        <a:t>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diagnosis pigmented cells associated with melanocytes.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Melanoma is usually present and manifests itself with changes in </a:t>
                      </a:r>
                      <a:r>
                        <a:rPr lang="en-IN" dirty="0" err="1"/>
                        <a:t>color,size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/>
                        <a:t>contour </a:t>
                      </a:r>
                    </a:p>
                    <a:p>
                      <a:r>
                        <a:rPr lang="en-IN" dirty="0"/>
                        <a:t>or may occur as new pigmented lesions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9261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F1331799-7EC0-D39A-D2F1-D1D8B5D7B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277844"/>
              </p:ext>
            </p:extLst>
          </p:nvPr>
        </p:nvGraphicFramePr>
        <p:xfrm>
          <a:off x="-40640" y="0"/>
          <a:ext cx="12232640" cy="684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57">
                  <a:extLst>
                    <a:ext uri="{9D8B030D-6E8A-4147-A177-3AD203B41FA5}">
                      <a16:colId xmlns:a16="http://schemas.microsoft.com/office/drawing/2014/main" xmlns="" val="3448112777"/>
                    </a:ext>
                  </a:extLst>
                </a:gridCol>
                <a:gridCol w="1735095">
                  <a:extLst>
                    <a:ext uri="{9D8B030D-6E8A-4147-A177-3AD203B41FA5}">
                      <a16:colId xmlns:a16="http://schemas.microsoft.com/office/drawing/2014/main" xmlns="" val="2871494543"/>
                    </a:ext>
                  </a:extLst>
                </a:gridCol>
                <a:gridCol w="1619527">
                  <a:extLst>
                    <a:ext uri="{9D8B030D-6E8A-4147-A177-3AD203B41FA5}">
                      <a16:colId xmlns:a16="http://schemas.microsoft.com/office/drawing/2014/main" xmlns="" val="694114021"/>
                    </a:ext>
                  </a:extLst>
                </a:gridCol>
                <a:gridCol w="1112101">
                  <a:extLst>
                    <a:ext uri="{9D8B030D-6E8A-4147-A177-3AD203B41FA5}">
                      <a16:colId xmlns:a16="http://schemas.microsoft.com/office/drawing/2014/main" xmlns="" val="2947515878"/>
                    </a:ext>
                  </a:extLst>
                </a:gridCol>
                <a:gridCol w="1568540">
                  <a:extLst>
                    <a:ext uri="{9D8B030D-6E8A-4147-A177-3AD203B41FA5}">
                      <a16:colId xmlns:a16="http://schemas.microsoft.com/office/drawing/2014/main" xmlns="" val="3785996996"/>
                    </a:ext>
                  </a:extLst>
                </a:gridCol>
                <a:gridCol w="1571892">
                  <a:extLst>
                    <a:ext uri="{9D8B030D-6E8A-4147-A177-3AD203B41FA5}">
                      <a16:colId xmlns:a16="http://schemas.microsoft.com/office/drawing/2014/main" xmlns="" val="306038328"/>
                    </a:ext>
                  </a:extLst>
                </a:gridCol>
                <a:gridCol w="1506127">
                  <a:extLst>
                    <a:ext uri="{9D8B030D-6E8A-4147-A177-3AD203B41FA5}">
                      <a16:colId xmlns:a16="http://schemas.microsoft.com/office/drawing/2014/main" xmlns="" val="3692958599"/>
                    </a:ext>
                  </a:extLst>
                </a:gridCol>
                <a:gridCol w="2074301">
                  <a:extLst>
                    <a:ext uri="{9D8B030D-6E8A-4147-A177-3AD203B41FA5}">
                      <a16:colId xmlns:a16="http://schemas.microsoft.com/office/drawing/2014/main" xmlns="" val="3111163929"/>
                    </a:ext>
                  </a:extLst>
                </a:gridCol>
              </a:tblGrid>
              <a:tr h="8113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PROPOSED  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221732"/>
                  </a:ext>
                </a:extLst>
              </a:tr>
              <a:tr h="33730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 automated</a:t>
                      </a:r>
                    </a:p>
                    <a:p>
                      <a:r>
                        <a:rPr lang="en-IN" dirty="0"/>
                        <a:t>Computer aided diagnosis of skin lesions detection </a:t>
                      </a:r>
                    </a:p>
                    <a:p>
                      <a:r>
                        <a:rPr lang="en-IN" dirty="0"/>
                        <a:t>Classification for </a:t>
                      </a:r>
                      <a:r>
                        <a:rPr lang="en-IN" dirty="0" err="1"/>
                        <a:t>demoscopy</a:t>
                      </a:r>
                      <a:r>
                        <a:rPr lang="en-IN" dirty="0"/>
                        <a:t> 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Suganya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classify the skin lesions in accurate manner an automatic computer Aided Diagnosis for </a:t>
                      </a:r>
                    </a:p>
                    <a:p>
                      <a:r>
                        <a:rPr lang="en-IN" dirty="0" err="1"/>
                        <a:t>Dermoscopy</a:t>
                      </a:r>
                      <a:endParaRPr lang="en-IN" dirty="0"/>
                    </a:p>
                    <a:p>
                      <a:r>
                        <a:rPr lang="en-IN" dirty="0"/>
                        <a:t>Images were done.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Artificial </a:t>
                      </a:r>
                    </a:p>
                    <a:p>
                      <a:r>
                        <a:rPr lang="en-IN" dirty="0"/>
                        <a:t>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To classify the skin lesions in accurate manner an accurate manner am Computer-Aided Diagnosis for </a:t>
                      </a:r>
                      <a:r>
                        <a:rPr lang="en-IN" b="0" dirty="0" err="1"/>
                        <a:t>dermoscopy</a:t>
                      </a:r>
                      <a:r>
                        <a:rPr lang="en-IN" b="0" dirty="0"/>
                        <a:t> images were needed.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For segmenting the skin lesions many researches have been developed different methods on melanocytic skin lesions are necessary.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713328"/>
                  </a:ext>
                </a:extLst>
              </a:tr>
              <a:tr h="26532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Dermatological </a:t>
                      </a:r>
                    </a:p>
                    <a:p>
                      <a:r>
                        <a:rPr lang="en-IN" dirty="0"/>
                        <a:t>disease detection using image processing and </a:t>
                      </a:r>
                    </a:p>
                    <a:p>
                      <a:r>
                        <a:rPr lang="en-IN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Kumar.V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</a:t>
                      </a:r>
                    </a:p>
                    <a:p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Kumar.S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 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Saboo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combines Computer vision and machine learning to identify the disease.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Artificial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It provide an approach to detect various kinds of these </a:t>
                      </a:r>
                      <a:r>
                        <a:rPr lang="en-IN" b="0" dirty="0" err="1"/>
                        <a:t>diseases.We</a:t>
                      </a:r>
                      <a:r>
                        <a:rPr lang="en-IN" b="0" dirty="0"/>
                        <a:t> use a dual stage approach.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Its diagnosis is extremely difficult and requires extensive experience in the domain.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474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2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81" y="3166076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463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SemiBold</vt:lpstr>
      <vt:lpstr>Calibri</vt:lpstr>
      <vt:lpstr>Calibri Light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Admin</cp:lastModifiedBy>
  <cp:revision>20</cp:revision>
  <dcterms:created xsi:type="dcterms:W3CDTF">2022-09-10T08:59:08Z</dcterms:created>
  <dcterms:modified xsi:type="dcterms:W3CDTF">2022-10-13T03:20:59Z</dcterms:modified>
</cp:coreProperties>
</file>