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A445564-F399-426A-9D04-1D54DA906EF4}" type="datetimeFigureOut">
              <a:rPr lang="en-IN" smtClean="0"/>
              <a:t>02-12-2022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FBE5A3D-B9E6-4645-9D83-5AEB8E14CFC9}" type="slidenum">
              <a:rPr lang="en-IN" smtClean="0"/>
              <a:t>‹#›</a:t>
            </a:fld>
            <a:endParaRPr lang="en-IN"/>
          </a:p>
        </p:txBody>
      </p:sp>
    </p:spTree>
    <p:extLst>
      <p:ext uri="{BB962C8B-B14F-4D97-AF65-F5344CB8AC3E}">
        <p14:creationId xmlns:p14="http://schemas.microsoft.com/office/powerpoint/2010/main" val="13887682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445564-F399-426A-9D04-1D54DA906EF4}"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E5A3D-B9E6-4645-9D83-5AEB8E14CFC9}" type="slidenum">
              <a:rPr lang="en-IN" smtClean="0"/>
              <a:t>‹#›</a:t>
            </a:fld>
            <a:endParaRPr lang="en-IN"/>
          </a:p>
        </p:txBody>
      </p:sp>
    </p:spTree>
    <p:extLst>
      <p:ext uri="{BB962C8B-B14F-4D97-AF65-F5344CB8AC3E}">
        <p14:creationId xmlns:p14="http://schemas.microsoft.com/office/powerpoint/2010/main" val="26510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445564-F399-426A-9D04-1D54DA906EF4}"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E5A3D-B9E6-4645-9D83-5AEB8E14CFC9}" type="slidenum">
              <a:rPr lang="en-IN" smtClean="0"/>
              <a:t>‹#›</a:t>
            </a:fld>
            <a:endParaRPr lang="en-IN"/>
          </a:p>
        </p:txBody>
      </p:sp>
    </p:spTree>
    <p:extLst>
      <p:ext uri="{BB962C8B-B14F-4D97-AF65-F5344CB8AC3E}">
        <p14:creationId xmlns:p14="http://schemas.microsoft.com/office/powerpoint/2010/main" val="412722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445564-F399-426A-9D04-1D54DA906EF4}"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BE5A3D-B9E6-4645-9D83-5AEB8E14CFC9}" type="slidenum">
              <a:rPr lang="en-IN" smtClean="0"/>
              <a:t>‹#›</a:t>
            </a:fld>
            <a:endParaRPr lang="en-IN"/>
          </a:p>
        </p:txBody>
      </p:sp>
    </p:spTree>
    <p:extLst>
      <p:ext uri="{BB962C8B-B14F-4D97-AF65-F5344CB8AC3E}">
        <p14:creationId xmlns:p14="http://schemas.microsoft.com/office/powerpoint/2010/main" val="3193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A445564-F399-426A-9D04-1D54DA906EF4}" type="datetimeFigureOut">
              <a:rPr lang="en-IN" smtClean="0"/>
              <a:t>02-12-2022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FBE5A3D-B9E6-4645-9D83-5AEB8E14CFC9}" type="slidenum">
              <a:rPr lang="en-IN" smtClean="0"/>
              <a:t>‹#›</a:t>
            </a:fld>
            <a:endParaRPr lang="en-IN"/>
          </a:p>
        </p:txBody>
      </p:sp>
    </p:spTree>
    <p:extLst>
      <p:ext uri="{BB962C8B-B14F-4D97-AF65-F5344CB8AC3E}">
        <p14:creationId xmlns:p14="http://schemas.microsoft.com/office/powerpoint/2010/main" val="399581602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445564-F399-426A-9D04-1D54DA906EF4}"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E5A3D-B9E6-4645-9D83-5AEB8E14CFC9}" type="slidenum">
              <a:rPr lang="en-IN" smtClean="0"/>
              <a:t>‹#›</a:t>
            </a:fld>
            <a:endParaRPr lang="en-IN"/>
          </a:p>
        </p:txBody>
      </p:sp>
    </p:spTree>
    <p:extLst>
      <p:ext uri="{BB962C8B-B14F-4D97-AF65-F5344CB8AC3E}">
        <p14:creationId xmlns:p14="http://schemas.microsoft.com/office/powerpoint/2010/main" val="71949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445564-F399-426A-9D04-1D54DA906EF4}"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BE5A3D-B9E6-4645-9D83-5AEB8E14CFC9}" type="slidenum">
              <a:rPr lang="en-IN" smtClean="0"/>
              <a:t>‹#›</a:t>
            </a:fld>
            <a:endParaRPr lang="en-IN"/>
          </a:p>
        </p:txBody>
      </p:sp>
    </p:spTree>
    <p:extLst>
      <p:ext uri="{BB962C8B-B14F-4D97-AF65-F5344CB8AC3E}">
        <p14:creationId xmlns:p14="http://schemas.microsoft.com/office/powerpoint/2010/main" val="340182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445564-F399-426A-9D04-1D54DA906EF4}"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BE5A3D-B9E6-4645-9D83-5AEB8E14CFC9}" type="slidenum">
              <a:rPr lang="en-IN" smtClean="0"/>
              <a:t>‹#›</a:t>
            </a:fld>
            <a:endParaRPr lang="en-IN"/>
          </a:p>
        </p:txBody>
      </p:sp>
    </p:spTree>
    <p:extLst>
      <p:ext uri="{BB962C8B-B14F-4D97-AF65-F5344CB8AC3E}">
        <p14:creationId xmlns:p14="http://schemas.microsoft.com/office/powerpoint/2010/main" val="374822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45564-F399-426A-9D04-1D54DA906EF4}"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BE5A3D-B9E6-4645-9D83-5AEB8E14CFC9}" type="slidenum">
              <a:rPr lang="en-IN" smtClean="0"/>
              <a:t>‹#›</a:t>
            </a:fld>
            <a:endParaRPr lang="en-IN"/>
          </a:p>
        </p:txBody>
      </p:sp>
    </p:spTree>
    <p:extLst>
      <p:ext uri="{BB962C8B-B14F-4D97-AF65-F5344CB8AC3E}">
        <p14:creationId xmlns:p14="http://schemas.microsoft.com/office/powerpoint/2010/main" val="292009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A445564-F399-426A-9D04-1D54DA906EF4}" type="datetimeFigureOut">
              <a:rPr lang="en-IN" smtClean="0"/>
              <a:t>02-12-2022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FBE5A3D-B9E6-4645-9D83-5AEB8E14CFC9}"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229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A445564-F399-426A-9D04-1D54DA906EF4}" type="datetimeFigureOut">
              <a:rPr lang="en-IN" smtClean="0"/>
              <a:t>02-12-2022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FBE5A3D-B9E6-4645-9D83-5AEB8E14CFC9}"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280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A445564-F399-426A-9D04-1D54DA906EF4}" type="datetimeFigureOut">
              <a:rPr lang="en-IN" smtClean="0"/>
              <a:t>02-12-2022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FBE5A3D-B9E6-4645-9D83-5AEB8E14CFC9}" type="slidenum">
              <a:rPr lang="en-IN" smtClean="0"/>
              <a:t>‹#›</a:t>
            </a:fld>
            <a:endParaRPr lang="en-IN"/>
          </a:p>
        </p:txBody>
      </p:sp>
    </p:spTree>
    <p:extLst>
      <p:ext uri="{BB962C8B-B14F-4D97-AF65-F5344CB8AC3E}">
        <p14:creationId xmlns:p14="http://schemas.microsoft.com/office/powerpoint/2010/main" val="25895650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93BF-F635-0D55-77CE-791596522E81}"/>
              </a:ext>
            </a:extLst>
          </p:cNvPr>
          <p:cNvSpPr>
            <a:spLocks noGrp="1"/>
          </p:cNvSpPr>
          <p:nvPr>
            <p:ph type="ctrTitle"/>
          </p:nvPr>
        </p:nvSpPr>
        <p:spPr>
          <a:xfrm>
            <a:off x="537882" y="406401"/>
            <a:ext cx="10945906" cy="812799"/>
          </a:xfrm>
        </p:spPr>
        <p:txBody>
          <a:bodyPr>
            <a:normAutofit/>
          </a:bodyPr>
          <a:lstStyle/>
          <a:p>
            <a:br>
              <a:rPr lang="en-US" sz="2400" dirty="0"/>
            </a:b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Farmer – IOT Enabled Smart Farming Application</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FB32FF-866E-FEFC-1104-0E049E4462E3}"/>
              </a:ext>
            </a:extLst>
          </p:cNvPr>
          <p:cNvSpPr>
            <a:spLocks noGrp="1"/>
          </p:cNvSpPr>
          <p:nvPr>
            <p:ph type="subTitle" idx="1"/>
          </p:nvPr>
        </p:nvSpPr>
        <p:spPr>
          <a:xfrm>
            <a:off x="1443317" y="1389529"/>
            <a:ext cx="9296401" cy="4078942"/>
          </a:xfrm>
        </p:spPr>
        <p:txBody>
          <a:bodyPr>
            <a:normAutofit/>
          </a:bodyPr>
          <a:lstStyle/>
          <a:p>
            <a:pPr algn="l"/>
            <a:r>
              <a:rPr lang="en-US" b="1" dirty="0">
                <a:latin typeface="Times New Roman" panose="02020603050405020304" pitchFamily="18" charset="0"/>
                <a:cs typeface="Times New Roman" panose="02020603050405020304" pitchFamily="18" charset="0"/>
              </a:rPr>
              <a:t>Team Members:</a:t>
            </a:r>
          </a:p>
          <a:p>
            <a:pPr algn="l"/>
            <a:r>
              <a:rPr lang="en-US"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VARUN PRASAD. K</a:t>
            </a:r>
          </a:p>
          <a:p>
            <a:pPr algn="l"/>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RAMAKUMAR. B</a:t>
            </a:r>
          </a:p>
          <a:p>
            <a:pPr algn="l"/>
            <a:r>
              <a:rPr lang="en-US" sz="1800" dirty="0">
                <a:latin typeface="Times New Roman" panose="02020603050405020304" pitchFamily="18" charset="0"/>
                <a:cs typeface="Times New Roman" panose="02020603050405020304" pitchFamily="18" charset="0"/>
              </a:rPr>
              <a:t>                      SOMANATH. S</a:t>
            </a:r>
          </a:p>
          <a:p>
            <a:pPr algn="l"/>
            <a:r>
              <a:rPr lang="en-US" sz="1800" dirty="0">
                <a:latin typeface="Times New Roman" panose="02020603050405020304" pitchFamily="18" charset="0"/>
                <a:cs typeface="Times New Roman" panose="02020603050405020304" pitchFamily="18" charset="0"/>
              </a:rPr>
              <a:t>                      LAKSHMINARAYANAN. VR</a:t>
            </a:r>
          </a:p>
          <a:p>
            <a:pPr algn="l"/>
            <a:r>
              <a:rPr lang="en-US" sz="1800" dirty="0">
                <a:latin typeface="Times New Roman" panose="02020603050405020304" pitchFamily="18" charset="0"/>
                <a:cs typeface="Times New Roman" panose="02020603050405020304" pitchFamily="18" charset="0"/>
              </a:rPr>
              <a:t>                      PAVAN KUMAR. VV</a:t>
            </a:r>
          </a:p>
          <a:p>
            <a:pPr algn="l"/>
            <a:endParaRPr lang="en-US" sz="1800"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Mentor Name:</a:t>
            </a:r>
            <a:endParaRPr lang="en-US" sz="1600"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MR</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RADHAKRISHNAN. K</a:t>
            </a:r>
          </a:p>
          <a:p>
            <a:pPr algn="l"/>
            <a:endParaRPr lang="en-US" sz="1800"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Evaluator Name:</a:t>
            </a:r>
          </a:p>
          <a:p>
            <a:pPr algn="l"/>
            <a:r>
              <a:rPr lang="en-US" b="1">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MR. GNANA ARUN JOHNSON. J</a:t>
            </a:r>
            <a:r>
              <a:rPr lang="en-US" b="1" dirty="0"/>
              <a:t>                    </a:t>
            </a:r>
            <a:endParaRPr lang="en-IN" b="1" dirty="0"/>
          </a:p>
        </p:txBody>
      </p:sp>
    </p:spTree>
    <p:extLst>
      <p:ext uri="{BB962C8B-B14F-4D97-AF65-F5344CB8AC3E}">
        <p14:creationId xmlns:p14="http://schemas.microsoft.com/office/powerpoint/2010/main" val="397032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09C3A-E606-523B-20C0-CB9BF721E810}"/>
              </a:ext>
            </a:extLst>
          </p:cNvPr>
          <p:cNvSpPr>
            <a:spLocks noGrp="1"/>
          </p:cNvSpPr>
          <p:nvPr>
            <p:ph idx="1"/>
          </p:nvPr>
        </p:nvSpPr>
        <p:spPr>
          <a:xfrm>
            <a:off x="1066800" y="663388"/>
            <a:ext cx="10058400" cy="5371652"/>
          </a:xfrm>
        </p:spPr>
        <p:txBody>
          <a:bodyPr/>
          <a:lstStyle/>
          <a:p>
            <a:pPr marL="0" lvl="0" indent="0">
              <a:lnSpc>
                <a:spcPct val="150000"/>
              </a:lnSpc>
              <a:spcBef>
                <a:spcPts val="925"/>
              </a:spcBef>
              <a:spcAft>
                <a:spcPts val="0"/>
              </a:spcAft>
              <a:buNone/>
            </a:pPr>
            <a:r>
              <a:rPr lang="en-US" sz="1800" b="1" dirty="0">
                <a:effectLst/>
                <a:latin typeface="Times New Roman" panose="02020603050405020304" pitchFamily="18" charset="0"/>
                <a:ea typeface="Arial" panose="020B0604020202020204" pitchFamily="34" charset="0"/>
              </a:rPr>
              <a:t>FUTURE SCOPE</a:t>
            </a:r>
            <a:endParaRPr lang="en-IN" sz="1800" dirty="0">
              <a:effectLst/>
              <a:latin typeface="Arial" panose="020B0604020202020204" pitchFamily="34" charset="0"/>
              <a:ea typeface="Arial" panose="020B0604020202020204" pitchFamily="34" charset="0"/>
            </a:endParaRPr>
          </a:p>
          <a:p>
            <a:pPr marL="228600" algn="just">
              <a:lnSpc>
                <a:spcPct val="200000"/>
              </a:lnSpc>
              <a:spcBef>
                <a:spcPts val="925"/>
              </a:spcBef>
              <a:spcAft>
                <a:spcPts val="0"/>
              </a:spcAft>
            </a:pPr>
            <a:r>
              <a:rPr lang="en-CA" sz="1800" dirty="0">
                <a:effectLst/>
                <a:latin typeface="Times New Roman" panose="02020603050405020304" pitchFamily="18" charset="0"/>
                <a:ea typeface="Arial" panose="020B0604020202020204" pitchFamily="34" charset="0"/>
              </a:rPr>
              <a:t>In future due to more demand of good and more farming in less time, for betterment of the crops and reducing the usage of extravagant resources like electricity and water IOT can be implemented in most of the places. We can create few more models of the same project, so that the farmer can have information of a entire. We can update the this project by using solar power mechanism. So that the power supply from electric poles can be replaced with solar panels. It reduces the power line cost. It will be a one time investment. We can add solar fencing technology to this project. We can add camera feature so that the farmer can monitor his field in real time. This helps in avoiding thefts.</a:t>
            </a:r>
            <a:endParaRPr lang="en-IN" sz="1800" dirty="0">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0961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8D619-96CC-6F54-6BD4-D7F6E1863CF2}"/>
              </a:ext>
            </a:extLst>
          </p:cNvPr>
          <p:cNvSpPr>
            <a:spLocks noGrp="1"/>
          </p:cNvSpPr>
          <p:nvPr>
            <p:ph idx="1"/>
          </p:nvPr>
        </p:nvSpPr>
        <p:spPr>
          <a:xfrm>
            <a:off x="1066800" y="358588"/>
            <a:ext cx="10058400" cy="5676452"/>
          </a:xfrm>
        </p:spPr>
        <p:txBody>
          <a:bodyPr>
            <a:noAutofit/>
          </a:bodyPr>
          <a:lstStyle/>
          <a:p>
            <a:pPr marL="0" lvl="0" indent="0" algn="just">
              <a:lnSpc>
                <a:spcPct val="150000"/>
              </a:lnSpc>
              <a:spcBef>
                <a:spcPts val="925"/>
              </a:spcBef>
              <a:spcAft>
                <a:spcPts val="0"/>
              </a:spcAft>
              <a:buNone/>
            </a:pPr>
            <a:r>
              <a:rPr lang="en-CA" sz="1600" b="1" dirty="0">
                <a:effectLst/>
                <a:latin typeface="Times New Roman" panose="02020603050405020304" pitchFamily="18" charset="0"/>
                <a:ea typeface="Arial" panose="020B0604020202020204" pitchFamily="34" charset="0"/>
                <a:cs typeface="Times New Roman" panose="02020603050405020304" pitchFamily="18" charset="0"/>
              </a:rPr>
              <a:t>REFERENCES</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925"/>
              </a:spcBef>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1) Bseiso, B. Abele, S. Ferguson, P. </a:t>
            </a:r>
            <a:r>
              <a:rPr lang="en-GB" sz="1600" dirty="0" err="1">
                <a:effectLst/>
                <a:latin typeface="Times New Roman" panose="02020603050405020304" pitchFamily="18" charset="0"/>
                <a:ea typeface="Arial" panose="020B0604020202020204" pitchFamily="34" charset="0"/>
                <a:cs typeface="Times New Roman" panose="02020603050405020304" pitchFamily="18" charset="0"/>
              </a:rPr>
              <a:t>Lusch</a:t>
            </a:r>
            <a:r>
              <a:rPr lang="en-GB" sz="1600" dirty="0">
                <a:effectLst/>
                <a:latin typeface="Times New Roman" panose="02020603050405020304" pitchFamily="18" charset="0"/>
                <a:ea typeface="Arial" panose="020B0604020202020204" pitchFamily="34" charset="0"/>
                <a:cs typeface="Times New Roman" panose="02020603050405020304" pitchFamily="18" charset="0"/>
              </a:rPr>
              <a:t>, and K. Mehta (2015), ‘A decision support tool for greenhouse farmers in low-resource settings’, in Global Humanitarian Technology Conference (GHTC), 2015 IEEE, , pp. 292–297.</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925"/>
              </a:spcBef>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 2) Dong </a:t>
            </a:r>
            <a:r>
              <a:rPr lang="en-GB" sz="1600" dirty="0" err="1">
                <a:effectLst/>
                <a:latin typeface="Times New Roman" panose="02020603050405020304" pitchFamily="18" charset="0"/>
                <a:ea typeface="Arial" panose="020B0604020202020204" pitchFamily="34" charset="0"/>
                <a:cs typeface="Times New Roman" panose="02020603050405020304" pitchFamily="18" charset="0"/>
              </a:rPr>
              <a:t>Xuankai</a:t>
            </a:r>
            <a:r>
              <a:rPr lang="en-GB" sz="1600" dirty="0">
                <a:effectLst/>
                <a:latin typeface="Times New Roman" panose="02020603050405020304" pitchFamily="18" charset="0"/>
                <a:ea typeface="Arial" panose="020B0604020202020204" pitchFamily="34" charset="0"/>
                <a:cs typeface="Times New Roman" panose="02020603050405020304" pitchFamily="18" charset="0"/>
              </a:rPr>
              <a:t> (2019),‘Research on Intelligent Agricultural Irrigation System’, Xi'an: Xi'an Polytechnic University.</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925"/>
              </a:spcBef>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 3) D. S. Kim, T. H. Shin, and J. S. Park (2007), ‘A security framework in </a:t>
            </a:r>
            <a:r>
              <a:rPr lang="en-GB" sz="1600" dirty="0" err="1">
                <a:effectLst/>
                <a:latin typeface="Times New Roman" panose="02020603050405020304" pitchFamily="18" charset="0"/>
                <a:ea typeface="Arial" panose="020B0604020202020204" pitchFamily="34" charset="0"/>
                <a:cs typeface="Times New Roman" panose="02020603050405020304" pitchFamily="18" charset="0"/>
              </a:rPr>
              <a:t>rfifid</a:t>
            </a:r>
            <a:r>
              <a:rPr lang="en-GB" sz="1600" dirty="0">
                <a:effectLst/>
                <a:latin typeface="Times New Roman" panose="02020603050405020304" pitchFamily="18" charset="0"/>
                <a:ea typeface="Arial" panose="020B0604020202020204" pitchFamily="34" charset="0"/>
                <a:cs typeface="Times New Roman" panose="02020603050405020304" pitchFamily="18" charset="0"/>
              </a:rPr>
              <a:t> multi- domain system’, in Availability, Reliability and Security, 2007. ARES 2007. The Second International Conference on, , pp. 1227–1234.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925"/>
              </a:spcBef>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4) K. A. </a:t>
            </a:r>
            <a:r>
              <a:rPr lang="en-GB" sz="1600" dirty="0" err="1">
                <a:effectLst/>
                <a:latin typeface="Times New Roman" panose="02020603050405020304" pitchFamily="18" charset="0"/>
                <a:ea typeface="Arial" panose="020B0604020202020204" pitchFamily="34" charset="0"/>
                <a:cs typeface="Times New Roman" panose="02020603050405020304" pitchFamily="18" charset="0"/>
              </a:rPr>
              <a:t>Czyzyk</a:t>
            </a:r>
            <a:r>
              <a:rPr lang="en-GB" sz="1600" dirty="0">
                <a:effectLst/>
                <a:latin typeface="Times New Roman" panose="02020603050405020304" pitchFamily="18" charset="0"/>
                <a:ea typeface="Arial" panose="020B0604020202020204" pitchFamily="34" charset="0"/>
                <a:cs typeface="Times New Roman" panose="02020603050405020304" pitchFamily="18" charset="0"/>
              </a:rPr>
              <a:t>, S. T. </a:t>
            </a:r>
            <a:r>
              <a:rPr lang="en-GB" sz="1600" dirty="0" err="1">
                <a:effectLst/>
                <a:latin typeface="Times New Roman" panose="02020603050405020304" pitchFamily="18" charset="0"/>
                <a:ea typeface="Arial" panose="020B0604020202020204" pitchFamily="34" charset="0"/>
                <a:cs typeface="Times New Roman" panose="02020603050405020304" pitchFamily="18" charset="0"/>
              </a:rPr>
              <a:t>Bement</a:t>
            </a:r>
            <a:r>
              <a:rPr lang="en-GB" sz="1600" dirty="0">
                <a:effectLst/>
                <a:latin typeface="Times New Roman" panose="02020603050405020304" pitchFamily="18" charset="0"/>
                <a:ea typeface="Arial" panose="020B0604020202020204" pitchFamily="34" charset="0"/>
                <a:cs typeface="Times New Roman" panose="02020603050405020304" pitchFamily="18" charset="0"/>
              </a:rPr>
              <a:t>, W. F. Dawson, and K. Mehta (2014), ‘Quantifying water savings with greenhouse farming’, in Global Humanitarian Technology Conference (GHTC), IEEE, , pp. 325–332.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925"/>
              </a:spcBef>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5) Li </a:t>
            </a:r>
            <a:r>
              <a:rPr lang="en-GB" sz="1600" dirty="0" err="1">
                <a:effectLst/>
                <a:latin typeface="Times New Roman" panose="02020603050405020304" pitchFamily="18" charset="0"/>
                <a:ea typeface="Arial" panose="020B0604020202020204" pitchFamily="34" charset="0"/>
                <a:cs typeface="Times New Roman" panose="02020603050405020304" pitchFamily="18" charset="0"/>
              </a:rPr>
              <a:t>Ke</a:t>
            </a:r>
            <a:r>
              <a:rPr lang="en-GB" sz="1600" dirty="0">
                <a:effectLst/>
                <a:latin typeface="Times New Roman" panose="02020603050405020304" pitchFamily="18" charset="0"/>
                <a:ea typeface="Arial" panose="020B0604020202020204" pitchFamily="34" charset="0"/>
                <a:cs typeface="Times New Roman" panose="02020603050405020304" pitchFamily="18" charset="0"/>
              </a:rPr>
              <a:t> (2017), ‘Emotional Analysis of Chinese Comments Based on Multiple Feature Fusion and LSTM Neural Network’, Taiyuan: Taiyuan University of </a:t>
            </a:r>
            <a:r>
              <a:rPr lang="en-GB" sz="1600" dirty="0" err="1">
                <a:effectLst/>
                <a:latin typeface="Times New Roman" panose="02020603050405020304" pitchFamily="18" charset="0"/>
                <a:ea typeface="Arial" panose="020B0604020202020204" pitchFamily="34" charset="0"/>
                <a:cs typeface="Times New Roman" panose="02020603050405020304" pitchFamily="18" charset="0"/>
              </a:rPr>
              <a:t>TechnologyLi</a:t>
            </a:r>
            <a:r>
              <a:rPr lang="en-GB" sz="16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925"/>
              </a:spcBef>
            </a:pPr>
            <a:r>
              <a:rPr lang="en-GB" sz="1600" dirty="0">
                <a:effectLst/>
                <a:latin typeface="Times New Roman" panose="02020603050405020304" pitchFamily="18" charset="0"/>
                <a:ea typeface="Arial" panose="020B0604020202020204" pitchFamily="34" charset="0"/>
                <a:cs typeface="Times New Roman" panose="02020603050405020304" pitchFamily="18" charset="0"/>
              </a:rPr>
              <a:t>6) Lin Juan, Liu </a:t>
            </a:r>
            <a:r>
              <a:rPr lang="en-GB" sz="1600" dirty="0" err="1">
                <a:effectLst/>
                <a:latin typeface="Times New Roman" panose="02020603050405020304" pitchFamily="18" charset="0"/>
                <a:ea typeface="Arial" panose="020B0604020202020204" pitchFamily="34" charset="0"/>
                <a:cs typeface="Times New Roman" panose="02020603050405020304" pitchFamily="18" charset="0"/>
              </a:rPr>
              <a:t>Wenli</a:t>
            </a:r>
            <a:r>
              <a:rPr lang="en-GB" sz="1600" dirty="0">
                <a:effectLst/>
                <a:latin typeface="Times New Roman" panose="02020603050405020304" pitchFamily="18" charset="0"/>
                <a:ea typeface="Arial" panose="020B0604020202020204" pitchFamily="34" charset="0"/>
                <a:cs typeface="Times New Roman" panose="02020603050405020304" pitchFamily="18" charset="0"/>
              </a:rPr>
              <a:t> (2018), ‘Research on Intelligent Agricultural Information System’, Electrotechnical Application, vol. 37, no. 24, pp. 91-93.</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1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C53B-79E7-3603-E9E4-CAE5560A4B20}"/>
              </a:ext>
            </a:extLst>
          </p:cNvPr>
          <p:cNvSpPr>
            <a:spLocks noGrp="1"/>
          </p:cNvSpPr>
          <p:nvPr>
            <p:ph type="title"/>
          </p:nvPr>
        </p:nvSpPr>
        <p:spPr>
          <a:xfrm>
            <a:off x="385481" y="365126"/>
            <a:ext cx="11403105" cy="737534"/>
          </a:xfrm>
        </p:spPr>
        <p:txBody>
          <a:bodyPr>
            <a:normAutofit/>
          </a:bodyPr>
          <a:lstStyle/>
          <a:p>
            <a:r>
              <a:rPr lang="en-IN" sz="2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C3164BD5-3824-15F1-9F8A-2C24D0FA993F}"/>
              </a:ext>
            </a:extLst>
          </p:cNvPr>
          <p:cNvSpPr>
            <a:spLocks noGrp="1"/>
          </p:cNvSpPr>
          <p:nvPr>
            <p:ph idx="1"/>
          </p:nvPr>
        </p:nvSpPr>
        <p:spPr>
          <a:xfrm>
            <a:off x="385482" y="1237130"/>
            <a:ext cx="11403106" cy="5342964"/>
          </a:xfrm>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The smart farming is considered as an alternate method to overcome the food crisis which is generated due to high population, water scarcity, climate change.</a:t>
            </a:r>
          </a:p>
          <a:p>
            <a:r>
              <a:rPr lang="en-IN" sz="2000" dirty="0">
                <a:latin typeface="Times New Roman" panose="02020603050405020304" pitchFamily="18" charset="0"/>
                <a:cs typeface="Times New Roman" panose="02020603050405020304" pitchFamily="18" charset="0"/>
              </a:rPr>
              <a:t>The advancement of IOT(Internet Of Things) has introduced smart solution to automate the smart farming parameters such as plant monitoring, irrigation control, temperature and humidity.</a:t>
            </a:r>
          </a:p>
          <a:p>
            <a:r>
              <a:rPr lang="en-IN" sz="2000" dirty="0">
                <a:latin typeface="Times New Roman" panose="02020603050405020304" pitchFamily="18" charset="0"/>
                <a:cs typeface="Times New Roman" panose="02020603050405020304" pitchFamily="18" charset="0"/>
              </a:rPr>
              <a:t>In the proposed project work, the components introduced are sprinkler, camera, temperature sensor, humidity sensor, PIR sensor are implemented and other components are water pump, lock, monitor, pipe and water tanks.</a:t>
            </a:r>
          </a:p>
          <a:p>
            <a:r>
              <a:rPr lang="en-IN" sz="2000" dirty="0">
                <a:latin typeface="Times New Roman" panose="02020603050405020304" pitchFamily="18" charset="0"/>
                <a:cs typeface="Times New Roman" panose="02020603050405020304" pitchFamily="18" charset="0"/>
              </a:rPr>
              <a:t>The rain water is collected and stored in the surface tank.</a:t>
            </a:r>
          </a:p>
          <a:p>
            <a:r>
              <a:rPr lang="en-IN" sz="2000" dirty="0">
                <a:latin typeface="Times New Roman" panose="02020603050405020304" pitchFamily="18" charset="0"/>
                <a:cs typeface="Times New Roman" panose="02020603050405020304" pitchFamily="18" charset="0"/>
              </a:rPr>
              <a:t>There are two tanks presented in which one is placed inside the soil and another is placed on the upper surface.</a:t>
            </a:r>
          </a:p>
          <a:p>
            <a:r>
              <a:rPr lang="en-IN" sz="2000" dirty="0">
                <a:latin typeface="Times New Roman" panose="02020603050405020304" pitchFamily="18" charset="0"/>
                <a:cs typeface="Times New Roman" panose="02020603050405020304" pitchFamily="18" charset="0"/>
              </a:rPr>
              <a:t>When the plant needs water which is detected by temperature &amp; humidity sensor as well as camera. The water is sprinkled by sprinkler.</a:t>
            </a:r>
          </a:p>
          <a:p>
            <a:r>
              <a:rPr lang="en-IN" sz="2000" dirty="0">
                <a:latin typeface="Times New Roman" panose="02020603050405020304" pitchFamily="18" charset="0"/>
                <a:cs typeface="Times New Roman" panose="02020603050405020304" pitchFamily="18" charset="0"/>
              </a:rPr>
              <a:t>When the present tank is empty, the water in the underground will pump the water by the water pump and passes to the surface tank.</a:t>
            </a:r>
          </a:p>
          <a:p>
            <a:r>
              <a:rPr lang="en-IN" sz="2000" dirty="0">
                <a:latin typeface="Times New Roman" panose="02020603050405020304" pitchFamily="18" charset="0"/>
                <a:cs typeface="Times New Roman" panose="02020603050405020304" pitchFamily="18" charset="0"/>
              </a:rPr>
              <a:t>The water pump is also used to sprinkle the water in sprinkler.</a:t>
            </a:r>
          </a:p>
          <a:p>
            <a:r>
              <a:rPr lang="en-IN" sz="2000" dirty="0">
                <a:latin typeface="Times New Roman" panose="02020603050405020304" pitchFamily="18" charset="0"/>
                <a:cs typeface="Times New Roman" panose="02020603050405020304" pitchFamily="18" charset="0"/>
              </a:rPr>
              <a:t>The camera is used to detect the plants growth, nutrients etc.</a:t>
            </a:r>
          </a:p>
          <a:p>
            <a:r>
              <a:rPr lang="en-IN" sz="2000" dirty="0">
                <a:latin typeface="Times New Roman" panose="02020603050405020304" pitchFamily="18" charset="0"/>
                <a:cs typeface="Times New Roman" panose="02020603050405020304" pitchFamily="18" charset="0"/>
              </a:rPr>
              <a:t>The farmer is needed to monitor the plants without spending more time, energy and labour power. In future the atmospheric water generators are used to produce water</a:t>
            </a:r>
          </a:p>
        </p:txBody>
      </p:sp>
    </p:spTree>
    <p:extLst>
      <p:ext uri="{BB962C8B-B14F-4D97-AF65-F5344CB8AC3E}">
        <p14:creationId xmlns:p14="http://schemas.microsoft.com/office/powerpoint/2010/main" val="269976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7D68-48BB-FA5D-D7A3-2BE78E5D692E}"/>
              </a:ext>
            </a:extLst>
          </p:cNvPr>
          <p:cNvSpPr>
            <a:spLocks noGrp="1"/>
          </p:cNvSpPr>
          <p:nvPr>
            <p:ph type="title"/>
          </p:nvPr>
        </p:nvSpPr>
        <p:spPr>
          <a:xfrm>
            <a:off x="242047" y="365126"/>
            <a:ext cx="11707906" cy="737534"/>
          </a:xfrm>
        </p:spPr>
        <p:txBody>
          <a:bodyPr>
            <a:normAutofit/>
          </a:bodyPr>
          <a:lstStyle/>
          <a:p>
            <a:r>
              <a:rPr lang="en-IN" sz="24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FC9DE5D7-B85A-54AB-E9D3-882B5F3E079E}"/>
              </a:ext>
            </a:extLst>
          </p:cNvPr>
          <p:cNvSpPr>
            <a:spLocks noGrp="1"/>
          </p:cNvSpPr>
          <p:nvPr>
            <p:ph idx="1"/>
          </p:nvPr>
        </p:nvSpPr>
        <p:spPr>
          <a:xfrm>
            <a:off x="242047" y="1308847"/>
            <a:ext cx="11707906" cy="5184027"/>
          </a:xfrm>
        </p:spPr>
        <p:txBody>
          <a:bodyPr>
            <a:normAutofit/>
          </a:bodyPr>
          <a:lstStyle/>
          <a:p>
            <a:r>
              <a:rPr lang="en-IN" sz="1800" dirty="0">
                <a:latin typeface="Times New Roman" panose="02020603050405020304" pitchFamily="18" charset="0"/>
                <a:cs typeface="Times New Roman" panose="02020603050405020304" pitchFamily="18" charset="0"/>
              </a:rPr>
              <a:t>To design and develop a distributed system based on sensors to analyse / measure the temperature, the nutrients present in the soil, intervention of animal etc.</a:t>
            </a:r>
          </a:p>
          <a:p>
            <a:r>
              <a:rPr lang="en-IN" sz="1800" dirty="0">
                <a:latin typeface="Times New Roman" panose="02020603050405020304" pitchFamily="18" charset="0"/>
                <a:cs typeface="Times New Roman" panose="02020603050405020304" pitchFamily="18" charset="0"/>
              </a:rPr>
              <a:t>To implement IOT(Internet Of Things) to optimize the water consumption thereby consequently preserving local environment.</a:t>
            </a:r>
          </a:p>
          <a:p>
            <a:r>
              <a:rPr lang="en-IN" sz="1800" dirty="0">
                <a:latin typeface="Times New Roman" panose="02020603050405020304" pitchFamily="18" charset="0"/>
                <a:cs typeface="Times New Roman" panose="02020603050405020304" pitchFamily="18" charset="0"/>
              </a:rPr>
              <a:t>To minimize the work load, money and energy of the farmers.</a:t>
            </a:r>
          </a:p>
          <a:p>
            <a:r>
              <a:rPr lang="en-IN" sz="1800" dirty="0">
                <a:latin typeface="Times New Roman" panose="02020603050405020304" pitchFamily="18" charset="0"/>
                <a:cs typeface="Times New Roman" panose="02020603050405020304" pitchFamily="18" charset="0"/>
              </a:rPr>
              <a:t>Our aim is to cultivate rare crops which are presented in olden days.</a:t>
            </a:r>
          </a:p>
          <a:p>
            <a:r>
              <a:rPr lang="en-IN" sz="1800" dirty="0">
                <a:latin typeface="Times New Roman" panose="02020603050405020304" pitchFamily="18" charset="0"/>
                <a:cs typeface="Times New Roman" panose="02020603050405020304" pitchFamily="18" charset="0"/>
              </a:rPr>
              <a:t>In olden days the food is considered  medicine  but now-a-days the medicines are food for a lot of people. So the project is to grow and cultivate the olden days crops which are good for health.</a:t>
            </a:r>
          </a:p>
          <a:p>
            <a:r>
              <a:rPr lang="en-IN" sz="1800" dirty="0">
                <a:latin typeface="Times New Roman" panose="02020603050405020304" pitchFamily="18" charset="0"/>
                <a:cs typeface="Times New Roman" panose="02020603050405020304" pitchFamily="18" charset="0"/>
              </a:rPr>
              <a:t>With the help of our project the people will take healthy olden foods and survive for long duration.</a:t>
            </a:r>
          </a:p>
          <a:p>
            <a:r>
              <a:rPr lang="en-IN" sz="1800" dirty="0">
                <a:latin typeface="Times New Roman" panose="02020603050405020304" pitchFamily="18" charset="0"/>
                <a:cs typeface="Times New Roman" panose="02020603050405020304" pitchFamily="18" charset="0"/>
              </a:rPr>
              <a:t>The water present in ground becomes scarcity. So our aim is to use the rain water for present and future.</a:t>
            </a:r>
          </a:p>
          <a:p>
            <a:pPr marL="0" indent="0">
              <a:buNone/>
            </a:pP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0528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87F0-5477-6000-AAE3-F9048F789584}"/>
              </a:ext>
            </a:extLst>
          </p:cNvPr>
          <p:cNvSpPr>
            <a:spLocks noGrp="1"/>
          </p:cNvSpPr>
          <p:nvPr>
            <p:ph type="title"/>
          </p:nvPr>
        </p:nvSpPr>
        <p:spPr>
          <a:xfrm>
            <a:off x="286871" y="365125"/>
            <a:ext cx="11591364" cy="773393"/>
          </a:xfrm>
        </p:spPr>
        <p:txBody>
          <a:bodyPr>
            <a:normAutofit/>
          </a:bodyPr>
          <a:lstStyle/>
          <a:p>
            <a:r>
              <a:rPr lang="en-IN" sz="2400" b="1" dirty="0">
                <a:latin typeface="Times New Roman" panose="02020603050405020304" pitchFamily="18" charset="0"/>
                <a:cs typeface="Times New Roman" panose="02020603050405020304" pitchFamily="18" charset="0"/>
              </a:rPr>
              <a:t>BLOCK DIAGRM</a:t>
            </a:r>
          </a:p>
        </p:txBody>
      </p:sp>
      <p:pic>
        <p:nvPicPr>
          <p:cNvPr id="9" name="Content Placeholder 8">
            <a:extLst>
              <a:ext uri="{FF2B5EF4-FFF2-40B4-BE49-F238E27FC236}">
                <a16:creationId xmlns:a16="http://schemas.microsoft.com/office/drawing/2014/main" id="{10E1765D-A65A-8FC5-EC46-8F4E2D203BAA}"/>
              </a:ext>
            </a:extLst>
          </p:cNvPr>
          <p:cNvPicPr>
            <a:picLocks noGrp="1" noChangeAspect="1"/>
          </p:cNvPicPr>
          <p:nvPr>
            <p:ph idx="1"/>
          </p:nvPr>
        </p:nvPicPr>
        <p:blipFill>
          <a:blip r:embed="rId2"/>
          <a:stretch>
            <a:fillRect/>
          </a:stretch>
        </p:blipFill>
        <p:spPr>
          <a:xfrm>
            <a:off x="1819835" y="1515036"/>
            <a:ext cx="8193741" cy="4894730"/>
          </a:xfrm>
        </p:spPr>
      </p:pic>
      <p:sp>
        <p:nvSpPr>
          <p:cNvPr id="3" name="Rectangle 2">
            <a:extLst>
              <a:ext uri="{FF2B5EF4-FFF2-40B4-BE49-F238E27FC236}">
                <a16:creationId xmlns:a16="http://schemas.microsoft.com/office/drawing/2014/main" id="{36B9F608-9E1E-0745-3DFD-E1C3D0342D74}"/>
              </a:ext>
            </a:extLst>
          </p:cNvPr>
          <p:cNvSpPr/>
          <p:nvPr/>
        </p:nvSpPr>
        <p:spPr>
          <a:xfrm>
            <a:off x="2214282" y="3218329"/>
            <a:ext cx="1380565" cy="896471"/>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5060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B0E8-92AE-8958-5D1C-4BA695057722}"/>
              </a:ext>
            </a:extLst>
          </p:cNvPr>
          <p:cNvSpPr>
            <a:spLocks noGrp="1"/>
          </p:cNvSpPr>
          <p:nvPr>
            <p:ph type="title"/>
          </p:nvPr>
        </p:nvSpPr>
        <p:spPr>
          <a:xfrm>
            <a:off x="242047" y="365125"/>
            <a:ext cx="11573435" cy="647887"/>
          </a:xfrm>
        </p:spPr>
        <p:txBody>
          <a:bodyPr>
            <a:normAutofit/>
          </a:bodyPr>
          <a:lstStyle/>
          <a:p>
            <a:r>
              <a:rPr lang="en-IN" sz="2400" b="1" dirty="0">
                <a:latin typeface="Times New Roman" panose="02020603050405020304" pitchFamily="18" charset="0"/>
                <a:cs typeface="Times New Roman" panose="02020603050405020304" pitchFamily="18" charset="0"/>
              </a:rPr>
              <a:t>WORK PROGRESS</a:t>
            </a:r>
          </a:p>
        </p:txBody>
      </p:sp>
      <p:sp>
        <p:nvSpPr>
          <p:cNvPr id="3" name="Content Placeholder 2">
            <a:extLst>
              <a:ext uri="{FF2B5EF4-FFF2-40B4-BE49-F238E27FC236}">
                <a16:creationId xmlns:a16="http://schemas.microsoft.com/office/drawing/2014/main" id="{99364C03-AC20-BC1B-B99A-234049CA6FF4}"/>
              </a:ext>
            </a:extLst>
          </p:cNvPr>
          <p:cNvSpPr>
            <a:spLocks noGrp="1"/>
          </p:cNvSpPr>
          <p:nvPr>
            <p:ph idx="1"/>
          </p:nvPr>
        </p:nvSpPr>
        <p:spPr>
          <a:xfrm>
            <a:off x="242047" y="1183342"/>
            <a:ext cx="11573435" cy="5450540"/>
          </a:xfrm>
        </p:spPr>
        <p:txBody>
          <a:bodyPr>
            <a:normAutofit/>
          </a:bodyPr>
          <a:lstStyle/>
          <a:p>
            <a:pPr marL="0" indent="0">
              <a:buNone/>
            </a:pPr>
            <a:r>
              <a:rPr lang="en-IN" sz="2000" b="1" i="1" dirty="0">
                <a:latin typeface="Times New Roman" panose="02020603050405020304" pitchFamily="18" charset="0"/>
                <a:cs typeface="Times New Roman" panose="02020603050405020304" pitchFamily="18" charset="0"/>
              </a:rPr>
              <a:t>Completed task</a:t>
            </a:r>
          </a:p>
          <a:p>
            <a:r>
              <a:rPr lang="en-IN" sz="1800" dirty="0">
                <a:latin typeface="Times New Roman" panose="02020603050405020304" pitchFamily="18" charset="0"/>
                <a:cs typeface="Times New Roman" panose="02020603050405020304" pitchFamily="18" charset="0"/>
              </a:rPr>
              <a:t>Literature survey, Empathy map canvas, Problem statement are completed .</a:t>
            </a:r>
          </a:p>
          <a:p>
            <a:r>
              <a:rPr lang="en-IN" sz="1800" dirty="0" err="1">
                <a:latin typeface="Times New Roman" panose="02020603050405020304" pitchFamily="18" charset="0"/>
                <a:cs typeface="Times New Roman" panose="02020603050405020304" pitchFamily="18" charset="0"/>
              </a:rPr>
              <a:t>Idealation</a:t>
            </a:r>
            <a:r>
              <a:rPr lang="en-IN" sz="1800" dirty="0">
                <a:latin typeface="Times New Roman" panose="02020603050405020304" pitchFamily="18" charset="0"/>
                <a:cs typeface="Times New Roman" panose="02020603050405020304" pitchFamily="18" charset="0"/>
              </a:rPr>
              <a:t>  and Proposed solution fit is completed.</a:t>
            </a:r>
          </a:p>
          <a:p>
            <a:r>
              <a:rPr lang="en-IN" sz="1800" dirty="0">
                <a:latin typeface="Times New Roman" panose="02020603050405020304" pitchFamily="18" charset="0"/>
                <a:cs typeface="Times New Roman" panose="02020603050405020304" pitchFamily="18" charset="0"/>
              </a:rPr>
              <a:t>Solution fit and architecture is completed.</a:t>
            </a:r>
          </a:p>
          <a:p>
            <a:r>
              <a:rPr lang="en-IN" sz="1800" dirty="0">
                <a:latin typeface="Times New Roman" panose="02020603050405020304" pitchFamily="18" charset="0"/>
                <a:cs typeface="Times New Roman" panose="02020603050405020304" pitchFamily="18" charset="0"/>
              </a:rPr>
              <a:t>Cloud platform is created.</a:t>
            </a:r>
            <a:endParaRPr lang="en-IN" sz="2000" b="1" i="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We created a outline of the project with a block diagram and execution part is on progress.</a:t>
            </a:r>
          </a:p>
          <a:p>
            <a:r>
              <a:rPr lang="en-IN" sz="1800" dirty="0">
                <a:latin typeface="Times New Roman" panose="02020603050405020304" pitchFamily="18" charset="0"/>
                <a:cs typeface="Times New Roman" panose="02020603050405020304" pitchFamily="18" charset="0"/>
              </a:rPr>
              <a:t>Both hardware and software implementation is on progress.</a:t>
            </a:r>
          </a:p>
          <a:p>
            <a:r>
              <a:rPr lang="en-IN" sz="1800" dirty="0">
                <a:latin typeface="Times New Roman" panose="02020603050405020304" pitchFamily="18" charset="0"/>
                <a:cs typeface="Times New Roman" panose="02020603050405020304" pitchFamily="18" charset="0"/>
              </a:rPr>
              <a:t>Canvas map is in on progressing.</a:t>
            </a:r>
          </a:p>
          <a:p>
            <a:r>
              <a:rPr lang="en-IN" sz="1800" dirty="0">
                <a:latin typeface="Times New Roman" panose="02020603050405020304" pitchFamily="18" charset="0"/>
                <a:cs typeface="Times New Roman" panose="02020603050405020304" pitchFamily="18" charset="0"/>
              </a:rPr>
              <a:t>Node RED is to be created.</a:t>
            </a:r>
          </a:p>
          <a:p>
            <a:r>
              <a:rPr lang="en-IN" sz="1800" dirty="0">
                <a:latin typeface="Times New Roman" panose="02020603050405020304" pitchFamily="18" charset="0"/>
                <a:cs typeface="Times New Roman" panose="02020603050405020304" pitchFamily="18" charset="0"/>
              </a:rPr>
              <a:t>IBM Watson is to be created.</a:t>
            </a:r>
          </a:p>
        </p:txBody>
      </p:sp>
    </p:spTree>
    <p:extLst>
      <p:ext uri="{BB962C8B-B14F-4D97-AF65-F5344CB8AC3E}">
        <p14:creationId xmlns:p14="http://schemas.microsoft.com/office/powerpoint/2010/main" val="198246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7DFF-B2DD-AB25-1BA6-2EB9D37362A8}"/>
              </a:ext>
            </a:extLst>
          </p:cNvPr>
          <p:cNvSpPr>
            <a:spLocks noGrp="1"/>
          </p:cNvSpPr>
          <p:nvPr>
            <p:ph type="title"/>
          </p:nvPr>
        </p:nvSpPr>
        <p:spPr>
          <a:xfrm>
            <a:off x="224118" y="365125"/>
            <a:ext cx="11707906" cy="728569"/>
          </a:xfrm>
        </p:spPr>
        <p:txBody>
          <a:bodyPr>
            <a:normAutofit/>
          </a:bodyPr>
          <a:lstStyle/>
          <a:p>
            <a:r>
              <a:rPr lang="en-IN" sz="2400" b="1" dirty="0">
                <a:latin typeface="Times New Roman" panose="02020603050405020304" pitchFamily="18" charset="0"/>
                <a:cs typeface="Times New Roman" panose="02020603050405020304" pitchFamily="18" charset="0"/>
              </a:rPr>
              <a:t>ASSIGNMENTS ASSIGNED</a:t>
            </a:r>
          </a:p>
        </p:txBody>
      </p:sp>
      <p:sp>
        <p:nvSpPr>
          <p:cNvPr id="3" name="Content Placeholder 2">
            <a:extLst>
              <a:ext uri="{FF2B5EF4-FFF2-40B4-BE49-F238E27FC236}">
                <a16:creationId xmlns:a16="http://schemas.microsoft.com/office/drawing/2014/main" id="{F785BBCD-3FA8-6DFD-5109-FB3A2A8B775E}"/>
              </a:ext>
            </a:extLst>
          </p:cNvPr>
          <p:cNvSpPr>
            <a:spLocks noGrp="1"/>
          </p:cNvSpPr>
          <p:nvPr>
            <p:ph idx="1"/>
          </p:nvPr>
        </p:nvSpPr>
        <p:spPr>
          <a:xfrm>
            <a:off x="224117" y="1174376"/>
            <a:ext cx="11707905" cy="5450542"/>
          </a:xfrm>
        </p:spPr>
        <p:txBody>
          <a:bodyPr>
            <a:normAutofit/>
          </a:bodyPr>
          <a:lstStyle/>
          <a:p>
            <a:r>
              <a:rPr lang="en-IN" sz="2000" b="1" dirty="0">
                <a:latin typeface="Times New Roman" panose="02020603050405020304" pitchFamily="18" charset="0"/>
                <a:cs typeface="Times New Roman" panose="02020603050405020304" pitchFamily="18" charset="0"/>
              </a:rPr>
              <a:t>ASSIGNMENT 1:</a:t>
            </a:r>
          </a:p>
          <a:p>
            <a:pPr marL="0" indent="0">
              <a:buNone/>
            </a:pPr>
            <a:r>
              <a:rPr lang="en-IN" sz="20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Build a smart home in </a:t>
            </a:r>
            <a:r>
              <a:rPr lang="en-IN" sz="1800" dirty="0" err="1">
                <a:latin typeface="Times New Roman" panose="02020603050405020304" pitchFamily="18" charset="0"/>
                <a:cs typeface="Times New Roman" panose="02020603050405020304" pitchFamily="18" charset="0"/>
              </a:rPr>
              <a:t>tinkercart</a:t>
            </a:r>
            <a:r>
              <a:rPr lang="en-IN" sz="1800" dirty="0">
                <a:latin typeface="Times New Roman" panose="02020603050405020304" pitchFamily="18" charset="0"/>
                <a:cs typeface="Times New Roman" panose="02020603050405020304" pitchFamily="18" charset="0"/>
              </a:rPr>
              <a:t>, Use at least two sensors, LED, buzzer in a circuit and simulate in  a single</a:t>
            </a:r>
          </a:p>
          <a:p>
            <a:pPr marL="0" indent="0">
              <a:buNone/>
            </a:pPr>
            <a:r>
              <a:rPr lang="en-IN" sz="1800" dirty="0">
                <a:latin typeface="Times New Roman" panose="02020603050405020304" pitchFamily="18" charset="0"/>
                <a:cs typeface="Times New Roman" panose="02020603050405020304" pitchFamily="18" charset="0"/>
              </a:rPr>
              <a:t>code. – </a:t>
            </a:r>
            <a:r>
              <a:rPr lang="en-IN" sz="1600" b="1" dirty="0">
                <a:latin typeface="Times New Roman" panose="02020603050405020304" pitchFamily="18" charset="0"/>
                <a:cs typeface="Times New Roman" panose="02020603050405020304" pitchFamily="18" charset="0"/>
              </a:rPr>
              <a:t>WORK FINISHED &amp; SUBMITTED.</a:t>
            </a:r>
            <a:r>
              <a:rPr lang="en-IN" sz="20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ASSIGNMENT 2:</a:t>
            </a:r>
          </a:p>
          <a:p>
            <a:pPr marL="0" indent="0">
              <a:buNone/>
            </a:pPr>
            <a:r>
              <a:rPr lang="en-IN" sz="20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Build a python code. Assume u get temperature and humidity values (generated with random function to a variable)</a:t>
            </a:r>
          </a:p>
          <a:p>
            <a:pPr marL="0" indent="0">
              <a:buNone/>
            </a:pPr>
            <a:r>
              <a:rPr lang="en-IN" sz="1800" dirty="0">
                <a:latin typeface="Times New Roman" panose="02020603050405020304" pitchFamily="18" charset="0"/>
                <a:cs typeface="Times New Roman" panose="02020603050405020304" pitchFamily="18" charset="0"/>
              </a:rPr>
              <a:t>and write a condition to continuously detect alarm in case of high temperature. – </a:t>
            </a:r>
            <a:r>
              <a:rPr lang="en-IN" sz="1600" b="1" dirty="0">
                <a:latin typeface="Times New Roman" panose="02020603050405020304" pitchFamily="18" charset="0"/>
                <a:cs typeface="Times New Roman" panose="02020603050405020304" pitchFamily="18" charset="0"/>
              </a:rPr>
              <a:t>WORK FINISHED &amp; SUBMITTED.</a:t>
            </a:r>
          </a:p>
          <a:p>
            <a:pPr marL="0" indent="0">
              <a:buNone/>
            </a:pPr>
            <a:endParaRPr lang="en-IN" sz="16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ASSIGNMENT 3:</a:t>
            </a:r>
          </a:p>
          <a:p>
            <a:pPr marL="0" indent="0">
              <a:buNone/>
            </a:pPr>
            <a:r>
              <a:rPr lang="en-IN" sz="20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Write python code for blinking LED and Traffic light for Raspberry Pi. Only python code is enough, no need to execute in raspberry pi. – </a:t>
            </a:r>
            <a:r>
              <a:rPr lang="en-IN" sz="1600" b="1" dirty="0">
                <a:latin typeface="Times New Roman" panose="02020603050405020304" pitchFamily="18" charset="0"/>
                <a:cs typeface="Times New Roman" panose="02020603050405020304" pitchFamily="18" charset="0"/>
              </a:rPr>
              <a:t>WORK FINISHED AND SUBMITTED</a:t>
            </a:r>
          </a:p>
          <a:p>
            <a:r>
              <a:rPr lang="en-IN" sz="2000" b="1" dirty="0">
                <a:latin typeface="Times New Roman" panose="02020603050405020304" pitchFamily="18" charset="0"/>
                <a:cs typeface="Times New Roman" panose="02020603050405020304" pitchFamily="18" charset="0"/>
              </a:rPr>
              <a:t>ASSIGNMENT 4:</a:t>
            </a:r>
          </a:p>
          <a:p>
            <a:pPr lvl="2"/>
            <a:r>
              <a:rPr lang="en-IN" sz="1800" dirty="0">
                <a:latin typeface="Times New Roman" panose="02020603050405020304" pitchFamily="18" charset="0"/>
                <a:cs typeface="Times New Roman" panose="02020603050405020304" pitchFamily="18" charset="0"/>
              </a:rPr>
              <a:t>Built a ultra sonic sensor setup in </a:t>
            </a:r>
            <a:r>
              <a:rPr lang="en-IN" sz="1800" dirty="0" err="1">
                <a:latin typeface="Times New Roman" panose="02020603050405020304" pitchFamily="18" charset="0"/>
                <a:cs typeface="Times New Roman" panose="02020603050405020304" pitchFamily="18" charset="0"/>
              </a:rPr>
              <a:t>wowki</a:t>
            </a:r>
            <a:r>
              <a:rPr lang="en-IN" sz="1800" dirty="0">
                <a:latin typeface="Times New Roman" panose="02020603050405020304" pitchFamily="18" charset="0"/>
                <a:cs typeface="Times New Roman" panose="02020603050405020304" pitchFamily="18" charset="0"/>
              </a:rPr>
              <a:t>-</a:t>
            </a:r>
            <a:r>
              <a:rPr lang="en-IN" sz="1800" b="1" dirty="0">
                <a:latin typeface="Times New Roman" panose="02020603050405020304" pitchFamily="18" charset="0"/>
                <a:cs typeface="Times New Roman" panose="02020603050405020304" pitchFamily="18" charset="0"/>
              </a:rPr>
              <a:t> WORK FINISHED AND SUBMITTED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17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D374-9227-D85C-FF02-E2A6524DE163}"/>
              </a:ext>
            </a:extLst>
          </p:cNvPr>
          <p:cNvSpPr>
            <a:spLocks noGrp="1"/>
          </p:cNvSpPr>
          <p:nvPr>
            <p:ph type="title"/>
          </p:nvPr>
        </p:nvSpPr>
        <p:spPr>
          <a:xfrm>
            <a:off x="215153" y="365126"/>
            <a:ext cx="11752729" cy="719604"/>
          </a:xfrm>
        </p:spPr>
        <p:txBody>
          <a:bodyPr>
            <a:normAutofit/>
          </a:bodyPr>
          <a:lstStyle/>
          <a:p>
            <a:r>
              <a:rPr lang="en-IN" sz="2400" b="1" dirty="0">
                <a:latin typeface="Times New Roman" panose="02020603050405020304" pitchFamily="18" charset="0"/>
                <a:cs typeface="Times New Roman" panose="02020603050405020304" pitchFamily="18" charset="0"/>
              </a:rPr>
              <a:t>INTERACTION DONE WITH COMPANY  MENTORS</a:t>
            </a:r>
          </a:p>
        </p:txBody>
      </p:sp>
      <p:sp>
        <p:nvSpPr>
          <p:cNvPr id="3" name="Content Placeholder 2">
            <a:extLst>
              <a:ext uri="{FF2B5EF4-FFF2-40B4-BE49-F238E27FC236}">
                <a16:creationId xmlns:a16="http://schemas.microsoft.com/office/drawing/2014/main" id="{8F919A47-D32A-76DF-8DF1-9921B8373FA6}"/>
              </a:ext>
            </a:extLst>
          </p:cNvPr>
          <p:cNvSpPr>
            <a:spLocks noGrp="1"/>
          </p:cNvSpPr>
          <p:nvPr>
            <p:ph idx="1"/>
          </p:nvPr>
        </p:nvSpPr>
        <p:spPr>
          <a:xfrm>
            <a:off x="215153" y="1389528"/>
            <a:ext cx="11752729" cy="5235389"/>
          </a:xfrm>
        </p:spPr>
        <p:txBody>
          <a:bodyPr>
            <a:normAutofit/>
          </a:bodyPr>
          <a:lstStyle/>
          <a:p>
            <a:r>
              <a:rPr lang="en-IN" sz="1800" dirty="0">
                <a:latin typeface="Times New Roman" panose="02020603050405020304" pitchFamily="18" charset="0"/>
                <a:cs typeface="Times New Roman" panose="02020603050405020304" pitchFamily="18" charset="0"/>
              </a:rPr>
              <a:t>No such interaction is made with the company mentors till now.</a:t>
            </a:r>
          </a:p>
          <a:p>
            <a:r>
              <a:rPr lang="en-IN" sz="1800" dirty="0">
                <a:latin typeface="Times New Roman" panose="02020603050405020304" pitchFamily="18" charset="0"/>
                <a:cs typeface="Times New Roman" panose="02020603050405020304" pitchFamily="18" charset="0"/>
              </a:rPr>
              <a:t>We had chat in Rocket Hub and ask few doubts.</a:t>
            </a:r>
          </a:p>
          <a:p>
            <a:r>
              <a:rPr lang="en-IN" sz="1800" dirty="0">
                <a:latin typeface="Times New Roman" panose="02020603050405020304" pitchFamily="18" charset="0"/>
                <a:cs typeface="Times New Roman" panose="02020603050405020304" pitchFamily="18" charset="0"/>
              </a:rPr>
              <a:t>Till now we finished our assignments and tasks allotted.</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37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549A9-092E-3C04-9E9F-47E42C00AE3A}"/>
              </a:ext>
            </a:extLst>
          </p:cNvPr>
          <p:cNvSpPr>
            <a:spLocks noGrp="1"/>
          </p:cNvSpPr>
          <p:nvPr>
            <p:ph idx="1"/>
          </p:nvPr>
        </p:nvSpPr>
        <p:spPr>
          <a:xfrm>
            <a:off x="923364" y="435684"/>
            <a:ext cx="10058400" cy="5758927"/>
          </a:xfrm>
        </p:spPr>
        <p:txBody>
          <a:bodyPr>
            <a:normAutofit fontScale="92500" lnSpcReduction="20000"/>
          </a:bodyPr>
          <a:lstStyle/>
          <a:p>
            <a:pPr indent="0">
              <a:lnSpc>
                <a:spcPct val="160000"/>
              </a:lnSpc>
              <a:buNone/>
            </a:pPr>
            <a:r>
              <a:rPr lang="en-US"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PROBLEM STATEMENTS </a:t>
            </a:r>
            <a:r>
              <a:rPr lang="en-IN"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AND DEFINITION</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60000"/>
              </a:lnSpc>
            </a:pPr>
            <a:r>
              <a:rPr lang="en-IN"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Agriculture in India is largely depends on various climatic season. As a result, production of food-grains fluctuates year after year. A year of abundant output of cereals is often followed by a year of acute shortage , so our project aim doesn’t depend on monsoon. If there is shortage of water, the rain water which is stored in large tanks can be effectively used, otherwise if we need sunlight we have a heater it will give the required temperature for the plants to grow.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60000"/>
              </a:lnSpc>
            </a:pPr>
            <a:r>
              <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Water plays a major role in smart farming, due to the scarcity of water the crops are getting died and it affects the farmers. So our project is to determine the water level in soil and whenever the soil needs the water the water is sprayed. The water level in the tank will be monitored. There are various tanks to collect the rain and used it for future use.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60000"/>
              </a:lnSpc>
            </a:pPr>
            <a:r>
              <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Farmers in India and abroad face serious threats from pests, natural calamities, thefts, damages by animals and other types of crop losses, resulting in lower yields. So our project can aim to avoid animal invading into the farm . our project will detect any kind of motion and give a warning signal to the farmer And the farmer can prevent from the damage made by the crops.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261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6F7C4-A22F-9C68-E371-8F10566FCA1A}"/>
              </a:ext>
            </a:extLst>
          </p:cNvPr>
          <p:cNvSpPr>
            <a:spLocks noGrp="1"/>
          </p:cNvSpPr>
          <p:nvPr>
            <p:ph idx="1"/>
          </p:nvPr>
        </p:nvSpPr>
        <p:spPr>
          <a:xfrm>
            <a:off x="1066800" y="528918"/>
            <a:ext cx="10058400" cy="5506122"/>
          </a:xfrm>
        </p:spPr>
        <p:txBody>
          <a:bodyPr/>
          <a:lstStyle/>
          <a:p>
            <a:pPr marL="0" lvl="0" indent="0" algn="just">
              <a:lnSpc>
                <a:spcPct val="150000"/>
              </a:lnSpc>
              <a:spcBef>
                <a:spcPts val="925"/>
              </a:spcBef>
              <a:spcAft>
                <a:spcPts val="0"/>
              </a:spcAft>
              <a:buNone/>
            </a:pPr>
            <a:r>
              <a:rPr lang="en-GB" sz="1800" b="1" dirty="0">
                <a:effectLst/>
                <a:latin typeface="Times New Roman" panose="02020603050405020304" pitchFamily="18" charset="0"/>
                <a:ea typeface="Arial" panose="020B0604020202020204" pitchFamily="34" charset="0"/>
              </a:rPr>
              <a:t>CONCLUSIONS</a:t>
            </a:r>
            <a:endParaRPr lang="en-IN" sz="1800" dirty="0">
              <a:effectLst/>
              <a:latin typeface="Arial" panose="020B0604020202020204" pitchFamily="34" charset="0"/>
              <a:ea typeface="Arial" panose="020B0604020202020204" pitchFamily="34" charset="0"/>
            </a:endParaRPr>
          </a:p>
          <a:p>
            <a:pPr marL="342900" lvl="0" indent="-342900">
              <a:lnSpc>
                <a:spcPct val="200000"/>
              </a:lnSpc>
              <a:spcBef>
                <a:spcPts val="925"/>
              </a:spcBef>
              <a:spcAft>
                <a:spcPts val="0"/>
              </a:spcAft>
              <a:buFont typeface="Symbol" panose="05050102010706020507" pitchFamily="18" charset="2"/>
              <a:buChar char=""/>
            </a:pPr>
            <a:r>
              <a:rPr lang="en-US" sz="1800" dirty="0">
                <a:effectLst/>
                <a:latin typeface="Times New Roman" panose="02020603050405020304" pitchFamily="18" charset="0"/>
                <a:ea typeface="Arial" panose="020B0604020202020204" pitchFamily="34" charset="0"/>
              </a:rPr>
              <a:t>This project apply combination of techniques to implement a solution to measures the </a:t>
            </a:r>
            <a:r>
              <a:rPr lang="en-US" sz="1800" dirty="0" err="1">
                <a:effectLst/>
                <a:latin typeface="Times New Roman" panose="02020603050405020304" pitchFamily="18" charset="0"/>
                <a:ea typeface="Arial" panose="020B0604020202020204" pitchFamily="34" charset="0"/>
              </a:rPr>
              <a:t>the</a:t>
            </a:r>
            <a:r>
              <a:rPr lang="en-US" sz="1800" dirty="0">
                <a:effectLst/>
                <a:latin typeface="Times New Roman" panose="02020603050405020304" pitchFamily="18" charset="0"/>
                <a:ea typeface="Arial" panose="020B0604020202020204" pitchFamily="34" charset="0"/>
              </a:rPr>
              <a:t> soil fertility, plants growth, humidity etc.</a:t>
            </a:r>
            <a:endParaRPr lang="en-IN" sz="1800" dirty="0">
              <a:effectLst/>
              <a:latin typeface="Arial" panose="020B0604020202020204" pitchFamily="34" charset="0"/>
              <a:ea typeface="Arial" panose="020B0604020202020204" pitchFamily="34" charset="0"/>
            </a:endParaRPr>
          </a:p>
          <a:p>
            <a:pPr marL="342900" lvl="0" indent="-342900">
              <a:lnSpc>
                <a:spcPct val="200000"/>
              </a:lnSpc>
              <a:spcBef>
                <a:spcPts val="925"/>
              </a:spcBef>
              <a:spcAft>
                <a:spcPts val="0"/>
              </a:spcAft>
              <a:buFont typeface="Symbol" panose="05050102010706020507" pitchFamily="18" charset="2"/>
              <a:buChar char=""/>
            </a:pPr>
            <a:r>
              <a:rPr lang="en-US" sz="1800" dirty="0">
                <a:effectLst/>
                <a:latin typeface="Times New Roman" panose="02020603050405020304" pitchFamily="18" charset="0"/>
                <a:ea typeface="Arial" panose="020B0604020202020204" pitchFamily="34" charset="0"/>
              </a:rPr>
              <a:t>This system should be required necessary in the agriculture. The system measures the </a:t>
            </a:r>
            <a:r>
              <a:rPr lang="en-US" sz="1800" dirty="0" err="1">
                <a:effectLst/>
                <a:latin typeface="Times New Roman" panose="02020603050405020304" pitchFamily="18" charset="0"/>
                <a:ea typeface="Arial" panose="020B0604020202020204" pitchFamily="34" charset="0"/>
              </a:rPr>
              <a:t>animaLs</a:t>
            </a:r>
            <a:r>
              <a:rPr lang="en-US" sz="1800" dirty="0">
                <a:effectLst/>
                <a:latin typeface="Times New Roman" panose="02020603050405020304" pitchFamily="18" charset="0"/>
                <a:ea typeface="Arial" panose="020B0604020202020204" pitchFamily="34" charset="0"/>
              </a:rPr>
              <a:t> invading problems, water scarcity, manure usage, collection of rain water in large number of tanks.</a:t>
            </a:r>
            <a:endParaRPr lang="en-IN" dirty="0">
              <a:latin typeface="Arial" panose="020B0604020202020204" pitchFamily="34" charset="0"/>
              <a:ea typeface="Arial" panose="020B0604020202020204" pitchFamily="34" charset="0"/>
            </a:endParaRPr>
          </a:p>
          <a:p>
            <a:pPr marL="342900" lvl="0" indent="-342900">
              <a:lnSpc>
                <a:spcPct val="200000"/>
              </a:lnSpc>
              <a:spcBef>
                <a:spcPts val="925"/>
              </a:spcBef>
              <a:spcAft>
                <a:spcPts val="0"/>
              </a:spcAft>
              <a:buFont typeface="Symbol" panose="05050102010706020507" pitchFamily="18" charset="2"/>
              <a:buChar char=""/>
            </a:pPr>
            <a:r>
              <a:rPr lang="en-US" sz="1800" dirty="0">
                <a:effectLst/>
                <a:latin typeface="Times New Roman" panose="02020603050405020304" pitchFamily="18" charset="0"/>
                <a:ea typeface="Arial" panose="020B0604020202020204" pitchFamily="34" charset="0"/>
              </a:rPr>
              <a:t>This system works under smart technology, so the cost, time, man power can be reduced effectively</a:t>
            </a:r>
            <a:endParaRPr lang="en-IN" dirty="0"/>
          </a:p>
        </p:txBody>
      </p:sp>
    </p:spTree>
    <p:extLst>
      <p:ext uri="{BB962C8B-B14F-4D97-AF65-F5344CB8AC3E}">
        <p14:creationId xmlns:p14="http://schemas.microsoft.com/office/powerpoint/2010/main" val="1057399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149</TotalTime>
  <Words>1412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Garamond</vt:lpstr>
      <vt:lpstr>Symbol</vt:lpstr>
      <vt:lpstr>Times New Roman</vt:lpstr>
      <vt:lpstr>Savon</vt:lpstr>
      <vt:lpstr> Smart Farmer – IOT Enabled Smart Farming Application</vt:lpstr>
      <vt:lpstr>ABSTRACT</vt:lpstr>
      <vt:lpstr>OBJECTIVES</vt:lpstr>
      <vt:lpstr>BLOCK DIAGRM</vt:lpstr>
      <vt:lpstr>WORK PROGRESS</vt:lpstr>
      <vt:lpstr>ASSIGNMENTS ASSIGNED</vt:lpstr>
      <vt:lpstr>INTERACTION DONE WITH COMPANY  MENTORS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Farmer – IOT Enabled Smart Farming Application</dc:title>
  <dc:creator>Rahul Prakash</dc:creator>
  <cp:lastModifiedBy>DELL LAPTOP</cp:lastModifiedBy>
  <cp:revision>4</cp:revision>
  <dcterms:created xsi:type="dcterms:W3CDTF">2022-10-10T05:15:08Z</dcterms:created>
  <dcterms:modified xsi:type="dcterms:W3CDTF">2022-12-02T03:42:00Z</dcterms:modified>
</cp:coreProperties>
</file>