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98" r:id="rId4"/>
    <p:sldId id="281" r:id="rId5"/>
    <p:sldId id="299" r:id="rId6"/>
    <p:sldId id="300" r:id="rId7"/>
    <p:sldId id="282" r:id="rId8"/>
    <p:sldId id="283" r:id="rId9"/>
    <p:sldId id="284" r:id="rId10"/>
    <p:sldId id="285" r:id="rId11"/>
    <p:sldId id="286" r:id="rId12"/>
    <p:sldId id="297" r:id="rId13"/>
    <p:sldId id="288" r:id="rId14"/>
    <p:sldId id="287" r:id="rId15"/>
    <p:sldId id="292" r:id="rId16"/>
    <p:sldId id="290" r:id="rId17"/>
    <p:sldId id="301" r:id="rId18"/>
    <p:sldId id="302" r:id="rId19"/>
    <p:sldId id="295" r:id="rId20"/>
    <p:sldId id="296" r:id="rId21"/>
    <p:sldId id="294" r:id="rId22"/>
    <p:sldId id="280" r:id="rId2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FAB5FF"/>
    <a:srgbClr val="FF86FF"/>
    <a:srgbClr val="FF9300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/>
    <p:restoredTop sz="81361"/>
  </p:normalViewPr>
  <p:slideViewPr>
    <p:cSldViewPr snapToGrid="0">
      <p:cViewPr varScale="1">
        <p:scale>
          <a:sx n="155" d="100"/>
          <a:sy n="155" d="100"/>
        </p:scale>
        <p:origin x="1120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Results</a:t>
            </a:r>
            <a:r>
              <a:rPr lang="zh-CN"/>
              <a:t> </a:t>
            </a:r>
            <a:r>
              <a:rPr lang="en-US"/>
              <a:t>of</a:t>
            </a:r>
            <a:r>
              <a:rPr lang="zh-CN"/>
              <a:t> </a:t>
            </a:r>
            <a:r>
              <a:rPr lang="en-US"/>
              <a:t>each</a:t>
            </a:r>
            <a:r>
              <a:rPr lang="zh-CN"/>
              <a:t> </a:t>
            </a:r>
            <a:r>
              <a:rPr lang="en-US"/>
              <a:t>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Sheet1!$B$2:$B$4</c:f>
              <c:strCache>
                <c:ptCount val="3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78</c:v>
                </c:pt>
                <c:pt idx="1">
                  <c:v>56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5-F042-B1C1-0045BFB0E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825168"/>
        <c:axId val="1087917056"/>
      </c:barChart>
      <c:catAx>
        <c:axId val="108682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917056"/>
        <c:crosses val="autoZero"/>
        <c:auto val="1"/>
        <c:lblAlgn val="ctr"/>
        <c:lblOffset val="100"/>
        <c:noMultiLvlLbl val="0"/>
      </c:catAx>
      <c:valAx>
        <c:axId val="108791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2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Results</a:t>
            </a:r>
            <a:r>
              <a:rPr lang="zh-CN" dirty="0"/>
              <a:t> </a:t>
            </a:r>
            <a:r>
              <a:rPr lang="en-US" dirty="0"/>
              <a:t>o</a:t>
            </a:r>
            <a:r>
              <a:rPr lang="en-US" altLang="zh-CN" dirty="0"/>
              <a:t>f</a:t>
            </a:r>
            <a:r>
              <a:rPr lang="zh-CN" dirty="0"/>
              <a:t> </a:t>
            </a:r>
            <a:r>
              <a:rPr lang="en-US" dirty="0"/>
              <a:t>each</a:t>
            </a:r>
            <a:r>
              <a:rPr lang="zh-CN" dirty="0"/>
              <a:t> </a:t>
            </a:r>
            <a:r>
              <a:rPr lang="en-US" dirty="0"/>
              <a:t>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Avg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78</c:v>
                </c:pt>
                <c:pt idx="1">
                  <c:v>56</c:v>
                </c:pt>
                <c:pt idx="2">
                  <c:v>91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3-044D-A157-C5B8AD9B9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878736"/>
        <c:axId val="1007575696"/>
      </c:barChart>
      <c:catAx>
        <c:axId val="76187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75696"/>
        <c:crosses val="autoZero"/>
        <c:auto val="1"/>
        <c:lblAlgn val="ctr"/>
        <c:lblOffset val="100"/>
        <c:noMultiLvlLbl val="0"/>
      </c:catAx>
      <c:valAx>
        <c:axId val="100757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87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CA44B-A2EE-9A43-9E0E-47922AD45F75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EFBA4-B654-6442-9ADC-98C85064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8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9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7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3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8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9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3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8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6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FBA4-B654-6442-9ADC-98C85064E0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08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08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4686300"/>
            <a:ext cx="228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solidFill>
                  <a:srgbClr val="5F5F5F"/>
                </a:solidFill>
              </a:rPr>
              <a:t>Unit Name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73819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"/>
            <a:ext cx="9144000" cy="476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Long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Short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Term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Memory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7868" y="2905940"/>
            <a:ext cx="7328263" cy="780535"/>
          </a:xfrm>
        </p:spPr>
        <p:txBody>
          <a:bodyPr/>
          <a:lstStyle/>
          <a:p>
            <a:r>
              <a:rPr lang="en-US" altLang="zh-CN" sz="2000" dirty="0" err="1">
                <a:latin typeface="Athelas" charset="0"/>
                <a:ea typeface="Athelas" charset="0"/>
                <a:cs typeface="Athelas" charset="0"/>
              </a:rPr>
              <a:t>Qinghan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 err="1">
                <a:latin typeface="Athelas" charset="0"/>
                <a:ea typeface="Athelas" charset="0"/>
                <a:cs typeface="Athelas" charset="0"/>
              </a:rPr>
              <a:t>Xue</a:t>
            </a: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,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 err="1">
                <a:latin typeface="Athelas" charset="0"/>
                <a:ea typeface="Athelas" charset="0"/>
                <a:cs typeface="Athelas" charset="0"/>
              </a:rPr>
              <a:t>Xiaolong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Wang,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Steven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 err="1">
                <a:latin typeface="Athelas" charset="0"/>
                <a:ea typeface="Athelas" charset="0"/>
                <a:cs typeface="Athelas" charset="0"/>
              </a:rPr>
              <a:t>Eliuk</a:t>
            </a:r>
            <a:endParaRPr lang="en-US" altLang="zh-CN" sz="2000" dirty="0">
              <a:latin typeface="Athelas" charset="0"/>
              <a:ea typeface="Athelas" charset="0"/>
              <a:cs typeface="Athelas" charset="0"/>
            </a:endParaRPr>
          </a:p>
          <a:p>
            <a:endParaRPr lang="en-US" altLang="zh-CN" sz="2000" dirty="0">
              <a:latin typeface="Athelas" charset="0"/>
              <a:ea typeface="Athelas" charset="0"/>
              <a:cs typeface="Athelas" charset="0"/>
            </a:endParaRPr>
          </a:p>
          <a:p>
            <a:pPr algn="r"/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--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Record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ID: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96168934</a:t>
            </a:r>
          </a:p>
          <a:p>
            <a:pPr algn="r"/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--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Global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Chief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Data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Office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(GCDO)</a:t>
            </a:r>
            <a:endParaRPr lang="en-US" sz="1400" dirty="0">
              <a:latin typeface="Athelas" charset="0"/>
              <a:ea typeface="Athelas" charset="0"/>
              <a:cs typeface="Athelas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F0209-17DA-B148-A71B-D9376283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96" y="984855"/>
            <a:ext cx="852835" cy="4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LSTM: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3</a:t>
            </a:r>
            <a:r>
              <a:rPr lang="en-US" altLang="zh-CN" sz="2800" baseline="30000" dirty="0">
                <a:latin typeface="Athelas" charset="0"/>
                <a:ea typeface="Athelas" charset="0"/>
                <a:cs typeface="Athelas" charset="0"/>
              </a:rPr>
              <a:t>rd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task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E58709-2C11-984B-A9FA-63A22525BAE4}"/>
              </a:ext>
            </a:extLst>
          </p:cNvPr>
          <p:cNvSpPr/>
          <p:nvPr/>
        </p:nvSpPr>
        <p:spPr>
          <a:xfrm rot="5400000">
            <a:off x="3135661" y="1565040"/>
            <a:ext cx="2979204" cy="294453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3FEE27-6975-8240-83A7-6A666D3AC13C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AB6A73-24E3-AA45-B189-FA0835477D91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10117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endCxn id="122" idx="4"/>
          </p:cNvCxnSpPr>
          <p:nvPr/>
        </p:nvCxnSpPr>
        <p:spPr>
          <a:xfrm>
            <a:off x="3279440" y="2028411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endCxn id="123" idx="4"/>
          </p:cNvCxnSpPr>
          <p:nvPr/>
        </p:nvCxnSpPr>
        <p:spPr>
          <a:xfrm>
            <a:off x="3279440" y="3040142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endCxn id="124" idx="4"/>
          </p:cNvCxnSpPr>
          <p:nvPr/>
        </p:nvCxnSpPr>
        <p:spPr>
          <a:xfrm>
            <a:off x="3279440" y="4051871"/>
            <a:ext cx="20335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  <a:endCxn id="123" idx="4"/>
          </p:cNvCxnSpPr>
          <p:nvPr/>
        </p:nvCxnSpPr>
        <p:spPr>
          <a:xfrm>
            <a:off x="3279441" y="2028411"/>
            <a:ext cx="2033509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endCxn id="124" idx="4"/>
          </p:cNvCxnSpPr>
          <p:nvPr/>
        </p:nvCxnSpPr>
        <p:spPr>
          <a:xfrm>
            <a:off x="3279440" y="3040142"/>
            <a:ext cx="2033510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endCxn id="124" idx="4"/>
          </p:cNvCxnSpPr>
          <p:nvPr/>
        </p:nvCxnSpPr>
        <p:spPr>
          <a:xfrm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endCxn id="123" idx="4"/>
          </p:cNvCxnSpPr>
          <p:nvPr/>
        </p:nvCxnSpPr>
        <p:spPr>
          <a:xfrm flipV="1">
            <a:off x="3279440" y="3040142"/>
            <a:ext cx="2033510" cy="1011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76301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6301" y="3634234"/>
            <a:ext cx="331978" cy="228544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0249" y="3634234"/>
            <a:ext cx="331978" cy="228544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00249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6A8D8-B1DA-D44B-9BFA-5109D6ABD674}"/>
              </a:ext>
            </a:extLst>
          </p:cNvPr>
          <p:cNvSpPr txBox="1"/>
          <p:nvPr/>
        </p:nvSpPr>
        <p:spPr>
          <a:xfrm>
            <a:off x="4676301" y="2925870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17749A-BBD3-F144-B09E-CCE21C3C80F9}"/>
              </a:ext>
            </a:extLst>
          </p:cNvPr>
          <p:cNvSpPr txBox="1"/>
          <p:nvPr/>
        </p:nvSpPr>
        <p:spPr>
          <a:xfrm>
            <a:off x="4676301" y="3937600"/>
            <a:ext cx="331978" cy="228544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58A193-347A-5C4A-BD30-AB3239861FCF}"/>
              </a:ext>
            </a:extLst>
          </p:cNvPr>
          <p:cNvSpPr txBox="1"/>
          <p:nvPr/>
        </p:nvSpPr>
        <p:spPr>
          <a:xfrm>
            <a:off x="4676301" y="1914139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652C5E-D8BD-2C49-A6CE-4E1652287463}"/>
              </a:ext>
            </a:extLst>
          </p:cNvPr>
          <p:cNvSpPr txBox="1"/>
          <p:nvPr/>
        </p:nvSpPr>
        <p:spPr>
          <a:xfrm>
            <a:off x="6333662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21070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0" name="Or 109">
            <a:extLst>
              <a:ext uri="{FF2B5EF4-FFF2-40B4-BE49-F238E27FC236}">
                <a16:creationId xmlns:a16="http://schemas.microsoft.com/office/drawing/2014/main" id="{4E68D5B8-F8F0-3442-92E3-60AD6C3AB8E1}"/>
              </a:ext>
            </a:extLst>
          </p:cNvPr>
          <p:cNvSpPr/>
          <p:nvPr/>
        </p:nvSpPr>
        <p:spPr>
          <a:xfrm rot="5400000">
            <a:off x="5317025" y="1897367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853247-5E74-AB4E-9BB2-2CA38DAAD620}"/>
              </a:ext>
            </a:extLst>
          </p:cNvPr>
          <p:cNvSpPr txBox="1"/>
          <p:nvPr/>
        </p:nvSpPr>
        <p:spPr>
          <a:xfrm>
            <a:off x="6333662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78A79-CB07-5445-AFCF-8368A3FCB180}"/>
              </a:ext>
            </a:extLst>
          </p:cNvPr>
          <p:cNvSpPr txBox="1"/>
          <p:nvPr/>
        </p:nvSpPr>
        <p:spPr>
          <a:xfrm>
            <a:off x="2221070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B6B9EB9F-6AAF-3740-9516-22EF2869B37B}"/>
              </a:ext>
            </a:extLst>
          </p:cNvPr>
          <p:cNvSpPr/>
          <p:nvPr/>
        </p:nvSpPr>
        <p:spPr>
          <a:xfrm rot="5400000">
            <a:off x="5317025" y="290909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29F87C-CC1D-B84C-A0AF-33B701EE353C}"/>
              </a:ext>
            </a:extLst>
          </p:cNvPr>
          <p:cNvSpPr txBox="1"/>
          <p:nvPr/>
        </p:nvSpPr>
        <p:spPr>
          <a:xfrm>
            <a:off x="6333662" y="386668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A26C8F-ABF8-8F46-A8FE-16191A3EE831}"/>
              </a:ext>
            </a:extLst>
          </p:cNvPr>
          <p:cNvSpPr txBox="1"/>
          <p:nvPr/>
        </p:nvSpPr>
        <p:spPr>
          <a:xfrm>
            <a:off x="2221070" y="386668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20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6" name="Or 115">
            <a:extLst>
              <a:ext uri="{FF2B5EF4-FFF2-40B4-BE49-F238E27FC236}">
                <a16:creationId xmlns:a16="http://schemas.microsoft.com/office/drawing/2014/main" id="{68BA1C5B-FACB-FC4B-AD9D-96D4E8971B37}"/>
              </a:ext>
            </a:extLst>
          </p:cNvPr>
          <p:cNvSpPr/>
          <p:nvPr/>
        </p:nvSpPr>
        <p:spPr>
          <a:xfrm rot="5400000">
            <a:off x="5317025" y="392082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2" idx="0"/>
            <a:endCxn id="116" idx="1"/>
          </p:cNvCxnSpPr>
          <p:nvPr/>
        </p:nvCxnSpPr>
        <p:spPr>
          <a:xfrm>
            <a:off x="5575038" y="2028411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9C91F0-A37A-1143-B88F-8B10A15DD885}"/>
              </a:ext>
            </a:extLst>
          </p:cNvPr>
          <p:cNvCxnSpPr>
            <a:cxnSpLocks/>
            <a:stCxn id="123" idx="0"/>
            <a:endCxn id="117" idx="1"/>
          </p:cNvCxnSpPr>
          <p:nvPr/>
        </p:nvCxnSpPr>
        <p:spPr>
          <a:xfrm>
            <a:off x="5575038" y="3040142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36E938-9839-2349-A2B6-F6409FD7EE29}"/>
              </a:ext>
            </a:extLst>
          </p:cNvPr>
          <p:cNvCxnSpPr>
            <a:cxnSpLocks/>
            <a:stCxn id="124" idx="0"/>
            <a:endCxn id="118" idx="1"/>
          </p:cNvCxnSpPr>
          <p:nvPr/>
        </p:nvCxnSpPr>
        <p:spPr>
          <a:xfrm flipV="1">
            <a:off x="5575038" y="4051871"/>
            <a:ext cx="758624" cy="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50797C-CDF1-9847-A4CA-8774ABCBE3AE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2942320" y="202841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5FD286-AF28-F342-90C4-4271F5B86BC5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942320" y="3040142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5150B5-CE95-A741-BED2-635E6CCB6D29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2942320" y="405187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 122">
            <a:extLst>
              <a:ext uri="{FF2B5EF4-FFF2-40B4-BE49-F238E27FC236}">
                <a16:creationId xmlns:a16="http://schemas.microsoft.com/office/drawing/2014/main" id="{BA859369-00C2-5E4D-A6C0-0B9800E4AE6C}"/>
              </a:ext>
            </a:extLst>
          </p:cNvPr>
          <p:cNvSpPr/>
          <p:nvPr/>
        </p:nvSpPr>
        <p:spPr>
          <a:xfrm rot="5400000">
            <a:off x="5640379" y="1626280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5407598" y="96531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err="1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 err="1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C396AC-37B7-E64F-A421-9BC1D01883A9}"/>
              </a:ext>
            </a:extLst>
          </p:cNvPr>
          <p:cNvCxnSpPr>
            <a:cxnSpLocks/>
          </p:cNvCxnSpPr>
          <p:nvPr/>
        </p:nvCxnSpPr>
        <p:spPr>
          <a:xfrm flipV="1">
            <a:off x="5767347" y="1335692"/>
            <a:ext cx="876" cy="29466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05DA054-C068-3D47-AD73-8E7C3C2BB8A2}"/>
              </a:ext>
            </a:extLst>
          </p:cNvPr>
          <p:cNvSpPr txBox="1"/>
          <p:nvPr/>
        </p:nvSpPr>
        <p:spPr>
          <a:xfrm>
            <a:off x="3501129" y="4724994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x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1E98203-2357-F442-AB23-049C1977B6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0736" y="2969430"/>
            <a:ext cx="2696584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1B7DB5EA-2606-904C-8AC1-A68D5D1FDB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26600" y="3475295"/>
            <a:ext cx="168485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57CB4881-FF09-F049-9098-D80B196F4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32465" y="3981160"/>
            <a:ext cx="67312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DFA8480-7BD5-3746-BAF3-BAAEBD4FF67D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5575038" y="1884293"/>
            <a:ext cx="192310" cy="1441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B9513AF9-9B6E-584C-9776-A601AE814A74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5575038" y="1884293"/>
            <a:ext cx="192310" cy="115584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ACA5287A-5271-9546-9593-13605C2E5DC5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5575038" y="1884293"/>
            <a:ext cx="192310" cy="21675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6526053" y="965311"/>
            <a:ext cx="3364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F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4" idx="3"/>
            <a:endCxn id="45" idx="1"/>
          </p:cNvCxnSpPr>
          <p:nvPr/>
        </p:nvCxnSpPr>
        <p:spPr>
          <a:xfrm flipV="1">
            <a:off x="6128848" y="1149977"/>
            <a:ext cx="397205" cy="5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247303" y="996088"/>
            <a:ext cx="54188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862521" y="1149977"/>
            <a:ext cx="38478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789189" y="996087"/>
            <a:ext cx="54188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8331075" y="996086"/>
            <a:ext cx="541886" cy="30777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38941" y="4756295"/>
            <a:ext cx="72125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task:</a:t>
            </a:r>
            <a:r>
              <a:rPr lang="zh-CN" altLang="en-US" sz="1400" dirty="0">
                <a:latin typeface="Yu Mincho" charset="-128"/>
                <a:ea typeface="Yu Mincho" charset="-128"/>
                <a:cs typeface="Yu Mincho" charset="-128"/>
              </a:rPr>
              <a:t> </a:t>
            </a:r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2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LSTM: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Test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E58709-2C11-984B-A9FA-63A22525BAE4}"/>
              </a:ext>
            </a:extLst>
          </p:cNvPr>
          <p:cNvSpPr/>
          <p:nvPr/>
        </p:nvSpPr>
        <p:spPr>
          <a:xfrm rot="5400000">
            <a:off x="3135661" y="1565040"/>
            <a:ext cx="2979204" cy="294453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3FEE27-6975-8240-83A7-6A666D3AC13C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AB6A73-24E3-AA45-B189-FA0835477D91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10117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endCxn id="122" idx="4"/>
          </p:cNvCxnSpPr>
          <p:nvPr/>
        </p:nvCxnSpPr>
        <p:spPr>
          <a:xfrm>
            <a:off x="3279440" y="2028411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endCxn id="123" idx="4"/>
          </p:cNvCxnSpPr>
          <p:nvPr/>
        </p:nvCxnSpPr>
        <p:spPr>
          <a:xfrm>
            <a:off x="3279440" y="3040142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endCxn id="124" idx="4"/>
          </p:cNvCxnSpPr>
          <p:nvPr/>
        </p:nvCxnSpPr>
        <p:spPr>
          <a:xfrm>
            <a:off x="3279440" y="4051871"/>
            <a:ext cx="20335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  <a:endCxn id="123" idx="4"/>
          </p:cNvCxnSpPr>
          <p:nvPr/>
        </p:nvCxnSpPr>
        <p:spPr>
          <a:xfrm>
            <a:off x="3279441" y="2028411"/>
            <a:ext cx="2033509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endCxn id="124" idx="4"/>
          </p:cNvCxnSpPr>
          <p:nvPr/>
        </p:nvCxnSpPr>
        <p:spPr>
          <a:xfrm>
            <a:off x="3279440" y="3040142"/>
            <a:ext cx="2033510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endCxn id="124" idx="4"/>
          </p:cNvCxnSpPr>
          <p:nvPr/>
        </p:nvCxnSpPr>
        <p:spPr>
          <a:xfrm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endCxn id="123" idx="4"/>
          </p:cNvCxnSpPr>
          <p:nvPr/>
        </p:nvCxnSpPr>
        <p:spPr>
          <a:xfrm flipV="1">
            <a:off x="3279440" y="3040142"/>
            <a:ext cx="2033510" cy="1011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76301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6301" y="363423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0249" y="363423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00249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6A8D8-B1DA-D44B-9BFA-5109D6ABD674}"/>
              </a:ext>
            </a:extLst>
          </p:cNvPr>
          <p:cNvSpPr txBox="1"/>
          <p:nvPr/>
        </p:nvSpPr>
        <p:spPr>
          <a:xfrm>
            <a:off x="4676301" y="2925870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17749A-BBD3-F144-B09E-CCE21C3C80F9}"/>
              </a:ext>
            </a:extLst>
          </p:cNvPr>
          <p:cNvSpPr txBox="1"/>
          <p:nvPr/>
        </p:nvSpPr>
        <p:spPr>
          <a:xfrm>
            <a:off x="4676301" y="3937600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58A193-347A-5C4A-BD30-AB3239861FCF}"/>
              </a:ext>
            </a:extLst>
          </p:cNvPr>
          <p:cNvSpPr txBox="1"/>
          <p:nvPr/>
        </p:nvSpPr>
        <p:spPr>
          <a:xfrm>
            <a:off x="4676301" y="1914139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652C5E-D8BD-2C49-A6CE-4E1652287463}"/>
              </a:ext>
            </a:extLst>
          </p:cNvPr>
          <p:cNvSpPr txBox="1"/>
          <p:nvPr/>
        </p:nvSpPr>
        <p:spPr>
          <a:xfrm>
            <a:off x="6333662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21070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0" name="Or 109">
            <a:extLst>
              <a:ext uri="{FF2B5EF4-FFF2-40B4-BE49-F238E27FC236}">
                <a16:creationId xmlns:a16="http://schemas.microsoft.com/office/drawing/2014/main" id="{4E68D5B8-F8F0-3442-92E3-60AD6C3AB8E1}"/>
              </a:ext>
            </a:extLst>
          </p:cNvPr>
          <p:cNvSpPr/>
          <p:nvPr/>
        </p:nvSpPr>
        <p:spPr>
          <a:xfrm rot="5400000">
            <a:off x="5317025" y="1897367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853247-5E74-AB4E-9BB2-2CA38DAAD620}"/>
              </a:ext>
            </a:extLst>
          </p:cNvPr>
          <p:cNvSpPr txBox="1"/>
          <p:nvPr/>
        </p:nvSpPr>
        <p:spPr>
          <a:xfrm>
            <a:off x="6333662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78A79-CB07-5445-AFCF-8368A3FCB180}"/>
              </a:ext>
            </a:extLst>
          </p:cNvPr>
          <p:cNvSpPr txBox="1"/>
          <p:nvPr/>
        </p:nvSpPr>
        <p:spPr>
          <a:xfrm>
            <a:off x="2221070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B6B9EB9F-6AAF-3740-9516-22EF2869B37B}"/>
              </a:ext>
            </a:extLst>
          </p:cNvPr>
          <p:cNvSpPr/>
          <p:nvPr/>
        </p:nvSpPr>
        <p:spPr>
          <a:xfrm rot="5400000">
            <a:off x="5317025" y="290909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29F87C-CC1D-B84C-A0AF-33B701EE353C}"/>
              </a:ext>
            </a:extLst>
          </p:cNvPr>
          <p:cNvSpPr txBox="1"/>
          <p:nvPr/>
        </p:nvSpPr>
        <p:spPr>
          <a:xfrm>
            <a:off x="6333662" y="386668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A26C8F-ABF8-8F46-A8FE-16191A3EE831}"/>
              </a:ext>
            </a:extLst>
          </p:cNvPr>
          <p:cNvSpPr txBox="1"/>
          <p:nvPr/>
        </p:nvSpPr>
        <p:spPr>
          <a:xfrm>
            <a:off x="2221070" y="386668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20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6" name="Or 115">
            <a:extLst>
              <a:ext uri="{FF2B5EF4-FFF2-40B4-BE49-F238E27FC236}">
                <a16:creationId xmlns:a16="http://schemas.microsoft.com/office/drawing/2014/main" id="{68BA1C5B-FACB-FC4B-AD9D-96D4E8971B37}"/>
              </a:ext>
            </a:extLst>
          </p:cNvPr>
          <p:cNvSpPr/>
          <p:nvPr/>
        </p:nvSpPr>
        <p:spPr>
          <a:xfrm rot="5400000">
            <a:off x="5317025" y="392082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2" idx="0"/>
            <a:endCxn id="116" idx="1"/>
          </p:cNvCxnSpPr>
          <p:nvPr/>
        </p:nvCxnSpPr>
        <p:spPr>
          <a:xfrm>
            <a:off x="5575038" y="2028411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9C91F0-A37A-1143-B88F-8B10A15DD885}"/>
              </a:ext>
            </a:extLst>
          </p:cNvPr>
          <p:cNvCxnSpPr>
            <a:cxnSpLocks/>
            <a:stCxn id="123" idx="0"/>
            <a:endCxn id="117" idx="1"/>
          </p:cNvCxnSpPr>
          <p:nvPr/>
        </p:nvCxnSpPr>
        <p:spPr>
          <a:xfrm>
            <a:off x="5575038" y="3040142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36E938-9839-2349-A2B6-F6409FD7EE29}"/>
              </a:ext>
            </a:extLst>
          </p:cNvPr>
          <p:cNvCxnSpPr>
            <a:cxnSpLocks/>
            <a:stCxn id="124" idx="0"/>
            <a:endCxn id="118" idx="1"/>
          </p:cNvCxnSpPr>
          <p:nvPr/>
        </p:nvCxnSpPr>
        <p:spPr>
          <a:xfrm flipV="1">
            <a:off x="5575038" y="4051871"/>
            <a:ext cx="758624" cy="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50797C-CDF1-9847-A4CA-8774ABCBE3AE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2942320" y="202841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5FD286-AF28-F342-90C4-4271F5B86BC5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942320" y="3040142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5150B5-CE95-A741-BED2-635E6CCB6D29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2942320" y="405187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 122">
            <a:extLst>
              <a:ext uri="{FF2B5EF4-FFF2-40B4-BE49-F238E27FC236}">
                <a16:creationId xmlns:a16="http://schemas.microsoft.com/office/drawing/2014/main" id="{BA859369-00C2-5E4D-A6C0-0B9800E4AE6C}"/>
              </a:ext>
            </a:extLst>
          </p:cNvPr>
          <p:cNvSpPr/>
          <p:nvPr/>
        </p:nvSpPr>
        <p:spPr>
          <a:xfrm rot="5400000">
            <a:off x="5640379" y="1626280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5407598" y="96531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err="1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 err="1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C396AC-37B7-E64F-A421-9BC1D01883A9}"/>
              </a:ext>
            </a:extLst>
          </p:cNvPr>
          <p:cNvCxnSpPr>
            <a:cxnSpLocks/>
          </p:cNvCxnSpPr>
          <p:nvPr/>
        </p:nvCxnSpPr>
        <p:spPr>
          <a:xfrm flipV="1">
            <a:off x="5767347" y="1335692"/>
            <a:ext cx="876" cy="29466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05DA054-C068-3D47-AD73-8E7C3C2BB8A2}"/>
              </a:ext>
            </a:extLst>
          </p:cNvPr>
          <p:cNvSpPr txBox="1"/>
          <p:nvPr/>
        </p:nvSpPr>
        <p:spPr>
          <a:xfrm>
            <a:off x="3501129" y="4724994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x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1E98203-2357-F442-AB23-049C1977B6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0736" y="2969430"/>
            <a:ext cx="2696584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1B7DB5EA-2606-904C-8AC1-A68D5D1FDB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26600" y="3475295"/>
            <a:ext cx="168485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57CB4881-FF09-F049-9098-D80B196F4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32465" y="3981160"/>
            <a:ext cx="67312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DFA8480-7BD5-3746-BAF3-BAAEBD4FF67D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5575038" y="1884293"/>
            <a:ext cx="192310" cy="1441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B9513AF9-9B6E-584C-9776-A601AE814A74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5575038" y="1884293"/>
            <a:ext cx="192310" cy="115584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ACA5287A-5271-9546-9593-13605C2E5DC5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5575038" y="1884293"/>
            <a:ext cx="192310" cy="21675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6526053" y="965311"/>
            <a:ext cx="3364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F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4" idx="3"/>
            <a:endCxn id="45" idx="1"/>
          </p:cNvCxnSpPr>
          <p:nvPr/>
        </p:nvCxnSpPr>
        <p:spPr>
          <a:xfrm flipV="1">
            <a:off x="6128848" y="1149977"/>
            <a:ext cx="397205" cy="5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247303" y="996088"/>
            <a:ext cx="541886" cy="307777"/>
          </a:xfrm>
          <a:prstGeom prst="rect">
            <a:avLst/>
          </a:prstGeom>
          <a:solidFill>
            <a:srgbClr val="FF930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862521" y="1149977"/>
            <a:ext cx="38478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789189" y="996087"/>
            <a:ext cx="541886" cy="30777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8331075" y="996086"/>
            <a:ext cx="541886" cy="30777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38941" y="4756295"/>
            <a:ext cx="72125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Yu Mincho" charset="-128"/>
                <a:ea typeface="Yu Mincho" charset="-128"/>
                <a:cs typeface="Yu Mincho" charset="-128"/>
              </a:rPr>
              <a:t>task:</a:t>
            </a:r>
            <a:r>
              <a:rPr lang="zh-CN" altLang="en-US" sz="1400" dirty="0">
                <a:solidFill>
                  <a:srgbClr val="FF0000"/>
                </a:solidFill>
                <a:latin typeface="Yu Mincho" charset="-128"/>
                <a:ea typeface="Yu Mincho" charset="-128"/>
                <a:cs typeface="Yu Mincho" charset="-128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Yu Mincho" charset="-128"/>
                <a:ea typeface="Yu Mincho" charset="-128"/>
                <a:cs typeface="Yu Mincho" charset="-128"/>
              </a:rPr>
              <a:t>?</a:t>
            </a:r>
            <a:endParaRPr lang="en-US" sz="1400" dirty="0">
              <a:solidFill>
                <a:srgbClr val="FF0000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87DDB5-451A-4D4B-8940-2898AA247C11}"/>
              </a:ext>
            </a:extLst>
          </p:cNvPr>
          <p:cNvSpPr/>
          <p:nvPr/>
        </p:nvSpPr>
        <p:spPr>
          <a:xfrm>
            <a:off x="466605" y="1122435"/>
            <a:ext cx="2152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Contribution 2:</a:t>
            </a:r>
          </a:p>
        </p:txBody>
      </p:sp>
    </p:spTree>
    <p:extLst>
      <p:ext uri="{BB962C8B-B14F-4D97-AF65-F5344CB8AC3E}">
        <p14:creationId xmlns:p14="http://schemas.microsoft.com/office/powerpoint/2010/main" val="205152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Experiments: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Spoken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Language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Understanding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8856" y="1205492"/>
            <a:ext cx="8995144" cy="3923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Evaluate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on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popular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NLP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datasets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01BBEDB-0012-6B41-9CA3-59CAA9D93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96" y="1925345"/>
            <a:ext cx="5149202" cy="18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6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Experiments: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Spoken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Language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Understanding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52044"/>
              </p:ext>
            </p:extLst>
          </p:nvPr>
        </p:nvGraphicFramePr>
        <p:xfrm>
          <a:off x="4451678" y="23368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8856" y="1205492"/>
            <a:ext cx="8995144" cy="3923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Slot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filling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&amp;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intent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detection: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  <a:sym typeface="Wingdings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word/sentence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classification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8856" y="2811307"/>
            <a:ext cx="4302822" cy="20382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Evaluation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metrics: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Slot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filling: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F1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score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Intent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detection: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classification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accuracy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Overall: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semantic</a:t>
            </a:r>
            <a:r>
              <a:rPr lang="zh-CN" altLang="en-US" sz="14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kern="0" dirty="0">
                <a:latin typeface="Athelas" charset="0"/>
                <a:ea typeface="Athelas" charset="0"/>
                <a:cs typeface="Athelas" charset="0"/>
              </a:rPr>
              <a:t>accuracy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Exemplars: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50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~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500</a:t>
            </a:r>
            <a:endParaRPr lang="en-US" altLang="zh-CN" sz="2000" kern="0" dirty="0">
              <a:latin typeface="Athelas" charset="0"/>
              <a:ea typeface="Athelas" charset="0"/>
              <a:cs typeface="Athe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54822"/>
              </p:ext>
            </p:extLst>
          </p:nvPr>
        </p:nvGraphicFramePr>
        <p:xfrm>
          <a:off x="429923" y="1622162"/>
          <a:ext cx="4940976" cy="107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phoenix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city_name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7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atis_ground_service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82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Experiments: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Spoken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Language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Understanding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856" y="1205492"/>
            <a:ext cx="8995144" cy="2038222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Slot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filling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&amp;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intent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detection: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  <a:sym typeface="Wingdings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word/sentence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classification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Evaluation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metrics: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Slot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filling: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F1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score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Intent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detection: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classification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accuracy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Overall: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semantic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accuracy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Exemplars: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50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~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500</a:t>
            </a:r>
            <a:endParaRPr lang="en-US" altLang="zh-CN" sz="2000" dirty="0">
              <a:latin typeface="Athelas" charset="0"/>
              <a:ea typeface="Athelas" charset="0"/>
              <a:cs typeface="Athelas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Report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Athelas" charset="0"/>
                <a:ea typeface="Athelas" charset="0"/>
                <a:cs typeface="Athelas" charset="0"/>
              </a:rPr>
              <a:t>avg</a:t>
            </a:r>
            <a:r>
              <a:rPr lang="zh-CN" altLang="en-US" sz="2000" dirty="0">
                <a:solidFill>
                  <a:srgbClr val="FF0000"/>
                </a:solidFill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metrics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over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all</a:t>
            </a:r>
            <a:r>
              <a:rPr lang="zh-CN" altLang="en-US" sz="20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000" dirty="0">
                <a:latin typeface="Athelas" charset="0"/>
                <a:ea typeface="Athelas" charset="0"/>
                <a:cs typeface="Athelas" charset="0"/>
              </a:rPr>
              <a:t>tasks</a:t>
            </a:r>
            <a:endParaRPr lang="en-US" sz="1800" dirty="0">
              <a:latin typeface="Athelas" charset="0"/>
              <a:ea typeface="Athelas" charset="0"/>
              <a:cs typeface="Athelas" charset="0"/>
            </a:endParaRPr>
          </a:p>
        </p:txBody>
      </p:sp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010180"/>
              </p:ext>
            </p:extLst>
          </p:nvPr>
        </p:nvGraphicFramePr>
        <p:xfrm>
          <a:off x="4013738" y="2213811"/>
          <a:ext cx="5005137" cy="2878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8056346" y="3185964"/>
            <a:ext cx="510138" cy="184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6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Revised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Schema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pic>
        <p:nvPicPr>
          <p:cNvPr id="104" name="Picture 10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D705C70-06F6-6440-A777-41EBC320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7" y="1344112"/>
            <a:ext cx="4251489" cy="3002190"/>
          </a:xfrm>
          <a:prstGeom prst="rect">
            <a:avLst/>
          </a:prstGeom>
        </p:spPr>
      </p:pic>
      <p:pic>
        <p:nvPicPr>
          <p:cNvPr id="110" name="Picture 10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8AA20C0-A99C-6C4C-AD65-B6232CBE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97" y="1344112"/>
            <a:ext cx="4401406" cy="300219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A0FACC3-7E8F-414A-B9D6-B2B3E5817EF7}"/>
              </a:ext>
            </a:extLst>
          </p:cNvPr>
          <p:cNvSpPr/>
          <p:nvPr/>
        </p:nvSpPr>
        <p:spPr>
          <a:xfrm>
            <a:off x="2048645" y="3922045"/>
            <a:ext cx="1536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CL-LSTM</a:t>
            </a:r>
            <a:r>
              <a:rPr lang="en-US" altLang="zh-CN" baseline="30000" dirty="0">
                <a:latin typeface="Athelas" charset="0"/>
                <a:ea typeface="Athelas" charset="0"/>
                <a:cs typeface="Athelas" charset="0"/>
              </a:rPr>
              <a:t>-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DBA9AC-8705-2C4A-811F-F8B70C2AAA7C}"/>
              </a:ext>
            </a:extLst>
          </p:cNvPr>
          <p:cNvSpPr/>
          <p:nvPr/>
        </p:nvSpPr>
        <p:spPr>
          <a:xfrm>
            <a:off x="6699135" y="3922045"/>
            <a:ext cx="1572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CL-LSTM</a:t>
            </a:r>
            <a:r>
              <a:rPr lang="en-US" altLang="zh-CN" baseline="30000" dirty="0">
                <a:latin typeface="Athelas" charset="0"/>
                <a:ea typeface="Athelas" charset="0"/>
                <a:cs typeface="Athelas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2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Experiments: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Spoken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Language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Understanding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293AF-0733-134D-AF6F-B10C235B4FA5}"/>
              </a:ext>
            </a:extLst>
          </p:cNvPr>
          <p:cNvSpPr/>
          <p:nvPr/>
        </p:nvSpPr>
        <p:spPr>
          <a:xfrm>
            <a:off x="1003852" y="3911466"/>
            <a:ext cx="1142189" cy="5784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A0ED464-9963-274E-8613-093A49195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82" y="1205492"/>
            <a:ext cx="6059168" cy="33851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7DD9F2-C131-B741-A5B4-B89D239B966A}"/>
              </a:ext>
            </a:extLst>
          </p:cNvPr>
          <p:cNvSpPr/>
          <p:nvPr/>
        </p:nvSpPr>
        <p:spPr>
          <a:xfrm>
            <a:off x="1632858" y="3742310"/>
            <a:ext cx="1054614" cy="391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Experiments: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Spoken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Language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Understanding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293AF-0733-134D-AF6F-B10C235B4FA5}"/>
              </a:ext>
            </a:extLst>
          </p:cNvPr>
          <p:cNvSpPr/>
          <p:nvPr/>
        </p:nvSpPr>
        <p:spPr>
          <a:xfrm>
            <a:off x="1003852" y="3911466"/>
            <a:ext cx="1142189" cy="5784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07E909B-F4CA-8C49-AE8B-737EEE33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05" y="1280137"/>
            <a:ext cx="6148277" cy="33851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D4EEDE-5677-1C4A-83FB-5585A1FC0F0F}"/>
              </a:ext>
            </a:extLst>
          </p:cNvPr>
          <p:cNvSpPr/>
          <p:nvPr/>
        </p:nvSpPr>
        <p:spPr>
          <a:xfrm>
            <a:off x="1666405" y="3682386"/>
            <a:ext cx="959272" cy="5112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3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Experiments: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Spoken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Language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Understanding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2" y="1306299"/>
            <a:ext cx="6379950" cy="33216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C293AF-0733-134D-AF6F-B10C235B4FA5}"/>
              </a:ext>
            </a:extLst>
          </p:cNvPr>
          <p:cNvSpPr/>
          <p:nvPr/>
        </p:nvSpPr>
        <p:spPr>
          <a:xfrm>
            <a:off x="1546204" y="3762176"/>
            <a:ext cx="1066367" cy="4925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LSTM: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Test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E58709-2C11-984B-A9FA-63A22525BAE4}"/>
              </a:ext>
            </a:extLst>
          </p:cNvPr>
          <p:cNvSpPr/>
          <p:nvPr/>
        </p:nvSpPr>
        <p:spPr>
          <a:xfrm rot="5400000">
            <a:off x="3135661" y="1565040"/>
            <a:ext cx="2979204" cy="294453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3FEE27-6975-8240-83A7-6A666D3AC13C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AB6A73-24E3-AA45-B189-FA0835477D91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10117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endCxn id="122" idx="4"/>
          </p:cNvCxnSpPr>
          <p:nvPr/>
        </p:nvCxnSpPr>
        <p:spPr>
          <a:xfrm>
            <a:off x="3279440" y="2028411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endCxn id="123" idx="4"/>
          </p:cNvCxnSpPr>
          <p:nvPr/>
        </p:nvCxnSpPr>
        <p:spPr>
          <a:xfrm>
            <a:off x="3279440" y="3040142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endCxn id="124" idx="4"/>
          </p:cNvCxnSpPr>
          <p:nvPr/>
        </p:nvCxnSpPr>
        <p:spPr>
          <a:xfrm>
            <a:off x="3279440" y="4051871"/>
            <a:ext cx="20335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  <a:endCxn id="123" idx="4"/>
          </p:cNvCxnSpPr>
          <p:nvPr/>
        </p:nvCxnSpPr>
        <p:spPr>
          <a:xfrm>
            <a:off x="3279441" y="2028411"/>
            <a:ext cx="2033509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endCxn id="124" idx="4"/>
          </p:cNvCxnSpPr>
          <p:nvPr/>
        </p:nvCxnSpPr>
        <p:spPr>
          <a:xfrm>
            <a:off x="3279440" y="3040142"/>
            <a:ext cx="2033510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endCxn id="124" idx="4"/>
          </p:cNvCxnSpPr>
          <p:nvPr/>
        </p:nvCxnSpPr>
        <p:spPr>
          <a:xfrm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endCxn id="123" idx="4"/>
          </p:cNvCxnSpPr>
          <p:nvPr/>
        </p:nvCxnSpPr>
        <p:spPr>
          <a:xfrm flipV="1">
            <a:off x="3279440" y="3040142"/>
            <a:ext cx="2033510" cy="1011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76301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6301" y="363423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0249" y="363423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00249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6A8D8-B1DA-D44B-9BFA-5109D6ABD674}"/>
              </a:ext>
            </a:extLst>
          </p:cNvPr>
          <p:cNvSpPr txBox="1"/>
          <p:nvPr/>
        </p:nvSpPr>
        <p:spPr>
          <a:xfrm>
            <a:off x="4676301" y="2925870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17749A-BBD3-F144-B09E-CCE21C3C80F9}"/>
              </a:ext>
            </a:extLst>
          </p:cNvPr>
          <p:cNvSpPr txBox="1"/>
          <p:nvPr/>
        </p:nvSpPr>
        <p:spPr>
          <a:xfrm>
            <a:off x="4676301" y="3937600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58A193-347A-5C4A-BD30-AB3239861FCF}"/>
              </a:ext>
            </a:extLst>
          </p:cNvPr>
          <p:cNvSpPr txBox="1"/>
          <p:nvPr/>
        </p:nvSpPr>
        <p:spPr>
          <a:xfrm>
            <a:off x="4676301" y="1914139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652C5E-D8BD-2C49-A6CE-4E1652287463}"/>
              </a:ext>
            </a:extLst>
          </p:cNvPr>
          <p:cNvSpPr txBox="1"/>
          <p:nvPr/>
        </p:nvSpPr>
        <p:spPr>
          <a:xfrm>
            <a:off x="6333662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21070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0" name="Or 109">
            <a:extLst>
              <a:ext uri="{FF2B5EF4-FFF2-40B4-BE49-F238E27FC236}">
                <a16:creationId xmlns:a16="http://schemas.microsoft.com/office/drawing/2014/main" id="{4E68D5B8-F8F0-3442-92E3-60AD6C3AB8E1}"/>
              </a:ext>
            </a:extLst>
          </p:cNvPr>
          <p:cNvSpPr/>
          <p:nvPr/>
        </p:nvSpPr>
        <p:spPr>
          <a:xfrm rot="5400000">
            <a:off x="5317025" y="1897367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853247-5E74-AB4E-9BB2-2CA38DAAD620}"/>
              </a:ext>
            </a:extLst>
          </p:cNvPr>
          <p:cNvSpPr txBox="1"/>
          <p:nvPr/>
        </p:nvSpPr>
        <p:spPr>
          <a:xfrm>
            <a:off x="6333662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78A79-CB07-5445-AFCF-8368A3FCB180}"/>
              </a:ext>
            </a:extLst>
          </p:cNvPr>
          <p:cNvSpPr txBox="1"/>
          <p:nvPr/>
        </p:nvSpPr>
        <p:spPr>
          <a:xfrm>
            <a:off x="2221070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B6B9EB9F-6AAF-3740-9516-22EF2869B37B}"/>
              </a:ext>
            </a:extLst>
          </p:cNvPr>
          <p:cNvSpPr/>
          <p:nvPr/>
        </p:nvSpPr>
        <p:spPr>
          <a:xfrm rot="5400000">
            <a:off x="5317025" y="290909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29F87C-CC1D-B84C-A0AF-33B701EE353C}"/>
              </a:ext>
            </a:extLst>
          </p:cNvPr>
          <p:cNvSpPr txBox="1"/>
          <p:nvPr/>
        </p:nvSpPr>
        <p:spPr>
          <a:xfrm>
            <a:off x="6333662" y="386668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A26C8F-ABF8-8F46-A8FE-16191A3EE831}"/>
              </a:ext>
            </a:extLst>
          </p:cNvPr>
          <p:cNvSpPr txBox="1"/>
          <p:nvPr/>
        </p:nvSpPr>
        <p:spPr>
          <a:xfrm>
            <a:off x="2221070" y="386668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20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6" name="Or 115">
            <a:extLst>
              <a:ext uri="{FF2B5EF4-FFF2-40B4-BE49-F238E27FC236}">
                <a16:creationId xmlns:a16="http://schemas.microsoft.com/office/drawing/2014/main" id="{68BA1C5B-FACB-FC4B-AD9D-96D4E8971B37}"/>
              </a:ext>
            </a:extLst>
          </p:cNvPr>
          <p:cNvSpPr/>
          <p:nvPr/>
        </p:nvSpPr>
        <p:spPr>
          <a:xfrm rot="5400000">
            <a:off x="5317025" y="392082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2" idx="0"/>
            <a:endCxn id="116" idx="1"/>
          </p:cNvCxnSpPr>
          <p:nvPr/>
        </p:nvCxnSpPr>
        <p:spPr>
          <a:xfrm>
            <a:off x="5575038" y="2028411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9C91F0-A37A-1143-B88F-8B10A15DD885}"/>
              </a:ext>
            </a:extLst>
          </p:cNvPr>
          <p:cNvCxnSpPr>
            <a:cxnSpLocks/>
            <a:stCxn id="123" idx="0"/>
            <a:endCxn id="117" idx="1"/>
          </p:cNvCxnSpPr>
          <p:nvPr/>
        </p:nvCxnSpPr>
        <p:spPr>
          <a:xfrm>
            <a:off x="5575038" y="3040142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36E938-9839-2349-A2B6-F6409FD7EE29}"/>
              </a:ext>
            </a:extLst>
          </p:cNvPr>
          <p:cNvCxnSpPr>
            <a:cxnSpLocks/>
            <a:stCxn id="124" idx="0"/>
            <a:endCxn id="118" idx="1"/>
          </p:cNvCxnSpPr>
          <p:nvPr/>
        </p:nvCxnSpPr>
        <p:spPr>
          <a:xfrm flipV="1">
            <a:off x="5575038" y="4051871"/>
            <a:ext cx="758624" cy="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50797C-CDF1-9847-A4CA-8774ABCBE3AE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2942320" y="202841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5FD286-AF28-F342-90C4-4271F5B86BC5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942320" y="3040142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5150B5-CE95-A741-BED2-635E6CCB6D29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2942320" y="405187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 122">
            <a:extLst>
              <a:ext uri="{FF2B5EF4-FFF2-40B4-BE49-F238E27FC236}">
                <a16:creationId xmlns:a16="http://schemas.microsoft.com/office/drawing/2014/main" id="{BA859369-00C2-5E4D-A6C0-0B9800E4AE6C}"/>
              </a:ext>
            </a:extLst>
          </p:cNvPr>
          <p:cNvSpPr/>
          <p:nvPr/>
        </p:nvSpPr>
        <p:spPr>
          <a:xfrm rot="5400000">
            <a:off x="5640379" y="1626280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5407598" y="965311"/>
            <a:ext cx="721250" cy="370381"/>
          </a:xfrm>
          <a:prstGeom prst="rect">
            <a:avLst/>
          </a:prstGeom>
          <a:solidFill>
            <a:srgbClr val="FAB5FF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err="1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 err="1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C396AC-37B7-E64F-A421-9BC1D01883A9}"/>
              </a:ext>
            </a:extLst>
          </p:cNvPr>
          <p:cNvCxnSpPr>
            <a:cxnSpLocks/>
          </p:cNvCxnSpPr>
          <p:nvPr/>
        </p:nvCxnSpPr>
        <p:spPr>
          <a:xfrm flipV="1">
            <a:off x="5767347" y="1335692"/>
            <a:ext cx="876" cy="29466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05DA054-C068-3D47-AD73-8E7C3C2BB8A2}"/>
              </a:ext>
            </a:extLst>
          </p:cNvPr>
          <p:cNvSpPr txBox="1"/>
          <p:nvPr/>
        </p:nvSpPr>
        <p:spPr>
          <a:xfrm>
            <a:off x="3501129" y="4724994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x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1E98203-2357-F442-AB23-049C1977B6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0736" y="2969430"/>
            <a:ext cx="2696584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1B7DB5EA-2606-904C-8AC1-A68D5D1FDB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26600" y="3475295"/>
            <a:ext cx="168485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57CB4881-FF09-F049-9098-D80B196F4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32465" y="3981160"/>
            <a:ext cx="67312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DFA8480-7BD5-3746-BAF3-BAAEBD4FF67D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5575038" y="1884293"/>
            <a:ext cx="192310" cy="1441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B9513AF9-9B6E-584C-9776-A601AE814A74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5575038" y="1884293"/>
            <a:ext cx="192310" cy="115584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ACA5287A-5271-9546-9593-13605C2E5DC5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5575038" y="1884293"/>
            <a:ext cx="192310" cy="21675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6526053" y="965311"/>
            <a:ext cx="3364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F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4" idx="3"/>
            <a:endCxn id="45" idx="1"/>
          </p:cNvCxnSpPr>
          <p:nvPr/>
        </p:nvCxnSpPr>
        <p:spPr>
          <a:xfrm flipV="1">
            <a:off x="6128848" y="1149977"/>
            <a:ext cx="397205" cy="5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247303" y="996088"/>
            <a:ext cx="541886" cy="307777"/>
          </a:xfrm>
          <a:prstGeom prst="rect">
            <a:avLst/>
          </a:prstGeom>
          <a:solidFill>
            <a:srgbClr val="FF930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862521" y="1149977"/>
            <a:ext cx="38478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789189" y="996087"/>
            <a:ext cx="541886" cy="30777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8331075" y="996086"/>
            <a:ext cx="541886" cy="30777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38941" y="4756295"/>
            <a:ext cx="72125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task:</a:t>
            </a:r>
            <a:r>
              <a:rPr lang="zh-CN" altLang="en-US" sz="1400" dirty="0">
                <a:latin typeface="Yu Mincho" charset="-128"/>
                <a:ea typeface="Yu Mincho" charset="-128"/>
                <a:cs typeface="Yu Mincho" charset="-128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Yu Mincho" charset="-128"/>
                <a:ea typeface="Yu Mincho" charset="-128"/>
                <a:cs typeface="Yu Mincho" charset="-128"/>
              </a:rPr>
              <a:t>?</a:t>
            </a:r>
            <a:endParaRPr lang="en-US" sz="1400" dirty="0">
              <a:solidFill>
                <a:srgbClr val="FF0000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47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856" y="1205492"/>
            <a:ext cx="8995144" cy="411552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P</a:t>
            </a:r>
            <a:r>
              <a:rPr lang="en-US" sz="1800" dirty="0">
                <a:latin typeface="Athelas" charset="0"/>
                <a:ea typeface="Athelas" charset="0"/>
                <a:cs typeface="Athelas" charset="0"/>
              </a:rPr>
              <a:t>erformance decreasing of deep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sz="1800" dirty="0">
                <a:latin typeface="Athelas" charset="0"/>
                <a:ea typeface="Athelas" charset="0"/>
                <a:cs typeface="Athelas" charset="0"/>
              </a:rPr>
              <a:t>models on previous tasks while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sz="1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sz="1800" dirty="0">
                <a:latin typeface="Athelas" charset="0"/>
                <a:ea typeface="Athelas" charset="0"/>
                <a:cs typeface="Athelas" charset="0"/>
              </a:rPr>
              <a:t>new tasks</a:t>
            </a:r>
          </a:p>
          <a:p>
            <a:pPr marL="342900" indent="-342900" algn="l">
              <a:buFont typeface="Arial" charset="0"/>
              <a:buChar char="•"/>
            </a:pPr>
            <a:endParaRPr lang="en-US" altLang="zh-CN" sz="20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64069" y="2101065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636746" y="2101065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50408" y="2101065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343577" y="2777240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757239" y="2777240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464069" y="3453415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636746" y="3453415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050408" y="3453415"/>
            <a:ext cx="317633" cy="317634"/>
          </a:xfrm>
          <a:prstGeom prst="ellipse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>
            <a:stCxn id="165" idx="0"/>
            <a:endCxn id="3" idx="4"/>
          </p:cNvCxnSpPr>
          <p:nvPr/>
        </p:nvCxnSpPr>
        <p:spPr>
          <a:xfrm flipH="1" flipV="1">
            <a:off x="2622886" y="2418699"/>
            <a:ext cx="293170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5" idx="0"/>
            <a:endCxn id="163" idx="4"/>
          </p:cNvCxnSpPr>
          <p:nvPr/>
        </p:nvCxnSpPr>
        <p:spPr>
          <a:xfrm flipV="1">
            <a:off x="2916056" y="2418699"/>
            <a:ext cx="293169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5" idx="0"/>
            <a:endCxn id="162" idx="4"/>
          </p:cNvCxnSpPr>
          <p:nvPr/>
        </p:nvCxnSpPr>
        <p:spPr>
          <a:xfrm flipV="1">
            <a:off x="2916056" y="2418699"/>
            <a:ext cx="879507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4" idx="0"/>
            <a:endCxn id="3" idx="4"/>
          </p:cNvCxnSpPr>
          <p:nvPr/>
        </p:nvCxnSpPr>
        <p:spPr>
          <a:xfrm flipH="1" flipV="1">
            <a:off x="2622886" y="2418699"/>
            <a:ext cx="879508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4" idx="0"/>
            <a:endCxn id="163" idx="4"/>
          </p:cNvCxnSpPr>
          <p:nvPr/>
        </p:nvCxnSpPr>
        <p:spPr>
          <a:xfrm flipH="1" flipV="1">
            <a:off x="3209225" y="2418699"/>
            <a:ext cx="293169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64" idx="0"/>
            <a:endCxn id="162" idx="4"/>
          </p:cNvCxnSpPr>
          <p:nvPr/>
        </p:nvCxnSpPr>
        <p:spPr>
          <a:xfrm flipV="1">
            <a:off x="3502394" y="2418699"/>
            <a:ext cx="293169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9" idx="0"/>
            <a:endCxn id="165" idx="4"/>
          </p:cNvCxnSpPr>
          <p:nvPr/>
        </p:nvCxnSpPr>
        <p:spPr>
          <a:xfrm flipV="1">
            <a:off x="2622886" y="3094874"/>
            <a:ext cx="293170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9" idx="0"/>
            <a:endCxn id="164" idx="4"/>
          </p:cNvCxnSpPr>
          <p:nvPr/>
        </p:nvCxnSpPr>
        <p:spPr>
          <a:xfrm flipV="1">
            <a:off x="2622886" y="3094874"/>
            <a:ext cx="879508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1" idx="0"/>
            <a:endCxn id="165" idx="4"/>
          </p:cNvCxnSpPr>
          <p:nvPr/>
        </p:nvCxnSpPr>
        <p:spPr>
          <a:xfrm flipH="1" flipV="1">
            <a:off x="2916056" y="3094874"/>
            <a:ext cx="293169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0" idx="0"/>
            <a:endCxn id="165" idx="4"/>
          </p:cNvCxnSpPr>
          <p:nvPr/>
        </p:nvCxnSpPr>
        <p:spPr>
          <a:xfrm flipH="1" flipV="1">
            <a:off x="2916056" y="3094874"/>
            <a:ext cx="879507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1" idx="0"/>
            <a:endCxn id="164" idx="4"/>
          </p:cNvCxnSpPr>
          <p:nvPr/>
        </p:nvCxnSpPr>
        <p:spPr>
          <a:xfrm flipV="1">
            <a:off x="3209225" y="3094874"/>
            <a:ext cx="293169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70" idx="0"/>
            <a:endCxn id="164" idx="4"/>
          </p:cNvCxnSpPr>
          <p:nvPr/>
        </p:nvCxnSpPr>
        <p:spPr>
          <a:xfrm flipH="1" flipV="1">
            <a:off x="3502394" y="3094874"/>
            <a:ext cx="293169" cy="358541"/>
          </a:xfrm>
          <a:prstGeom prst="straightConnector1">
            <a:avLst/>
          </a:prstGeom>
          <a:ln w="254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5542549" y="2101065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715226" y="2101065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128888" y="2101065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422057" y="2777240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835719" y="2777240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542549" y="3453415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6715226" y="3453415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128888" y="3453415"/>
            <a:ext cx="317633" cy="3176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/>
          <p:nvPr/>
        </p:nvCxnSpPr>
        <p:spPr>
          <a:xfrm flipH="1" flipV="1">
            <a:off x="5701366" y="2418699"/>
            <a:ext cx="293170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994536" y="2418699"/>
            <a:ext cx="293169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994536" y="2418699"/>
            <a:ext cx="879507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 flipV="1">
            <a:off x="5701366" y="2418699"/>
            <a:ext cx="879508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 flipV="1">
            <a:off x="6287705" y="2418699"/>
            <a:ext cx="293169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6580874" y="2418699"/>
            <a:ext cx="293169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701366" y="3094874"/>
            <a:ext cx="293170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5701366" y="3094874"/>
            <a:ext cx="879508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 flipV="1">
            <a:off x="5994536" y="3094874"/>
            <a:ext cx="293169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 flipV="1">
            <a:off x="5994536" y="3094874"/>
            <a:ext cx="879507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6287705" y="3094874"/>
            <a:ext cx="293169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 flipV="1">
            <a:off x="6580874" y="3094874"/>
            <a:ext cx="293169" cy="3585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an 205"/>
          <p:cNvSpPr/>
          <p:nvPr/>
        </p:nvSpPr>
        <p:spPr>
          <a:xfrm>
            <a:off x="1300214" y="4263992"/>
            <a:ext cx="1163855" cy="616016"/>
          </a:xfrm>
          <a:prstGeom prst="can">
            <a:avLst/>
          </a:prstGeom>
          <a:solidFill>
            <a:srgbClr val="FFC0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an 233"/>
          <p:cNvSpPr/>
          <p:nvPr/>
        </p:nvSpPr>
        <p:spPr>
          <a:xfrm>
            <a:off x="4830680" y="4263992"/>
            <a:ext cx="1163855" cy="616016"/>
          </a:xfrm>
          <a:prstGeom prst="can">
            <a:avLst/>
          </a:prstGeom>
          <a:solidFill>
            <a:srgbClr val="FF8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Curved Connector 236"/>
          <p:cNvCxnSpPr>
            <a:stCxn id="206" idx="4"/>
            <a:endCxn id="171" idx="4"/>
          </p:cNvCxnSpPr>
          <p:nvPr/>
        </p:nvCxnSpPr>
        <p:spPr>
          <a:xfrm flipV="1">
            <a:off x="2464069" y="3771049"/>
            <a:ext cx="745156" cy="800951"/>
          </a:xfrm>
          <a:prstGeom prst="curvedConnector2">
            <a:avLst/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urved Connector 240"/>
          <p:cNvCxnSpPr>
            <a:stCxn id="206" idx="4"/>
            <a:endCxn id="225" idx="3"/>
          </p:cNvCxnSpPr>
          <p:nvPr/>
        </p:nvCxnSpPr>
        <p:spPr>
          <a:xfrm flipV="1">
            <a:off x="2464069" y="3724533"/>
            <a:ext cx="3124996" cy="847467"/>
          </a:xfrm>
          <a:prstGeom prst="curvedConnector2">
            <a:avLst/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/>
          <p:cNvCxnSpPr>
            <a:stCxn id="234" idx="4"/>
            <a:endCxn id="227" idx="4"/>
          </p:cNvCxnSpPr>
          <p:nvPr/>
        </p:nvCxnSpPr>
        <p:spPr>
          <a:xfrm flipV="1">
            <a:off x="5994535" y="3771049"/>
            <a:ext cx="293170" cy="800951"/>
          </a:xfrm>
          <a:prstGeom prst="curved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&quot;No&quot; Symbol 252"/>
          <p:cNvSpPr/>
          <p:nvPr/>
        </p:nvSpPr>
        <p:spPr>
          <a:xfrm>
            <a:off x="3497454" y="4274931"/>
            <a:ext cx="442762" cy="44241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ight Arrow 254"/>
          <p:cNvSpPr/>
          <p:nvPr/>
        </p:nvSpPr>
        <p:spPr>
          <a:xfrm>
            <a:off x="4119613" y="2777240"/>
            <a:ext cx="1257702" cy="317634"/>
          </a:xfrm>
          <a:prstGeom prst="rightArrow">
            <a:avLst>
              <a:gd name="adj1" fmla="val 37879"/>
              <a:gd name="adj2" fmla="val 50000"/>
            </a:avLst>
          </a:prstGeom>
          <a:gradFill>
            <a:gsLst>
              <a:gs pos="0">
                <a:srgbClr val="FF930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3"/>
          <p:cNvSpPr txBox="1">
            <a:spLocks noChangeArrowheads="1"/>
          </p:cNvSpPr>
          <p:nvPr/>
        </p:nvSpPr>
        <p:spPr bwMode="auto">
          <a:xfrm>
            <a:off x="1504066" y="4443224"/>
            <a:ext cx="756150" cy="41155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data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1</a:t>
            </a:r>
            <a:endParaRPr lang="en-US" altLang="zh-CN" sz="2000" kern="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259" name="Rectangle 3"/>
          <p:cNvSpPr txBox="1">
            <a:spLocks noChangeArrowheads="1"/>
          </p:cNvSpPr>
          <p:nvPr/>
        </p:nvSpPr>
        <p:spPr bwMode="auto">
          <a:xfrm>
            <a:off x="5034532" y="4451132"/>
            <a:ext cx="756150" cy="41155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data</a:t>
            </a:r>
            <a:r>
              <a:rPr lang="zh-CN" altLang="en-US" sz="1800" kern="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kern="0" dirty="0">
                <a:latin typeface="Athelas" charset="0"/>
                <a:ea typeface="Athelas" charset="0"/>
                <a:cs typeface="Athelas" charset="0"/>
              </a:rPr>
              <a:t>2</a:t>
            </a:r>
            <a:endParaRPr lang="en-US" altLang="zh-CN" sz="2000" kern="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692ABF5-F462-9A4C-9D0C-7E87AC4032C2}"/>
              </a:ext>
            </a:extLst>
          </p:cNvPr>
          <p:cNvSpPr/>
          <p:nvPr/>
        </p:nvSpPr>
        <p:spPr>
          <a:xfrm>
            <a:off x="634397" y="4411685"/>
            <a:ext cx="738910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2018</a:t>
            </a:r>
            <a:endParaRPr lang="en-US" sz="18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CA73734-8C52-CB4F-9A18-B561CC226A11}"/>
              </a:ext>
            </a:extLst>
          </p:cNvPr>
          <p:cNvSpPr/>
          <p:nvPr/>
        </p:nvSpPr>
        <p:spPr>
          <a:xfrm>
            <a:off x="4228446" y="4414543"/>
            <a:ext cx="738910" cy="40777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  <a:r>
              <a:rPr lang="en-US" altLang="zh-CN" sz="1800" dirty="0"/>
              <a:t>19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30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53" grpId="2" animBg="1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LSTM: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Test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E58709-2C11-984B-A9FA-63A22525BAE4}"/>
              </a:ext>
            </a:extLst>
          </p:cNvPr>
          <p:cNvSpPr/>
          <p:nvPr/>
        </p:nvSpPr>
        <p:spPr>
          <a:xfrm rot="5400000">
            <a:off x="3135661" y="1565040"/>
            <a:ext cx="2979204" cy="294453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3FEE27-6975-8240-83A7-6A666D3AC13C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AB6A73-24E3-AA45-B189-FA0835477D91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3279441" y="2028411"/>
            <a:ext cx="2033509" cy="10117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endCxn id="122" idx="4"/>
          </p:cNvCxnSpPr>
          <p:nvPr/>
        </p:nvCxnSpPr>
        <p:spPr>
          <a:xfrm>
            <a:off x="3279440" y="2028411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endCxn id="123" idx="4"/>
          </p:cNvCxnSpPr>
          <p:nvPr/>
        </p:nvCxnSpPr>
        <p:spPr>
          <a:xfrm>
            <a:off x="3279440" y="3040142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endCxn id="124" idx="4"/>
          </p:cNvCxnSpPr>
          <p:nvPr/>
        </p:nvCxnSpPr>
        <p:spPr>
          <a:xfrm>
            <a:off x="3279440" y="4051871"/>
            <a:ext cx="20335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  <a:endCxn id="123" idx="4"/>
          </p:cNvCxnSpPr>
          <p:nvPr/>
        </p:nvCxnSpPr>
        <p:spPr>
          <a:xfrm>
            <a:off x="3279441" y="2028411"/>
            <a:ext cx="2033509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endCxn id="124" idx="4"/>
          </p:cNvCxnSpPr>
          <p:nvPr/>
        </p:nvCxnSpPr>
        <p:spPr>
          <a:xfrm>
            <a:off x="3279440" y="3040142"/>
            <a:ext cx="2033510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endCxn id="124" idx="4"/>
          </p:cNvCxnSpPr>
          <p:nvPr/>
        </p:nvCxnSpPr>
        <p:spPr>
          <a:xfrm>
            <a:off x="3279441" y="2028411"/>
            <a:ext cx="2033509" cy="20234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endCxn id="123" idx="4"/>
          </p:cNvCxnSpPr>
          <p:nvPr/>
        </p:nvCxnSpPr>
        <p:spPr>
          <a:xfrm flipV="1">
            <a:off x="3279440" y="3040142"/>
            <a:ext cx="2033510" cy="1011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76301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76301" y="363423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0249" y="363423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00249" y="2695714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6A8D8-B1DA-D44B-9BFA-5109D6ABD674}"/>
              </a:ext>
            </a:extLst>
          </p:cNvPr>
          <p:cNvSpPr txBox="1"/>
          <p:nvPr/>
        </p:nvSpPr>
        <p:spPr>
          <a:xfrm>
            <a:off x="4676301" y="2925870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17749A-BBD3-F144-B09E-CCE21C3C80F9}"/>
              </a:ext>
            </a:extLst>
          </p:cNvPr>
          <p:cNvSpPr txBox="1"/>
          <p:nvPr/>
        </p:nvSpPr>
        <p:spPr>
          <a:xfrm>
            <a:off x="4676301" y="3937600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58A193-347A-5C4A-BD30-AB3239861FCF}"/>
              </a:ext>
            </a:extLst>
          </p:cNvPr>
          <p:cNvSpPr txBox="1"/>
          <p:nvPr/>
        </p:nvSpPr>
        <p:spPr>
          <a:xfrm>
            <a:off x="4676301" y="1914139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652C5E-D8BD-2C49-A6CE-4E1652287463}"/>
              </a:ext>
            </a:extLst>
          </p:cNvPr>
          <p:cNvSpPr txBox="1"/>
          <p:nvPr/>
        </p:nvSpPr>
        <p:spPr>
          <a:xfrm>
            <a:off x="6333662" y="1843220"/>
            <a:ext cx="721250" cy="370381"/>
          </a:xfrm>
          <a:prstGeom prst="rect">
            <a:avLst/>
          </a:prstGeom>
          <a:solidFill>
            <a:srgbClr val="FAB5FF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21070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0" name="Or 109">
            <a:extLst>
              <a:ext uri="{FF2B5EF4-FFF2-40B4-BE49-F238E27FC236}">
                <a16:creationId xmlns:a16="http://schemas.microsoft.com/office/drawing/2014/main" id="{4E68D5B8-F8F0-3442-92E3-60AD6C3AB8E1}"/>
              </a:ext>
            </a:extLst>
          </p:cNvPr>
          <p:cNvSpPr/>
          <p:nvPr/>
        </p:nvSpPr>
        <p:spPr>
          <a:xfrm rot="5400000">
            <a:off x="5317025" y="1897367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853247-5E74-AB4E-9BB2-2CA38DAAD620}"/>
              </a:ext>
            </a:extLst>
          </p:cNvPr>
          <p:cNvSpPr txBox="1"/>
          <p:nvPr/>
        </p:nvSpPr>
        <p:spPr>
          <a:xfrm>
            <a:off x="6333662" y="2854951"/>
            <a:ext cx="721250" cy="370381"/>
          </a:xfrm>
          <a:prstGeom prst="rect">
            <a:avLst/>
          </a:prstGeom>
          <a:solidFill>
            <a:srgbClr val="FAB5FF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78A79-CB07-5445-AFCF-8368A3FCB180}"/>
              </a:ext>
            </a:extLst>
          </p:cNvPr>
          <p:cNvSpPr txBox="1"/>
          <p:nvPr/>
        </p:nvSpPr>
        <p:spPr>
          <a:xfrm>
            <a:off x="2221070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B6B9EB9F-6AAF-3740-9516-22EF2869B37B}"/>
              </a:ext>
            </a:extLst>
          </p:cNvPr>
          <p:cNvSpPr/>
          <p:nvPr/>
        </p:nvSpPr>
        <p:spPr>
          <a:xfrm rot="5400000">
            <a:off x="5317025" y="290909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29F87C-CC1D-B84C-A0AF-33B701EE353C}"/>
              </a:ext>
            </a:extLst>
          </p:cNvPr>
          <p:cNvSpPr txBox="1"/>
          <p:nvPr/>
        </p:nvSpPr>
        <p:spPr>
          <a:xfrm>
            <a:off x="6333662" y="3866681"/>
            <a:ext cx="721250" cy="370381"/>
          </a:xfrm>
          <a:prstGeom prst="rect">
            <a:avLst/>
          </a:prstGeom>
          <a:solidFill>
            <a:srgbClr val="FAB5FF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A26C8F-ABF8-8F46-A8FE-16191A3EE831}"/>
              </a:ext>
            </a:extLst>
          </p:cNvPr>
          <p:cNvSpPr txBox="1"/>
          <p:nvPr/>
        </p:nvSpPr>
        <p:spPr>
          <a:xfrm>
            <a:off x="2221070" y="386668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20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6" name="Or 115">
            <a:extLst>
              <a:ext uri="{FF2B5EF4-FFF2-40B4-BE49-F238E27FC236}">
                <a16:creationId xmlns:a16="http://schemas.microsoft.com/office/drawing/2014/main" id="{68BA1C5B-FACB-FC4B-AD9D-96D4E8971B37}"/>
              </a:ext>
            </a:extLst>
          </p:cNvPr>
          <p:cNvSpPr/>
          <p:nvPr/>
        </p:nvSpPr>
        <p:spPr>
          <a:xfrm rot="5400000">
            <a:off x="5317025" y="392082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2" idx="0"/>
            <a:endCxn id="116" idx="1"/>
          </p:cNvCxnSpPr>
          <p:nvPr/>
        </p:nvCxnSpPr>
        <p:spPr>
          <a:xfrm>
            <a:off x="5575038" y="2028411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9C91F0-A37A-1143-B88F-8B10A15DD885}"/>
              </a:ext>
            </a:extLst>
          </p:cNvPr>
          <p:cNvCxnSpPr>
            <a:cxnSpLocks/>
            <a:stCxn id="123" idx="0"/>
            <a:endCxn id="117" idx="1"/>
          </p:cNvCxnSpPr>
          <p:nvPr/>
        </p:nvCxnSpPr>
        <p:spPr>
          <a:xfrm>
            <a:off x="5575038" y="3040142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36E938-9839-2349-A2B6-F6409FD7EE29}"/>
              </a:ext>
            </a:extLst>
          </p:cNvPr>
          <p:cNvCxnSpPr>
            <a:cxnSpLocks/>
            <a:stCxn id="124" idx="0"/>
            <a:endCxn id="118" idx="1"/>
          </p:cNvCxnSpPr>
          <p:nvPr/>
        </p:nvCxnSpPr>
        <p:spPr>
          <a:xfrm flipV="1">
            <a:off x="5575038" y="4051871"/>
            <a:ext cx="758624" cy="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50797C-CDF1-9847-A4CA-8774ABCBE3AE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2942320" y="202841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5FD286-AF28-F342-90C4-4271F5B86BC5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942320" y="3040142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5150B5-CE95-A741-BED2-635E6CCB6D29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2942320" y="405187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 122">
            <a:extLst>
              <a:ext uri="{FF2B5EF4-FFF2-40B4-BE49-F238E27FC236}">
                <a16:creationId xmlns:a16="http://schemas.microsoft.com/office/drawing/2014/main" id="{BA859369-00C2-5E4D-A6C0-0B9800E4AE6C}"/>
              </a:ext>
            </a:extLst>
          </p:cNvPr>
          <p:cNvSpPr/>
          <p:nvPr/>
        </p:nvSpPr>
        <p:spPr>
          <a:xfrm rot="5400000">
            <a:off x="5640379" y="1626280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5407598" y="96531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err="1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 err="1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C396AC-37B7-E64F-A421-9BC1D01883A9}"/>
              </a:ext>
            </a:extLst>
          </p:cNvPr>
          <p:cNvCxnSpPr>
            <a:cxnSpLocks/>
          </p:cNvCxnSpPr>
          <p:nvPr/>
        </p:nvCxnSpPr>
        <p:spPr>
          <a:xfrm flipV="1">
            <a:off x="5767347" y="1335692"/>
            <a:ext cx="876" cy="29466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05DA054-C068-3D47-AD73-8E7C3C2BB8A2}"/>
              </a:ext>
            </a:extLst>
          </p:cNvPr>
          <p:cNvSpPr txBox="1"/>
          <p:nvPr/>
        </p:nvSpPr>
        <p:spPr>
          <a:xfrm>
            <a:off x="3501129" y="4724994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x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1E98203-2357-F442-AB23-049C1977B6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0736" y="2969430"/>
            <a:ext cx="2696584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1B7DB5EA-2606-904C-8AC1-A68D5D1FDB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26600" y="3475295"/>
            <a:ext cx="168485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57CB4881-FF09-F049-9098-D80B196F4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32465" y="3981160"/>
            <a:ext cx="67312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DFA8480-7BD5-3746-BAF3-BAAEBD4FF67D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5575038" y="1884293"/>
            <a:ext cx="192310" cy="1441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B9513AF9-9B6E-584C-9776-A601AE814A74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5575038" y="1884293"/>
            <a:ext cx="192310" cy="115584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ACA5287A-5271-9546-9593-13605C2E5DC5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5575038" y="1884293"/>
            <a:ext cx="192310" cy="21675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6526053" y="965311"/>
            <a:ext cx="3364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F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4" idx="3"/>
            <a:endCxn id="45" idx="1"/>
          </p:cNvCxnSpPr>
          <p:nvPr/>
        </p:nvCxnSpPr>
        <p:spPr>
          <a:xfrm flipV="1">
            <a:off x="6128848" y="1149977"/>
            <a:ext cx="397205" cy="5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247303" y="996088"/>
            <a:ext cx="541886" cy="307777"/>
          </a:xfrm>
          <a:prstGeom prst="rect">
            <a:avLst/>
          </a:prstGeom>
          <a:solidFill>
            <a:srgbClr val="FF930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862521" y="1149977"/>
            <a:ext cx="38478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789189" y="996087"/>
            <a:ext cx="541886" cy="30777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8331075" y="996086"/>
            <a:ext cx="541886" cy="30777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3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38941" y="4756295"/>
            <a:ext cx="72125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task:</a:t>
            </a:r>
            <a:r>
              <a:rPr lang="zh-CN" altLang="en-US" sz="1400" dirty="0">
                <a:latin typeface="Yu Mincho" charset="-128"/>
                <a:ea typeface="Yu Mincho" charset="-128"/>
                <a:cs typeface="Yu Mincho" charset="-128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Yu Mincho" charset="-128"/>
                <a:ea typeface="Yu Mincho" charset="-128"/>
                <a:cs typeface="Yu Mincho" charset="-128"/>
              </a:rPr>
              <a:t>?</a:t>
            </a:r>
            <a:endParaRPr lang="en-US" sz="1400" dirty="0">
              <a:solidFill>
                <a:srgbClr val="FF0000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57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Experiments: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Spoken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Language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Understanding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" y="1741373"/>
            <a:ext cx="7091045" cy="2443480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856" y="1205492"/>
            <a:ext cx="8995144" cy="382676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1800" dirty="0" err="1">
                <a:latin typeface="Athelas" charset="0"/>
                <a:ea typeface="Athelas" charset="0"/>
                <a:cs typeface="Athelas" charset="0"/>
              </a:rPr>
              <a:t>h</a:t>
            </a:r>
            <a:r>
              <a:rPr lang="en-US" altLang="zh-CN" sz="1800" baseline="-25000" dirty="0" err="1">
                <a:latin typeface="Athelas" charset="0"/>
                <a:ea typeface="Athelas" charset="0"/>
                <a:cs typeface="Athelas" charset="0"/>
              </a:rPr>
              <a:t>out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: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50.46</a:t>
            </a:r>
          </a:p>
        </p:txBody>
      </p:sp>
    </p:spTree>
    <p:extLst>
      <p:ext uri="{BB962C8B-B14F-4D97-AF65-F5344CB8AC3E}">
        <p14:creationId xmlns:p14="http://schemas.microsoft.com/office/powerpoint/2010/main" val="41002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Thanks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for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Your</a:t>
            </a:r>
            <a:r>
              <a:rPr lang="zh-CN" altLang="en-US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dirty="0">
                <a:latin typeface="Athelas" charset="0"/>
                <a:ea typeface="Athelas" charset="0"/>
                <a:cs typeface="Athelas" charset="0"/>
              </a:rPr>
              <a:t>Attention!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(Cont.)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856" y="1205492"/>
            <a:ext cx="8995144" cy="411552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Need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task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id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during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the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inference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process</a:t>
            </a:r>
            <a:endParaRPr lang="en-US" sz="1800" dirty="0">
              <a:latin typeface="Athelas" charset="0"/>
              <a:ea typeface="Athelas" charset="0"/>
              <a:cs typeface="Athelas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dirty="0">
              <a:latin typeface="Athelas" charset="0"/>
              <a:ea typeface="Athelas" charset="0"/>
              <a:cs typeface="Athelas" charset="0"/>
            </a:endParaRPr>
          </a:p>
        </p:txBody>
      </p:sp>
      <p:pic>
        <p:nvPicPr>
          <p:cNvPr id="4" name="Picture 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AC54F10-797B-4F4E-829A-2B9D1C681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46" y="1688613"/>
            <a:ext cx="3806027" cy="30952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7774A-C3C3-A945-BCB6-89D25E377718}"/>
              </a:ext>
            </a:extLst>
          </p:cNvPr>
          <p:cNvCxnSpPr/>
          <p:nvPr/>
        </p:nvCxnSpPr>
        <p:spPr>
          <a:xfrm>
            <a:off x="2584446" y="2760955"/>
            <a:ext cx="108203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in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NLP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856" y="1205492"/>
            <a:ext cx="8995144" cy="748436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Prior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works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adapt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Finetune,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Learning Without Forgetting (LWF), Elastic Weight Consolidation (EWC) from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Computer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Vision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field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They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are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not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initially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designed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for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sequential</a:t>
            </a:r>
            <a:r>
              <a:rPr lang="zh-CN" altLang="en-US" sz="1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data</a:t>
            </a:r>
            <a:endParaRPr lang="en-US" sz="1800" dirty="0">
              <a:latin typeface="Athelas" charset="0"/>
              <a:ea typeface="Athelas" charset="0"/>
              <a:cs typeface="Athelas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dirty="0">
              <a:latin typeface="Athelas" charset="0"/>
              <a:ea typeface="Athelas" charset="0"/>
              <a:cs typeface="Athe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0" y="2264498"/>
            <a:ext cx="6732579" cy="2529616"/>
          </a:xfrm>
          <a:prstGeom prst="rect">
            <a:avLst/>
          </a:prstGeom>
        </p:spPr>
      </p:pic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1884091" y="4794114"/>
            <a:ext cx="4856281" cy="3493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altLang="zh-CN" sz="1200" kern="0" dirty="0">
                <a:latin typeface="Athelas" charset="0"/>
                <a:ea typeface="Athelas" charset="0"/>
                <a:cs typeface="Athelas" charset="0"/>
              </a:rPr>
              <a:t>https://</a:t>
            </a:r>
            <a:r>
              <a:rPr lang="en-US" altLang="zh-CN" sz="1200" kern="0" dirty="0" err="1">
                <a:latin typeface="Athelas" charset="0"/>
                <a:ea typeface="Athelas" charset="0"/>
                <a:cs typeface="Athelas" charset="0"/>
              </a:rPr>
              <a:t>colah.github.io</a:t>
            </a:r>
            <a:r>
              <a:rPr lang="en-US" altLang="zh-CN" sz="1200" kern="0" dirty="0">
                <a:latin typeface="Athelas" charset="0"/>
                <a:ea typeface="Athelas" charset="0"/>
                <a:cs typeface="Athelas" charset="0"/>
              </a:rPr>
              <a:t>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8148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B281-7473-9941-AF11-F940CC65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thelas" panose="02000503000000020003" pitchFamily="2" charset="77"/>
              </a:rPr>
              <a:t>Limitations</a:t>
            </a:r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8D2-CD25-3F4F-82B3-43B7455A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thelas" panose="02000503000000020003" pitchFamily="2" charset="77"/>
              </a:rPr>
              <a:t>Finetune,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EWC,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LWF</a:t>
            </a:r>
          </a:p>
          <a:p>
            <a:pPr lvl="1"/>
            <a:r>
              <a:rPr lang="en-US" altLang="zh-CN" dirty="0">
                <a:latin typeface="Athelas" panose="02000503000000020003" pitchFamily="2" charset="77"/>
              </a:rPr>
              <a:t>Parameters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side</a:t>
            </a:r>
          </a:p>
          <a:p>
            <a:pPr lvl="2"/>
            <a:r>
              <a:rPr lang="en-US" altLang="zh-CN" dirty="0">
                <a:latin typeface="Athelas" panose="02000503000000020003" pitchFamily="2" charset="77"/>
              </a:rPr>
              <a:t>Lots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of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human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designed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parameters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endParaRPr lang="en-US" altLang="zh-CN" dirty="0">
              <a:latin typeface="Athelas" panose="02000503000000020003" pitchFamily="2" charset="77"/>
            </a:endParaRPr>
          </a:p>
          <a:p>
            <a:pPr lvl="2"/>
            <a:r>
              <a:rPr lang="en-US" altLang="zh-CN" dirty="0">
                <a:latin typeface="Athelas" panose="02000503000000020003" pitchFamily="2" charset="77"/>
              </a:rPr>
              <a:t>How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to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decide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the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percentage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of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keeping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the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old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information</a:t>
            </a:r>
          </a:p>
          <a:p>
            <a:pPr lvl="1"/>
            <a:r>
              <a:rPr lang="en-US" altLang="zh-CN" dirty="0">
                <a:latin typeface="Athelas" panose="02000503000000020003" pitchFamily="2" charset="77"/>
              </a:rPr>
              <a:t>Loss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function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side</a:t>
            </a:r>
          </a:p>
          <a:p>
            <a:pPr lvl="2"/>
            <a:r>
              <a:rPr lang="en-US" altLang="zh-CN" dirty="0">
                <a:latin typeface="Athelas" panose="02000503000000020003" pitchFamily="2" charset="77"/>
              </a:rPr>
              <a:t>how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to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keep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consistency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and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good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performance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if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tasks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are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different</a:t>
            </a:r>
          </a:p>
          <a:p>
            <a:pPr lvl="1"/>
            <a:r>
              <a:rPr lang="en-US" altLang="zh-CN" dirty="0">
                <a:latin typeface="Athelas" panose="02000503000000020003" pitchFamily="2" charset="77"/>
              </a:rPr>
              <a:t>Model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structure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side</a:t>
            </a:r>
          </a:p>
          <a:p>
            <a:pPr lvl="2"/>
            <a:r>
              <a:rPr lang="en-US" altLang="zh-CN" dirty="0">
                <a:latin typeface="Athelas" panose="02000503000000020003" pitchFamily="2" charset="77"/>
              </a:rPr>
              <a:t>network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structure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needs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to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be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same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(except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the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last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layer)</a:t>
            </a:r>
          </a:p>
          <a:p>
            <a:pPr lvl="1"/>
            <a:endParaRPr lang="en-US" altLang="zh-CN" dirty="0">
              <a:latin typeface="Athelas" panose="02000503000000020003" pitchFamily="2" charset="77"/>
            </a:endParaRPr>
          </a:p>
          <a:p>
            <a:r>
              <a:rPr lang="en-US" altLang="zh-CN" dirty="0">
                <a:latin typeface="Athelas" panose="02000503000000020003" pitchFamily="2" charset="77"/>
              </a:rPr>
              <a:t>Experiments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listed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in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the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later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D473A-10CC-D941-9AF1-80FB6E6A85EC}"/>
              </a:ext>
            </a:extLst>
          </p:cNvPr>
          <p:cNvSpPr txBox="1"/>
          <p:nvPr/>
        </p:nvSpPr>
        <p:spPr>
          <a:xfrm>
            <a:off x="301842" y="4543425"/>
            <a:ext cx="17311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9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B281-7473-9941-AF11-F940CC65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thelas" panose="02000503000000020003" pitchFamily="2" charset="77"/>
              </a:rPr>
              <a:t>Our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Inventions</a:t>
            </a:r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1F1F9-5EE2-7D40-A613-2C20A985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Athelas" panose="02000503000000020003" pitchFamily="2" charset="77"/>
              </a:rPr>
              <a:t>A</a:t>
            </a:r>
            <a:r>
              <a:rPr lang="en-US" sz="1800" dirty="0">
                <a:latin typeface="Athelas" panose="02000503000000020003" pitchFamily="2" charset="77"/>
              </a:rPr>
              <a:t> novel Continual Learning Long Short Term Memory (CL-LSTM) cell is proposed to prevent catastrophic forgetting </a:t>
            </a:r>
          </a:p>
          <a:p>
            <a:pPr lvl="1"/>
            <a:r>
              <a:rPr lang="en-US" altLang="zh-CN" sz="1500" dirty="0">
                <a:latin typeface="Athelas" panose="02000503000000020003" pitchFamily="2" charset="77"/>
              </a:rPr>
              <a:t>Less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parameter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settings,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no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need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to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have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the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uniform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network,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incrementally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learn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the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correlations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even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if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tasks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are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altLang="zh-CN" sz="1500" dirty="0">
                <a:latin typeface="Athelas" panose="02000503000000020003" pitchFamily="2" charset="77"/>
              </a:rPr>
              <a:t>different</a:t>
            </a:r>
            <a:endParaRPr lang="en-US" sz="1500" dirty="0">
              <a:latin typeface="Athelas" panose="02000503000000020003" pitchFamily="2" charset="77"/>
            </a:endParaRPr>
          </a:p>
          <a:p>
            <a:r>
              <a:rPr lang="en-US" altLang="zh-CN" sz="1800" dirty="0">
                <a:latin typeface="Athelas" panose="02000503000000020003" pitchFamily="2" charset="77"/>
              </a:rPr>
              <a:t>It</a:t>
            </a:r>
            <a:r>
              <a:rPr lang="zh-CN" altLang="en-US" sz="1800" dirty="0">
                <a:latin typeface="Athelas" panose="02000503000000020003" pitchFamily="2" charset="77"/>
              </a:rPr>
              <a:t> </a:t>
            </a:r>
            <a:r>
              <a:rPr lang="en-US" sz="1800" dirty="0">
                <a:latin typeface="Athelas" panose="02000503000000020003" pitchFamily="2" charset="77"/>
              </a:rPr>
              <a:t>doesn’t require task IDs to perform inference, which is more practical in real-world scenarios</a:t>
            </a:r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AFA2CEC-FFA3-B148-B339-A9E9E4938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69" y="2608070"/>
            <a:ext cx="4367271" cy="2408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8318D-5E01-2D42-A06A-346F4A7853D0}"/>
              </a:ext>
            </a:extLst>
          </p:cNvPr>
          <p:cNvSpPr txBox="1"/>
          <p:nvPr/>
        </p:nvSpPr>
        <p:spPr>
          <a:xfrm>
            <a:off x="301842" y="4543425"/>
            <a:ext cx="17311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2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LSTM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856" y="1205492"/>
            <a:ext cx="8995144" cy="401927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1800" dirty="0">
                <a:latin typeface="Athelas" charset="0"/>
                <a:ea typeface="Athelas" charset="0"/>
                <a:cs typeface="Athelas" charset="0"/>
              </a:rPr>
              <a:t>Contribution 1: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LSTM: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Design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module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at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LSTM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cell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1400" dirty="0">
                <a:latin typeface="Athelas" charset="0"/>
                <a:ea typeface="Athelas" charset="0"/>
                <a:cs typeface="Athelas" charset="0"/>
              </a:rPr>
              <a:t>level</a:t>
            </a:r>
            <a:r>
              <a:rPr lang="zh-CN" altLang="en-US" sz="1400" dirty="0">
                <a:latin typeface="Athelas" charset="0"/>
                <a:ea typeface="Athelas" charset="0"/>
                <a:cs typeface="Athelas" charset="0"/>
              </a:rPr>
              <a:t> </a:t>
            </a:r>
            <a:endParaRPr lang="en-US" altLang="zh-CN" sz="1400" dirty="0">
              <a:latin typeface="Athelas" charset="0"/>
              <a:ea typeface="Athelas" charset="0"/>
              <a:cs typeface="Athelas" charset="0"/>
            </a:endParaRPr>
          </a:p>
          <a:p>
            <a:pPr marL="1085850" lvl="1" indent="-342900">
              <a:buFont typeface="Arial" charset="0"/>
              <a:buChar char="•"/>
            </a:pPr>
            <a:endParaRPr lang="en-US" altLang="zh-CN" sz="1400" dirty="0">
              <a:latin typeface="Athelas" charset="0"/>
              <a:ea typeface="Athelas" charset="0"/>
              <a:cs typeface="Athela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08443" y="1935331"/>
            <a:ext cx="3890011" cy="3070633"/>
            <a:chOff x="1944303" y="1742173"/>
            <a:chExt cx="3902456" cy="332154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E58709-2C11-984B-A9FA-63A22525BAE4}"/>
                </a:ext>
              </a:extLst>
            </p:cNvPr>
            <p:cNvSpPr/>
            <p:nvPr/>
          </p:nvSpPr>
          <p:spPr>
            <a:xfrm rot="5400000">
              <a:off x="2687265" y="2219954"/>
              <a:ext cx="2395980" cy="23771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23FEE27-6975-8240-83A7-6A666D3AC13C}"/>
                </a:ext>
              </a:extLst>
            </p:cNvPr>
            <p:cNvCxnSpPr>
              <a:cxnSpLocks/>
              <a:endCxn id="82" idx="4"/>
            </p:cNvCxnSpPr>
            <p:nvPr/>
          </p:nvCxnSpPr>
          <p:spPr>
            <a:xfrm flipV="1">
              <a:off x="2798747" y="2597155"/>
              <a:ext cx="1641692" cy="1627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7AB6A73-24E3-AA45-B189-FA0835477D91}"/>
                </a:ext>
              </a:extLst>
            </p:cNvPr>
            <p:cNvCxnSpPr>
              <a:cxnSpLocks/>
              <a:endCxn id="82" idx="4"/>
            </p:cNvCxnSpPr>
            <p:nvPr/>
          </p:nvCxnSpPr>
          <p:spPr>
            <a:xfrm flipV="1">
              <a:off x="2798747" y="2597155"/>
              <a:ext cx="1641692" cy="81367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endCxn id="82" idx="4"/>
            </p:cNvCxnSpPr>
            <p:nvPr/>
          </p:nvCxnSpPr>
          <p:spPr>
            <a:xfrm>
              <a:off x="2798746" y="2597155"/>
              <a:ext cx="16416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  <a:endCxn id="83" idx="4"/>
            </p:cNvCxnSpPr>
            <p:nvPr/>
          </p:nvCxnSpPr>
          <p:spPr>
            <a:xfrm>
              <a:off x="2798746" y="3410824"/>
              <a:ext cx="16416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endCxn id="84" idx="4"/>
            </p:cNvCxnSpPr>
            <p:nvPr/>
          </p:nvCxnSpPr>
          <p:spPr>
            <a:xfrm>
              <a:off x="2798746" y="4224493"/>
              <a:ext cx="164169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  <a:endCxn id="83" idx="4"/>
            </p:cNvCxnSpPr>
            <p:nvPr/>
          </p:nvCxnSpPr>
          <p:spPr>
            <a:xfrm>
              <a:off x="2798747" y="2597155"/>
              <a:ext cx="1641692" cy="8136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  <a:endCxn id="84" idx="4"/>
            </p:cNvCxnSpPr>
            <p:nvPr/>
          </p:nvCxnSpPr>
          <p:spPr>
            <a:xfrm>
              <a:off x="2798746" y="3410824"/>
              <a:ext cx="1641693" cy="8136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  <a:endCxn id="84" idx="4"/>
            </p:cNvCxnSpPr>
            <p:nvPr/>
          </p:nvCxnSpPr>
          <p:spPr>
            <a:xfrm>
              <a:off x="2798747" y="2597155"/>
              <a:ext cx="1641692" cy="16273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  <a:endCxn id="83" idx="4"/>
            </p:cNvCxnSpPr>
            <p:nvPr/>
          </p:nvCxnSpPr>
          <p:spPr>
            <a:xfrm flipV="1">
              <a:off x="2798746" y="3410824"/>
              <a:ext cx="1641693" cy="8136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926459" y="3133823"/>
              <a:ext cx="268012" cy="183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altLang="zh-CN" sz="1200" dirty="0">
                  <a:latin typeface="Yu Mincho" charset="-128"/>
                  <a:ea typeface="Yu Mincho" charset="-128"/>
                  <a:cs typeface="Yu Mincho" charset="-128"/>
                </a:rPr>
                <a:t>M</a:t>
              </a:r>
              <a:r>
                <a:rPr lang="en-US" altLang="zh-CN" sz="1200" baseline="-25000" dirty="0">
                  <a:latin typeface="Yu Mincho" charset="-128"/>
                  <a:ea typeface="Yu Mincho" charset="-128"/>
                  <a:cs typeface="Yu Mincho" charset="-128"/>
                </a:rPr>
                <a:t>2</a:t>
              </a:r>
              <a:r>
                <a:rPr lang="en-US" altLang="zh-CN" sz="1200" baseline="30000" dirty="0">
                  <a:latin typeface="Yu Mincho" charset="-128"/>
                  <a:ea typeface="Yu Mincho" charset="-128"/>
                  <a:cs typeface="Yu Mincho" charset="-128"/>
                </a:rPr>
                <a:t>c</a:t>
              </a:r>
              <a:endParaRPr lang="en-US" sz="12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26459" y="3888614"/>
              <a:ext cx="268012" cy="18380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altLang="zh-CN" sz="1200" dirty="0">
                  <a:latin typeface="Yu Mincho" charset="-128"/>
                  <a:ea typeface="Yu Mincho" charset="-128"/>
                  <a:cs typeface="Yu Mincho" charset="-128"/>
                </a:rPr>
                <a:t>M</a:t>
              </a:r>
              <a:r>
                <a:rPr lang="en-US" altLang="zh-CN" sz="1200" baseline="-25000" dirty="0">
                  <a:latin typeface="Yu Mincho" charset="-128"/>
                  <a:ea typeface="Yu Mincho" charset="-128"/>
                  <a:cs typeface="Yu Mincho" charset="-128"/>
                </a:rPr>
                <a:t>3</a:t>
              </a:r>
              <a:r>
                <a:rPr lang="en-US" altLang="zh-CN" sz="1200" baseline="30000" dirty="0">
                  <a:latin typeface="Yu Mincho" charset="-128"/>
                  <a:ea typeface="Yu Mincho" charset="-128"/>
                  <a:cs typeface="Yu Mincho" charset="-128"/>
                </a:rPr>
                <a:t>c</a:t>
              </a:r>
              <a:endParaRPr lang="en-US" sz="12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7010" y="3888614"/>
              <a:ext cx="268012" cy="18380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altLang="zh-CN" sz="1200" dirty="0">
                  <a:latin typeface="Yu Mincho" charset="-128"/>
                  <a:ea typeface="Yu Mincho" charset="-128"/>
                  <a:cs typeface="Yu Mincho" charset="-128"/>
                </a:rPr>
                <a:t>M</a:t>
              </a:r>
              <a:r>
                <a:rPr lang="en-US" altLang="zh-CN" sz="1200" baseline="-25000" dirty="0">
                  <a:latin typeface="Yu Mincho" charset="-128"/>
                  <a:ea typeface="Yu Mincho" charset="-128"/>
                  <a:cs typeface="Yu Mincho" charset="-128"/>
                </a:rPr>
                <a:t>3</a:t>
              </a:r>
              <a:r>
                <a:rPr lang="en-US" altLang="zh-CN" sz="1200" baseline="30000" dirty="0">
                  <a:latin typeface="Yu Mincho" charset="-128"/>
                  <a:ea typeface="Yu Mincho" charset="-128"/>
                  <a:cs typeface="Yu Mincho" charset="-128"/>
                </a:rPr>
                <a:t>b</a:t>
              </a:r>
              <a:endParaRPr lang="en-US" sz="12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77010" y="3133823"/>
              <a:ext cx="268012" cy="183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altLang="zh-CN" sz="1200" dirty="0">
                  <a:latin typeface="Yu Mincho" charset="-128"/>
                  <a:ea typeface="Yu Mincho" charset="-128"/>
                  <a:cs typeface="Yu Mincho" charset="-128"/>
                </a:rPr>
                <a:t>M</a:t>
              </a:r>
              <a:r>
                <a:rPr lang="en-US" altLang="zh-CN" sz="1200" baseline="-25000" dirty="0">
                  <a:latin typeface="Yu Mincho" charset="-128"/>
                  <a:ea typeface="Yu Mincho" charset="-128"/>
                  <a:cs typeface="Yu Mincho" charset="-128"/>
                </a:rPr>
                <a:t>2</a:t>
              </a:r>
              <a:r>
                <a:rPr lang="en-US" altLang="zh-CN" sz="1200" baseline="30000" dirty="0">
                  <a:latin typeface="Yu Mincho" charset="-128"/>
                  <a:ea typeface="Yu Mincho" charset="-128"/>
                  <a:cs typeface="Yu Mincho" charset="-128"/>
                </a:rPr>
                <a:t>b</a:t>
              </a:r>
              <a:endParaRPr lang="en-US" sz="12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A6A8D8-B1DA-D44B-9BFA-5109D6ABD674}"/>
                </a:ext>
              </a:extLst>
            </p:cNvPr>
            <p:cNvSpPr txBox="1"/>
            <p:nvPr/>
          </p:nvSpPr>
          <p:spPr>
            <a:xfrm>
              <a:off x="3926459" y="3318923"/>
              <a:ext cx="268012" cy="183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altLang="zh-CN" sz="1200" dirty="0">
                  <a:latin typeface="Yu Mincho" charset="-128"/>
                  <a:ea typeface="Yu Mincho" charset="-128"/>
                  <a:cs typeface="Yu Mincho" charset="-128"/>
                </a:rPr>
                <a:t>M</a:t>
              </a:r>
              <a:r>
                <a:rPr lang="en-US" altLang="zh-CN" sz="1200" baseline="-25000" dirty="0">
                  <a:latin typeface="Yu Mincho" charset="-128"/>
                  <a:ea typeface="Yu Mincho" charset="-128"/>
                  <a:cs typeface="Yu Mincho" charset="-128"/>
                </a:rPr>
                <a:t>2</a:t>
              </a:r>
              <a:endParaRPr lang="en-US" sz="12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17749A-BBD3-F144-B09E-CCE21C3C80F9}"/>
                </a:ext>
              </a:extLst>
            </p:cNvPr>
            <p:cNvSpPr txBox="1"/>
            <p:nvPr/>
          </p:nvSpPr>
          <p:spPr>
            <a:xfrm>
              <a:off x="3926459" y="4132592"/>
              <a:ext cx="268012" cy="18380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altLang="zh-CN" sz="1200" dirty="0">
                  <a:latin typeface="Yu Mincho" charset="-128"/>
                  <a:ea typeface="Yu Mincho" charset="-128"/>
                  <a:cs typeface="Yu Mincho" charset="-128"/>
                </a:rPr>
                <a:t>M</a:t>
              </a:r>
              <a:r>
                <a:rPr lang="en-US" altLang="zh-CN" sz="1200" baseline="-25000" dirty="0">
                  <a:latin typeface="Yu Mincho" charset="-128"/>
                  <a:ea typeface="Yu Mincho" charset="-128"/>
                  <a:cs typeface="Yu Mincho" charset="-128"/>
                </a:rPr>
                <a:t>3</a:t>
              </a:r>
              <a:endParaRPr lang="en-US" sz="12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58A193-347A-5C4A-BD30-AB3239861FCF}"/>
                </a:ext>
              </a:extLst>
            </p:cNvPr>
            <p:cNvSpPr txBox="1"/>
            <p:nvPr/>
          </p:nvSpPr>
          <p:spPr>
            <a:xfrm>
              <a:off x="3926459" y="2505254"/>
              <a:ext cx="268012" cy="183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altLang="zh-CN" sz="1200" dirty="0">
                  <a:latin typeface="Yu Mincho" charset="-128"/>
                  <a:ea typeface="Yu Mincho" charset="-128"/>
                  <a:cs typeface="Yu Mincho" charset="-128"/>
                </a:rPr>
                <a:t>M</a:t>
              </a:r>
              <a:r>
                <a:rPr lang="en-US" altLang="zh-CN" sz="1200" baseline="-25000" dirty="0">
                  <a:latin typeface="Yu Mincho" charset="-128"/>
                  <a:ea typeface="Yu Mincho" charset="-128"/>
                  <a:cs typeface="Yu Mincho" charset="-128"/>
                </a:rPr>
                <a:t>1</a:t>
              </a:r>
              <a:endParaRPr lang="en-US" sz="12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652C5E-D8BD-2C49-A6CE-4E1652287463}"/>
                </a:ext>
              </a:extLst>
            </p:cNvPr>
            <p:cNvSpPr txBox="1"/>
            <p:nvPr/>
          </p:nvSpPr>
          <p:spPr>
            <a:xfrm>
              <a:off x="5264480" y="2443266"/>
              <a:ext cx="582279" cy="307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1400" dirty="0">
                  <a:latin typeface="Yu Mincho" charset="-128"/>
                  <a:ea typeface="Yu Mincho" charset="-128"/>
                  <a:cs typeface="Yu Mincho" charset="-128"/>
                </a:rPr>
                <a:t>h</a:t>
              </a:r>
              <a:r>
                <a:rPr lang="en-US" altLang="zh-CN" sz="1400" baseline="-25000" dirty="0">
                  <a:latin typeface="Yu Mincho" charset="-128"/>
                  <a:ea typeface="Yu Mincho" charset="-128"/>
                  <a:cs typeface="Yu Mincho" charset="-128"/>
                </a:rPr>
                <a:t>1</a:t>
              </a:r>
              <a:r>
                <a:rPr lang="en-US" altLang="zh-CN" sz="1400" baseline="30000" dirty="0">
                  <a:latin typeface="Yu Mincho" charset="-128"/>
                  <a:ea typeface="Yu Mincho" charset="-128"/>
                  <a:cs typeface="Yu Mincho" charset="-128"/>
                </a:rPr>
                <a:t>(t)</a:t>
              </a:r>
              <a:endParaRPr lang="en-US" sz="14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E511F-FF3C-0542-996A-06A8A7BE99E6}"/>
                </a:ext>
              </a:extLst>
            </p:cNvPr>
            <p:cNvSpPr txBox="1"/>
            <p:nvPr/>
          </p:nvSpPr>
          <p:spPr>
            <a:xfrm>
              <a:off x="1944303" y="2443266"/>
              <a:ext cx="582279" cy="307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1400" dirty="0">
                  <a:latin typeface="Yu Mincho" charset="-128"/>
                  <a:ea typeface="Yu Mincho" charset="-128"/>
                  <a:cs typeface="Yu Mincho" charset="-128"/>
                </a:rPr>
                <a:t>h</a:t>
              </a:r>
              <a:r>
                <a:rPr lang="en-US" altLang="zh-CN" sz="1400" baseline="-25000" dirty="0">
                  <a:latin typeface="Yu Mincho" charset="-128"/>
                  <a:ea typeface="Yu Mincho" charset="-128"/>
                  <a:cs typeface="Yu Mincho" charset="-128"/>
                </a:rPr>
                <a:t>1</a:t>
              </a:r>
              <a:r>
                <a:rPr lang="en-US" altLang="zh-CN" sz="1400" baseline="30000" dirty="0">
                  <a:latin typeface="Yu Mincho" charset="-128"/>
                  <a:ea typeface="Yu Mincho" charset="-128"/>
                  <a:cs typeface="Yu Mincho" charset="-128"/>
                </a:rPr>
                <a:t>(t-1)</a:t>
              </a:r>
              <a:endParaRPr lang="en-US" sz="14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70" name="Or 69">
              <a:extLst>
                <a:ext uri="{FF2B5EF4-FFF2-40B4-BE49-F238E27FC236}">
                  <a16:creationId xmlns:a16="http://schemas.microsoft.com/office/drawing/2014/main" id="{4E68D5B8-F8F0-3442-92E3-60AD6C3AB8E1}"/>
                </a:ext>
              </a:extLst>
            </p:cNvPr>
            <p:cNvSpPr/>
            <p:nvPr/>
          </p:nvSpPr>
          <p:spPr>
            <a:xfrm rot="5400000">
              <a:off x="4444120" y="2491361"/>
              <a:ext cx="204225" cy="211589"/>
            </a:xfrm>
            <a:prstGeom prst="flowChar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853247-5E74-AB4E-9BB2-2CA38DAAD620}"/>
                </a:ext>
              </a:extLst>
            </p:cNvPr>
            <p:cNvSpPr txBox="1"/>
            <p:nvPr/>
          </p:nvSpPr>
          <p:spPr>
            <a:xfrm>
              <a:off x="5264480" y="3256936"/>
              <a:ext cx="582279" cy="307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1400" dirty="0">
                  <a:latin typeface="Yu Mincho" charset="-128"/>
                  <a:ea typeface="Yu Mincho" charset="-128"/>
                  <a:cs typeface="Yu Mincho" charset="-128"/>
                </a:rPr>
                <a:t>h</a:t>
              </a:r>
              <a:r>
                <a:rPr lang="en-US" altLang="zh-CN" sz="1400" baseline="-25000" dirty="0">
                  <a:latin typeface="Yu Mincho" charset="-128"/>
                  <a:ea typeface="Yu Mincho" charset="-128"/>
                  <a:cs typeface="Yu Mincho" charset="-128"/>
                </a:rPr>
                <a:t>2</a:t>
              </a:r>
              <a:r>
                <a:rPr lang="en-US" altLang="zh-CN" sz="1400" baseline="30000" dirty="0">
                  <a:latin typeface="Yu Mincho" charset="-128"/>
                  <a:ea typeface="Yu Mincho" charset="-128"/>
                  <a:cs typeface="Yu Mincho" charset="-128"/>
                </a:rPr>
                <a:t>(t)</a:t>
              </a:r>
              <a:endParaRPr lang="en-US" sz="14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978A79-CB07-5445-AFCF-8368A3FCB180}"/>
                </a:ext>
              </a:extLst>
            </p:cNvPr>
            <p:cNvSpPr txBox="1"/>
            <p:nvPr/>
          </p:nvSpPr>
          <p:spPr>
            <a:xfrm>
              <a:off x="1944303" y="3256936"/>
              <a:ext cx="582279" cy="307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1400" dirty="0">
                  <a:latin typeface="Yu Mincho" charset="-128"/>
                  <a:ea typeface="Yu Mincho" charset="-128"/>
                  <a:cs typeface="Yu Mincho" charset="-128"/>
                </a:rPr>
                <a:t>h</a:t>
              </a:r>
              <a:r>
                <a:rPr lang="en-US" altLang="zh-CN" sz="1400" baseline="-25000" dirty="0">
                  <a:latin typeface="Yu Mincho" charset="-128"/>
                  <a:ea typeface="Yu Mincho" charset="-128"/>
                  <a:cs typeface="Yu Mincho" charset="-128"/>
                </a:rPr>
                <a:t>2</a:t>
              </a:r>
              <a:r>
                <a:rPr lang="en-US" altLang="zh-CN" sz="1400" baseline="30000" dirty="0">
                  <a:latin typeface="Yu Mincho" charset="-128"/>
                  <a:ea typeface="Yu Mincho" charset="-128"/>
                  <a:cs typeface="Yu Mincho" charset="-128"/>
                </a:rPr>
                <a:t>(t-1)</a:t>
              </a:r>
              <a:endParaRPr lang="en-US" sz="14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73" name="Or 72">
              <a:extLst>
                <a:ext uri="{FF2B5EF4-FFF2-40B4-BE49-F238E27FC236}">
                  <a16:creationId xmlns:a16="http://schemas.microsoft.com/office/drawing/2014/main" id="{B6B9EB9F-6AAF-3740-9516-22EF2869B37B}"/>
                </a:ext>
              </a:extLst>
            </p:cNvPr>
            <p:cNvSpPr/>
            <p:nvPr/>
          </p:nvSpPr>
          <p:spPr>
            <a:xfrm rot="5400000">
              <a:off x="4444120" y="3305030"/>
              <a:ext cx="204225" cy="211589"/>
            </a:xfrm>
            <a:prstGeom prst="flowChar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29F87C-CC1D-B84C-A0AF-33B701EE353C}"/>
                </a:ext>
              </a:extLst>
            </p:cNvPr>
            <p:cNvSpPr txBox="1"/>
            <p:nvPr/>
          </p:nvSpPr>
          <p:spPr>
            <a:xfrm>
              <a:off x="5264480" y="4070604"/>
              <a:ext cx="582279" cy="307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1400" dirty="0">
                  <a:latin typeface="Yu Mincho" charset="-128"/>
                  <a:ea typeface="Yu Mincho" charset="-128"/>
                  <a:cs typeface="Yu Mincho" charset="-128"/>
                </a:rPr>
                <a:t>h</a:t>
              </a:r>
              <a:r>
                <a:rPr lang="en-US" altLang="zh-CN" sz="1400" baseline="-25000" dirty="0">
                  <a:latin typeface="Yu Mincho" charset="-128"/>
                  <a:ea typeface="Yu Mincho" charset="-128"/>
                  <a:cs typeface="Yu Mincho" charset="-128"/>
                </a:rPr>
                <a:t>3</a:t>
              </a:r>
              <a:r>
                <a:rPr lang="en-US" altLang="zh-CN" sz="1400" baseline="30000" dirty="0">
                  <a:latin typeface="Yu Mincho" charset="-128"/>
                  <a:ea typeface="Yu Mincho" charset="-128"/>
                  <a:cs typeface="Yu Mincho" charset="-128"/>
                </a:rPr>
                <a:t>(t)</a:t>
              </a:r>
              <a:endParaRPr lang="en-US" sz="14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A26C8F-ABF8-8F46-A8FE-16191A3EE831}"/>
                </a:ext>
              </a:extLst>
            </p:cNvPr>
            <p:cNvSpPr txBox="1"/>
            <p:nvPr/>
          </p:nvSpPr>
          <p:spPr>
            <a:xfrm>
              <a:off x="1944303" y="4070604"/>
              <a:ext cx="582279" cy="307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1400" dirty="0">
                  <a:latin typeface="Yu Mincho" charset="-128"/>
                  <a:ea typeface="Yu Mincho" charset="-128"/>
                  <a:cs typeface="Yu Mincho" charset="-128"/>
                </a:rPr>
                <a:t>h</a:t>
              </a:r>
              <a:r>
                <a:rPr lang="en-US" altLang="zh-CN" sz="1400" baseline="-25000" dirty="0">
                  <a:latin typeface="Yu Mincho" charset="-128"/>
                  <a:ea typeface="Yu Mincho" charset="-128"/>
                  <a:cs typeface="Yu Mincho" charset="-128"/>
                </a:rPr>
                <a:t>3</a:t>
              </a:r>
              <a:r>
                <a:rPr lang="en-US" altLang="zh-CN" sz="1400" baseline="30000" dirty="0">
                  <a:latin typeface="Yu Mincho" charset="-128"/>
                  <a:ea typeface="Yu Mincho" charset="-128"/>
                  <a:cs typeface="Yu Mincho" charset="-128"/>
                </a:rPr>
                <a:t>(t-1)</a:t>
              </a:r>
              <a:endParaRPr lang="en-US" sz="16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sp>
          <p:nvSpPr>
            <p:cNvPr id="76" name="Or 75">
              <a:extLst>
                <a:ext uri="{FF2B5EF4-FFF2-40B4-BE49-F238E27FC236}">
                  <a16:creationId xmlns:a16="http://schemas.microsoft.com/office/drawing/2014/main" id="{68BA1C5B-FACB-FC4B-AD9D-96D4E8971B37}"/>
                </a:ext>
              </a:extLst>
            </p:cNvPr>
            <p:cNvSpPr/>
            <p:nvPr/>
          </p:nvSpPr>
          <p:spPr>
            <a:xfrm rot="5400000">
              <a:off x="4444120" y="4118699"/>
              <a:ext cx="204225" cy="211589"/>
            </a:xfrm>
            <a:prstGeom prst="flowChar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4F78F8B-C5E4-3747-9CA0-CDE96E6936B8}"/>
                </a:ext>
              </a:extLst>
            </p:cNvPr>
            <p:cNvCxnSpPr>
              <a:cxnSpLocks/>
              <a:stCxn id="82" idx="0"/>
              <a:endCxn id="76" idx="1"/>
            </p:cNvCxnSpPr>
            <p:nvPr/>
          </p:nvCxnSpPr>
          <p:spPr>
            <a:xfrm>
              <a:off x="4652027" y="2597155"/>
              <a:ext cx="6124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9C91F0-A37A-1143-B88F-8B10A15DD885}"/>
                </a:ext>
              </a:extLst>
            </p:cNvPr>
            <p:cNvCxnSpPr>
              <a:cxnSpLocks/>
              <a:stCxn id="83" idx="0"/>
              <a:endCxn id="77" idx="1"/>
            </p:cNvCxnSpPr>
            <p:nvPr/>
          </p:nvCxnSpPr>
          <p:spPr>
            <a:xfrm>
              <a:off x="4652027" y="3410824"/>
              <a:ext cx="6124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336E938-9839-2349-A2B6-F6409FD7EE29}"/>
                </a:ext>
              </a:extLst>
            </p:cNvPr>
            <p:cNvCxnSpPr>
              <a:cxnSpLocks/>
              <a:stCxn id="84" idx="0"/>
              <a:endCxn id="78" idx="1"/>
            </p:cNvCxnSpPr>
            <p:nvPr/>
          </p:nvCxnSpPr>
          <p:spPr>
            <a:xfrm flipV="1">
              <a:off x="4652027" y="4224493"/>
              <a:ext cx="61245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D50797C-CDF1-9847-A4CA-8774ABCBE3AE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2526582" y="2597155"/>
              <a:ext cx="2738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65FD286-AF28-F342-90C4-4271F5B86BC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2526582" y="3410824"/>
              <a:ext cx="2738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5150B5-CE95-A741-BED2-635E6CCB6D29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2526582" y="4224493"/>
              <a:ext cx="2738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r 82">
              <a:extLst>
                <a:ext uri="{FF2B5EF4-FFF2-40B4-BE49-F238E27FC236}">
                  <a16:creationId xmlns:a16="http://schemas.microsoft.com/office/drawing/2014/main" id="{BA859369-00C2-5E4D-A6C0-0B9800E4AE6C}"/>
                </a:ext>
              </a:extLst>
            </p:cNvPr>
            <p:cNvSpPr/>
            <p:nvPr/>
          </p:nvSpPr>
          <p:spPr>
            <a:xfrm rot="5400000">
              <a:off x="4705170" y="2273343"/>
              <a:ext cx="204225" cy="211589"/>
            </a:xfrm>
            <a:prstGeom prst="flowChar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C077D6-25CA-7142-B14D-CAE3CF63BBEA}"/>
                </a:ext>
              </a:extLst>
            </p:cNvPr>
            <p:cNvSpPr txBox="1"/>
            <p:nvPr/>
          </p:nvSpPr>
          <p:spPr>
            <a:xfrm>
              <a:off x="4516850" y="1742173"/>
              <a:ext cx="582279" cy="2978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1400" dirty="0" err="1">
                  <a:latin typeface="Yu Mincho" charset="-128"/>
                  <a:ea typeface="Yu Mincho" charset="-128"/>
                  <a:cs typeface="Yu Mincho" charset="-128"/>
                </a:rPr>
                <a:t>h</a:t>
              </a:r>
              <a:r>
                <a:rPr lang="en-US" altLang="zh-CN" sz="1400" baseline="-25000" dirty="0" err="1">
                  <a:latin typeface="Yu Mincho" charset="-128"/>
                  <a:ea typeface="Yu Mincho" charset="-128"/>
                  <a:cs typeface="Yu Mincho" charset="-128"/>
                </a:rPr>
                <a:t>out</a:t>
              </a:r>
              <a:r>
                <a:rPr lang="en-US" altLang="zh-CN" sz="1400" baseline="30000" dirty="0">
                  <a:latin typeface="Yu Mincho" charset="-128"/>
                  <a:ea typeface="Yu Mincho" charset="-128"/>
                  <a:cs typeface="Yu Mincho" charset="-128"/>
                </a:rPr>
                <a:t>(t)</a:t>
              </a:r>
              <a:endParaRPr lang="en-US" sz="14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C396AC-37B7-E64F-A421-9BC1D018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7283" y="2040046"/>
              <a:ext cx="707" cy="2369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05DA054-C068-3D47-AD73-8E7C3C2BB8A2}"/>
                </a:ext>
              </a:extLst>
            </p:cNvPr>
            <p:cNvSpPr txBox="1"/>
            <p:nvPr/>
          </p:nvSpPr>
          <p:spPr>
            <a:xfrm>
              <a:off x="2977720" y="4765842"/>
              <a:ext cx="582279" cy="2978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2000" dirty="0">
                  <a:latin typeface="Yu Mincho" charset="-128"/>
                  <a:ea typeface="Yu Mincho" charset="-128"/>
                  <a:cs typeface="Yu Mincho" charset="-128"/>
                </a:rPr>
                <a:t>x</a:t>
              </a:r>
              <a:r>
                <a:rPr lang="en-US" altLang="zh-CN" sz="2000" baseline="30000" dirty="0">
                  <a:latin typeface="Yu Mincho" charset="-128"/>
                  <a:ea typeface="Yu Mincho" charset="-128"/>
                  <a:cs typeface="Yu Mincho" charset="-128"/>
                </a:rPr>
                <a:t>(t)</a:t>
              </a:r>
              <a:endParaRPr lang="en-US" sz="2000" dirty="0">
                <a:latin typeface="Yu Mincho" charset="-128"/>
                <a:ea typeface="Yu Mincho" charset="-128"/>
                <a:cs typeface="Yu Mincho" charset="-128"/>
              </a:endParaRPr>
            </a:p>
          </p:txBody>
        </p: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C1E98203-2357-F442-AB23-049C1977B6F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513316" y="3352699"/>
              <a:ext cx="2168687" cy="657599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1B7DB5EA-2606-904C-8AC1-A68D5D1FDB0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920150" y="3759534"/>
              <a:ext cx="1355017" cy="657599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57CB4881-FF09-F049-9098-D80B196F496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26984" y="4166368"/>
              <a:ext cx="541349" cy="657599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>
              <a:extLst>
                <a:ext uri="{FF2B5EF4-FFF2-40B4-BE49-F238E27FC236}">
                  <a16:creationId xmlns:a16="http://schemas.microsoft.com/office/drawing/2014/main" id="{DDFA8480-7BD5-3746-BAF3-BAAEBD4FF67D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V="1">
              <a:off x="4652027" y="2481250"/>
              <a:ext cx="155255" cy="115905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B9513AF9-9B6E-584C-9776-A601AE814A74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4652027" y="2481250"/>
              <a:ext cx="155255" cy="929574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ACA5287A-5271-9546-9593-13605C2E5DC5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4652027" y="2481250"/>
              <a:ext cx="155255" cy="1743244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93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LSTM: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en-US" altLang="zh-CN" sz="2800" baseline="30000" dirty="0">
                <a:latin typeface="Athelas" charset="0"/>
                <a:ea typeface="Athelas" charset="0"/>
                <a:cs typeface="Athelas" charset="0"/>
              </a:rPr>
              <a:t>st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task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E58709-2C11-984B-A9FA-63A22525BAE4}"/>
              </a:ext>
            </a:extLst>
          </p:cNvPr>
          <p:cNvSpPr/>
          <p:nvPr/>
        </p:nvSpPr>
        <p:spPr>
          <a:xfrm rot="5400000">
            <a:off x="3135661" y="1565040"/>
            <a:ext cx="2979204" cy="294453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58A193-347A-5C4A-BD30-AB3239861FCF}"/>
              </a:ext>
            </a:extLst>
          </p:cNvPr>
          <p:cNvSpPr txBox="1"/>
          <p:nvPr/>
        </p:nvSpPr>
        <p:spPr>
          <a:xfrm>
            <a:off x="4676301" y="1914139"/>
            <a:ext cx="331978" cy="228544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652C5E-D8BD-2C49-A6CE-4E1652287463}"/>
              </a:ext>
            </a:extLst>
          </p:cNvPr>
          <p:cNvSpPr txBox="1"/>
          <p:nvPr/>
        </p:nvSpPr>
        <p:spPr>
          <a:xfrm>
            <a:off x="6333662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21070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008279" y="2028411"/>
            <a:ext cx="132538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50797C-CDF1-9847-A4CA-8774ABCBE3AE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2942320" y="2028411"/>
            <a:ext cx="173398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 122">
            <a:extLst>
              <a:ext uri="{FF2B5EF4-FFF2-40B4-BE49-F238E27FC236}">
                <a16:creationId xmlns:a16="http://schemas.microsoft.com/office/drawing/2014/main" id="{BA859369-00C2-5E4D-A6C0-0B9800E4AE6C}"/>
              </a:ext>
            </a:extLst>
          </p:cNvPr>
          <p:cNvSpPr/>
          <p:nvPr/>
        </p:nvSpPr>
        <p:spPr>
          <a:xfrm rot="5400000">
            <a:off x="5640379" y="1626280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5407598" y="96531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err="1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 err="1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C396AC-37B7-E64F-A421-9BC1D01883A9}"/>
              </a:ext>
            </a:extLst>
          </p:cNvPr>
          <p:cNvCxnSpPr>
            <a:cxnSpLocks/>
          </p:cNvCxnSpPr>
          <p:nvPr/>
        </p:nvCxnSpPr>
        <p:spPr>
          <a:xfrm flipV="1">
            <a:off x="5767347" y="1335692"/>
            <a:ext cx="876" cy="29466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05DA054-C068-3D47-AD73-8E7C3C2BB8A2}"/>
              </a:ext>
            </a:extLst>
          </p:cNvPr>
          <p:cNvSpPr txBox="1"/>
          <p:nvPr/>
        </p:nvSpPr>
        <p:spPr>
          <a:xfrm>
            <a:off x="3501129" y="4724994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x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1E98203-2357-F442-AB23-049C1977B6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0736" y="2969430"/>
            <a:ext cx="2696584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DFA8480-7BD5-3746-BAF3-BAAEBD4FF67D}"/>
              </a:ext>
            </a:extLst>
          </p:cNvPr>
          <p:cNvCxnSpPr>
            <a:cxnSpLocks/>
          </p:cNvCxnSpPr>
          <p:nvPr/>
        </p:nvCxnSpPr>
        <p:spPr>
          <a:xfrm flipV="1">
            <a:off x="5575038" y="1884293"/>
            <a:ext cx="192310" cy="1441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6526053" y="965311"/>
            <a:ext cx="3364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F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4" idx="3"/>
            <a:endCxn id="134" idx="1"/>
          </p:cNvCxnSpPr>
          <p:nvPr/>
        </p:nvCxnSpPr>
        <p:spPr>
          <a:xfrm flipV="1">
            <a:off x="6128848" y="1149977"/>
            <a:ext cx="397205" cy="5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247303" y="996088"/>
            <a:ext cx="541886" cy="30777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62521" y="1149977"/>
            <a:ext cx="38478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38941" y="4756295"/>
            <a:ext cx="72125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task:</a:t>
            </a:r>
            <a:r>
              <a:rPr lang="zh-CN" altLang="en-US" sz="1400" dirty="0">
                <a:latin typeface="Yu Mincho" charset="-128"/>
                <a:ea typeface="Yu Mincho" charset="-128"/>
                <a:cs typeface="Yu Mincho" charset="-128"/>
              </a:rPr>
              <a:t> </a:t>
            </a:r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5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3852" y="102973"/>
            <a:ext cx="7268278" cy="110251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Continual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Learning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LSTM: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2</a:t>
            </a:r>
            <a:r>
              <a:rPr lang="en-US" altLang="zh-CN" sz="2800" baseline="30000" dirty="0">
                <a:latin typeface="Athelas" charset="0"/>
                <a:ea typeface="Athelas" charset="0"/>
                <a:cs typeface="Athelas" charset="0"/>
              </a:rPr>
              <a:t>nd</a:t>
            </a:r>
            <a:r>
              <a:rPr lang="zh-CN" altLang="en-US" sz="2800" dirty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altLang="zh-CN" sz="2800" dirty="0">
                <a:latin typeface="Athelas" charset="0"/>
                <a:ea typeface="Athelas" charset="0"/>
                <a:cs typeface="Athelas" charset="0"/>
              </a:rPr>
              <a:t>task</a:t>
            </a:r>
            <a:endParaRPr lang="en-US" sz="2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E58709-2C11-984B-A9FA-63A22525BAE4}"/>
              </a:ext>
            </a:extLst>
          </p:cNvPr>
          <p:cNvSpPr/>
          <p:nvPr/>
        </p:nvSpPr>
        <p:spPr>
          <a:xfrm rot="5400000">
            <a:off x="3135661" y="1565040"/>
            <a:ext cx="2979204" cy="294453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AB6A73-24E3-AA45-B189-FA0835477D91}"/>
              </a:ext>
            </a:extLst>
          </p:cNvPr>
          <p:cNvCxnSpPr>
            <a:cxnSpLocks/>
          </p:cNvCxnSpPr>
          <p:nvPr/>
        </p:nvCxnSpPr>
        <p:spPr>
          <a:xfrm flipV="1">
            <a:off x="3279441" y="2028411"/>
            <a:ext cx="2033509" cy="10117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3279440" y="2028411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endCxn id="123" idx="4"/>
          </p:cNvCxnSpPr>
          <p:nvPr/>
        </p:nvCxnSpPr>
        <p:spPr>
          <a:xfrm>
            <a:off x="3279440" y="3040142"/>
            <a:ext cx="203351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  <a:endCxn id="123" idx="4"/>
          </p:cNvCxnSpPr>
          <p:nvPr/>
        </p:nvCxnSpPr>
        <p:spPr>
          <a:xfrm>
            <a:off x="3279441" y="2028411"/>
            <a:ext cx="2033509" cy="10117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76301" y="2695714"/>
            <a:ext cx="331978" cy="228544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c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00249" y="2695714"/>
            <a:ext cx="331978" cy="228544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400" baseline="30000" dirty="0">
                <a:latin typeface="Yu Mincho" charset="-128"/>
                <a:ea typeface="Yu Mincho" charset="-128"/>
                <a:cs typeface="Yu Mincho" charset="-128"/>
              </a:rPr>
              <a:t>b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6A8D8-B1DA-D44B-9BFA-5109D6ABD674}"/>
              </a:ext>
            </a:extLst>
          </p:cNvPr>
          <p:cNvSpPr txBox="1"/>
          <p:nvPr/>
        </p:nvSpPr>
        <p:spPr>
          <a:xfrm>
            <a:off x="4676301" y="2925870"/>
            <a:ext cx="331978" cy="228544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58A193-347A-5C4A-BD30-AB3239861FCF}"/>
              </a:ext>
            </a:extLst>
          </p:cNvPr>
          <p:cNvSpPr txBox="1"/>
          <p:nvPr/>
        </p:nvSpPr>
        <p:spPr>
          <a:xfrm>
            <a:off x="4676301" y="1914139"/>
            <a:ext cx="331978" cy="22854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M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652C5E-D8BD-2C49-A6CE-4E1652287463}"/>
              </a:ext>
            </a:extLst>
          </p:cNvPr>
          <p:cNvSpPr txBox="1"/>
          <p:nvPr/>
        </p:nvSpPr>
        <p:spPr>
          <a:xfrm>
            <a:off x="6333662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21070" y="1843220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1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0" name="Or 109">
            <a:extLst>
              <a:ext uri="{FF2B5EF4-FFF2-40B4-BE49-F238E27FC236}">
                <a16:creationId xmlns:a16="http://schemas.microsoft.com/office/drawing/2014/main" id="{4E68D5B8-F8F0-3442-92E3-60AD6C3AB8E1}"/>
              </a:ext>
            </a:extLst>
          </p:cNvPr>
          <p:cNvSpPr/>
          <p:nvPr/>
        </p:nvSpPr>
        <p:spPr>
          <a:xfrm rot="5400000">
            <a:off x="5317025" y="1897367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853247-5E74-AB4E-9BB2-2CA38DAAD620}"/>
              </a:ext>
            </a:extLst>
          </p:cNvPr>
          <p:cNvSpPr txBox="1"/>
          <p:nvPr/>
        </p:nvSpPr>
        <p:spPr>
          <a:xfrm>
            <a:off x="6333662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78A79-CB07-5445-AFCF-8368A3FCB180}"/>
              </a:ext>
            </a:extLst>
          </p:cNvPr>
          <p:cNvSpPr txBox="1"/>
          <p:nvPr/>
        </p:nvSpPr>
        <p:spPr>
          <a:xfrm>
            <a:off x="2221070" y="285495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(t-1)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B6B9EB9F-6AAF-3740-9516-22EF2869B37B}"/>
              </a:ext>
            </a:extLst>
          </p:cNvPr>
          <p:cNvSpPr/>
          <p:nvPr/>
        </p:nvSpPr>
        <p:spPr>
          <a:xfrm rot="5400000">
            <a:off x="5317025" y="2909098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</p:cNvCxnSpPr>
          <p:nvPr/>
        </p:nvCxnSpPr>
        <p:spPr>
          <a:xfrm>
            <a:off x="5575038" y="2028411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9C91F0-A37A-1143-B88F-8B10A15DD885}"/>
              </a:ext>
            </a:extLst>
          </p:cNvPr>
          <p:cNvCxnSpPr>
            <a:cxnSpLocks/>
            <a:stCxn id="123" idx="0"/>
            <a:endCxn id="117" idx="1"/>
          </p:cNvCxnSpPr>
          <p:nvPr/>
        </p:nvCxnSpPr>
        <p:spPr>
          <a:xfrm>
            <a:off x="5575038" y="3040142"/>
            <a:ext cx="75862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50797C-CDF1-9847-A4CA-8774ABCBE3AE}"/>
              </a:ext>
            </a:extLst>
          </p:cNvPr>
          <p:cNvCxnSpPr>
            <a:cxnSpLocks/>
          </p:cNvCxnSpPr>
          <p:nvPr/>
        </p:nvCxnSpPr>
        <p:spPr>
          <a:xfrm>
            <a:off x="2942320" y="2028411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5FD286-AF28-F342-90C4-4271F5B86BC5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942320" y="3040142"/>
            <a:ext cx="33922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 122">
            <a:extLst>
              <a:ext uri="{FF2B5EF4-FFF2-40B4-BE49-F238E27FC236}">
                <a16:creationId xmlns:a16="http://schemas.microsoft.com/office/drawing/2014/main" id="{BA859369-00C2-5E4D-A6C0-0B9800E4AE6C}"/>
              </a:ext>
            </a:extLst>
          </p:cNvPr>
          <p:cNvSpPr/>
          <p:nvPr/>
        </p:nvSpPr>
        <p:spPr>
          <a:xfrm rot="5400000">
            <a:off x="5640379" y="1626280"/>
            <a:ext cx="253937" cy="262088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5407598" y="965311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err="1">
                <a:latin typeface="Yu Mincho" charset="-128"/>
                <a:ea typeface="Yu Mincho" charset="-128"/>
                <a:cs typeface="Yu Mincho" charset="-128"/>
              </a:rPr>
              <a:t>h</a:t>
            </a:r>
            <a:r>
              <a:rPr lang="en-US" altLang="zh-CN" sz="1800" baseline="-25000" dirty="0" err="1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C396AC-37B7-E64F-A421-9BC1D01883A9}"/>
              </a:ext>
            </a:extLst>
          </p:cNvPr>
          <p:cNvCxnSpPr>
            <a:cxnSpLocks/>
          </p:cNvCxnSpPr>
          <p:nvPr/>
        </p:nvCxnSpPr>
        <p:spPr>
          <a:xfrm flipV="1">
            <a:off x="5767347" y="1335692"/>
            <a:ext cx="876" cy="29466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05DA054-C068-3D47-AD73-8E7C3C2BB8A2}"/>
              </a:ext>
            </a:extLst>
          </p:cNvPr>
          <p:cNvSpPr txBox="1"/>
          <p:nvPr/>
        </p:nvSpPr>
        <p:spPr>
          <a:xfrm>
            <a:off x="3501129" y="4724994"/>
            <a:ext cx="721250" cy="37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x</a:t>
            </a:r>
            <a:r>
              <a:rPr lang="en-US" altLang="zh-CN" sz="1800" baseline="30000" dirty="0">
                <a:latin typeface="Yu Mincho" charset="-128"/>
                <a:ea typeface="Yu Mincho" charset="-128"/>
                <a:cs typeface="Yu Mincho" charset="-128"/>
              </a:rPr>
              <a:t>(t)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1E98203-2357-F442-AB23-049C1977B6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0736" y="2969430"/>
            <a:ext cx="2696584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1B7DB5EA-2606-904C-8AC1-A68D5D1FDB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26600" y="3475295"/>
            <a:ext cx="1684853" cy="81454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DFA8480-7BD5-3746-BAF3-BAAEBD4FF67D}"/>
              </a:ext>
            </a:extLst>
          </p:cNvPr>
          <p:cNvCxnSpPr>
            <a:cxnSpLocks/>
          </p:cNvCxnSpPr>
          <p:nvPr/>
        </p:nvCxnSpPr>
        <p:spPr>
          <a:xfrm flipV="1">
            <a:off x="5575038" y="1884293"/>
            <a:ext cx="192310" cy="1441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B9513AF9-9B6E-584C-9776-A601AE814A74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5575038" y="1884293"/>
            <a:ext cx="192310" cy="115584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6526053" y="965311"/>
            <a:ext cx="3364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>
                <a:latin typeface="Yu Mincho" charset="-128"/>
                <a:ea typeface="Yu Mincho" charset="-128"/>
                <a:cs typeface="Yu Mincho" charset="-128"/>
              </a:rPr>
              <a:t>F</a:t>
            </a:r>
            <a:endParaRPr lang="en-US" sz="18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124" idx="3"/>
            <a:endCxn id="45" idx="1"/>
          </p:cNvCxnSpPr>
          <p:nvPr/>
        </p:nvCxnSpPr>
        <p:spPr>
          <a:xfrm flipV="1">
            <a:off x="6128848" y="1149977"/>
            <a:ext cx="397205" cy="5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247303" y="996088"/>
            <a:ext cx="54188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>
                <a:latin typeface="Yu Mincho" charset="-128"/>
                <a:ea typeface="Yu Mincho" charset="-128"/>
                <a:cs typeface="Yu Mincho" charset="-128"/>
              </a:rPr>
              <a:t>1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F78F8B-C5E4-3747-9CA0-CDE96E6936B8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862521" y="1149977"/>
            <a:ext cx="38478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C077D6-25CA-7142-B14D-CAE3CF63BBEA}"/>
              </a:ext>
            </a:extLst>
          </p:cNvPr>
          <p:cNvSpPr txBox="1"/>
          <p:nvPr/>
        </p:nvSpPr>
        <p:spPr>
          <a:xfrm>
            <a:off x="7789189" y="996087"/>
            <a:ext cx="541886" cy="30777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out</a:t>
            </a:r>
            <a:r>
              <a:rPr lang="en-US" altLang="zh-CN" sz="1400" baseline="-250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AE511F-FF3C-0542-996A-06A8A7BE99E6}"/>
              </a:ext>
            </a:extLst>
          </p:cNvPr>
          <p:cNvSpPr txBox="1"/>
          <p:nvPr/>
        </p:nvSpPr>
        <p:spPr>
          <a:xfrm>
            <a:off x="2238941" y="4756295"/>
            <a:ext cx="72125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task:</a:t>
            </a:r>
            <a:r>
              <a:rPr lang="zh-CN" altLang="en-US" sz="1400" dirty="0">
                <a:latin typeface="Yu Mincho" charset="-128"/>
                <a:ea typeface="Yu Mincho" charset="-128"/>
                <a:cs typeface="Yu Mincho" charset="-128"/>
              </a:rPr>
              <a:t> </a:t>
            </a:r>
            <a:r>
              <a:rPr lang="en-US" altLang="zh-CN" sz="1400" dirty="0">
                <a:latin typeface="Yu Mincho" charset="-128"/>
                <a:ea typeface="Yu Mincho" charset="-128"/>
                <a:cs typeface="Yu Mincho" charset="-128"/>
              </a:rPr>
              <a:t>2</a:t>
            </a:r>
            <a:endParaRPr lang="en-US" sz="1400" dirty="0"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321537"/>
      </p:ext>
    </p:extLst>
  </p:cSld>
  <p:clrMapOvr>
    <a:masterClrMapping/>
  </p:clrMapOvr>
</p:sld>
</file>

<file path=ppt/theme/theme1.xml><?xml version="1.0" encoding="utf-8"?>
<a:theme xmlns:a="http://schemas.openxmlformats.org/drawingml/2006/main" name="_RU_template_SHIELD_logotype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7" id="{59DF0DA3-D26E-A545-9E97-A432B5B9B033}" vid="{32B85AF2-5E5E-5342-9653-BB64EBF1C9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RU_template_SHIELD_logotype_16x9 widescreen</Template>
  <TotalTime>7905</TotalTime>
  <Words>719</Words>
  <Application>Microsoft Macintosh PowerPoint</Application>
  <PresentationFormat>On-screen Show (16:9)</PresentationFormat>
  <Paragraphs>217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Yu Mincho</vt:lpstr>
      <vt:lpstr>Arial</vt:lpstr>
      <vt:lpstr>Athelas</vt:lpstr>
      <vt:lpstr>Calibri</vt:lpstr>
      <vt:lpstr>_RU_template_SHIELD_logotype_4x3 standard</vt:lpstr>
      <vt:lpstr>Continual Learning Long Short Term Memory</vt:lpstr>
      <vt:lpstr>Continual Learning</vt:lpstr>
      <vt:lpstr>Continual Learning (Cont.)</vt:lpstr>
      <vt:lpstr>Continual Learning in NLP</vt:lpstr>
      <vt:lpstr>Limitations</vt:lpstr>
      <vt:lpstr>Our Inventions</vt:lpstr>
      <vt:lpstr>Continual Learning LSTM</vt:lpstr>
      <vt:lpstr>Continual Learning LSTM: 1st task</vt:lpstr>
      <vt:lpstr>Continual Learning LSTM: 2nd task</vt:lpstr>
      <vt:lpstr>Continual Learning LSTM: 3rd task</vt:lpstr>
      <vt:lpstr>Continual Learning LSTM: Test</vt:lpstr>
      <vt:lpstr>Experiments: Spoken Language Understanding</vt:lpstr>
      <vt:lpstr>Experiments: Spoken Language Understanding</vt:lpstr>
      <vt:lpstr>Experiments: Spoken Language Understanding</vt:lpstr>
      <vt:lpstr>Revised Schema</vt:lpstr>
      <vt:lpstr>Experiments: Spoken Language Understanding</vt:lpstr>
      <vt:lpstr>Experiments: Spoken Language Understanding</vt:lpstr>
      <vt:lpstr>Experiments: Spoken Language Understanding</vt:lpstr>
      <vt:lpstr>Continual Learning LSTM: Test</vt:lpstr>
      <vt:lpstr>Continual Learning LSTM: Test</vt:lpstr>
      <vt:lpstr>Experiments: Spoken Language Understanding</vt:lpstr>
      <vt:lpstr>Thanks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CR-GAN: Learning Complete Representations for Multi-view Generation</dc:title>
  <dc:subject/>
  <dc:creator>bba367</dc:creator>
  <cp:keywords/>
  <dc:description/>
  <cp:lastModifiedBy>Qinghan Xue</cp:lastModifiedBy>
  <cp:revision>316</cp:revision>
  <dcterms:created xsi:type="dcterms:W3CDTF">2018-07-12T00:00:14Z</dcterms:created>
  <dcterms:modified xsi:type="dcterms:W3CDTF">2021-02-04T23:40:52Z</dcterms:modified>
  <cp:category/>
</cp:coreProperties>
</file>