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7559675" cy="106918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41">
          <p15:clr>
            <a:srgbClr val="A4A3A4"/>
          </p15:clr>
        </p15:guide>
        <p15:guide id="2" pos="11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41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535b05939_14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535b05939_14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535b05939_2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f535b05939_2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52f207d98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52f207d98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52f207d98_0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52f207d98_0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52f207d98_0_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52f207d98_0_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52f207d98_0_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52f207d98_0_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451520" y="804600"/>
            <a:ext cx="96030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451520" y="2015640"/>
            <a:ext cx="96030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lvl="1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lvl="2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lvl="3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lvl="4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lvl="5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lvl="6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lvl="7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lvl="8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2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171" name="Google Shape;17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74" name="Google Shape;174;p2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5" name="Google Shape;175;p2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77" name="Google Shape;177;p2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78" name="Google Shape;178;p2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79" name="Google Shape;179;p2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p25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32" name="Google Shape;32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" name="Google Shape;36;p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40" name="Google Shape;40;p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9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305" name="Google Shape;305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9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3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08" name="Google Shape;308;p39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9" name="Google Shape;309;p39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11" name="Google Shape;311;p39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12" name="Google Shape;312;p39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13" name="Google Shape;313;p39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9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9" name="Google Shape;329;p41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6" name="Google Shape;336;p42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38" name="Google Shape;338;p42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9" name="Google Shape;339;p4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0" name="Google Shape;350;p44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351" name="Google Shape;351;p4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8" name="Google Shape;358;p4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70" name="Google Shape;370;p47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9" name="Google Shape;379;p4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4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85" name="Google Shape;385;p49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6" name="Google Shape;386;p4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4" name="Google Shape;394;p5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5" name="Google Shape;395;p5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1" name="Google Shape;401;p5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7" name="Google Shape;407;p5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8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9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7" name="Google Shape;147;p19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8" name="Google Shape;148;p19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50" name="Google Shape;150;p19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51" name="Google Shape;151;p19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2" name="Google Shape;152;p19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6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278" name="Google Shape;278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Google Shape;280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81" name="Google Shape;281;p36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2" name="Google Shape;282;p3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284" name="Google Shape;284;p36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285" name="Google Shape;285;p36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286" name="Google Shape;286;p3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0" name="Google Shape;290;p3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1" name="Google Shape;291;p3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2800" strike="noStrike">
                <a:solidFill>
                  <a:srgbClr val="B71E4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1.jp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/>
        </p:nvSpPr>
        <p:spPr>
          <a:xfrm>
            <a:off x="2351057" y="1656720"/>
            <a:ext cx="8636760" cy="1557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4400" u="none" cap="none" strike="noStrike">
                <a:solidFill>
                  <a:srgbClr val="AD4C11"/>
                </a:solidFill>
                <a:latin typeface="Arial"/>
                <a:ea typeface="Arial"/>
                <a:cs typeface="Arial"/>
                <a:sym typeface="Arial"/>
              </a:rPr>
              <a:t>CROP MONITORING SYSTEM</a:t>
            </a:r>
            <a:endParaRPr b="1" i="0" sz="4400" u="none" cap="none" strike="noStrike">
              <a:solidFill>
                <a:srgbClr val="AD4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3"/>
          <p:cNvSpPr txBox="1"/>
          <p:nvPr/>
        </p:nvSpPr>
        <p:spPr>
          <a:xfrm>
            <a:off x="3837358" y="4170503"/>
            <a:ext cx="9282600" cy="23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3054" y="1608300"/>
            <a:ext cx="4336398" cy="3212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/>
        </p:nvSpPr>
        <p:spPr>
          <a:xfrm>
            <a:off x="6243552" y="2975550"/>
            <a:ext cx="4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3837350" y="4301450"/>
            <a:ext cx="557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Abhirami B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Gayathri R Beeji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Manassa J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Revathy Jayakumar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latin typeface="Trebuchet MS"/>
                <a:ea typeface="Trebuchet MS"/>
                <a:cs typeface="Trebuchet MS"/>
                <a:sym typeface="Trebuchet MS"/>
              </a:rPr>
              <a:t>Rincy Roy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53"/>
          <p:cNvSpPr txBox="1"/>
          <p:nvPr/>
        </p:nvSpPr>
        <p:spPr>
          <a:xfrm>
            <a:off x="3837350" y="3701150"/>
            <a:ext cx="3312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7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TEAM QUINTET</a:t>
            </a:r>
            <a:endParaRPr b="1" sz="2700">
              <a:solidFill>
                <a:srgbClr val="38761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-1224241" y="3429000"/>
            <a:ext cx="9363944" cy="1765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3330B"/>
              </a:buClr>
              <a:buSzPts val="6000"/>
              <a:buFont typeface="Gill Sans"/>
              <a:buNone/>
            </a:pPr>
            <a:r>
              <a:rPr lang="id" sz="60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WORKING</a:t>
            </a:r>
            <a:r>
              <a:rPr lang="id" sz="6000"/>
              <a:t> </a:t>
            </a:r>
            <a:endParaRPr sz="6000"/>
          </a:p>
        </p:txBody>
      </p:sp>
      <p:pic>
        <p:nvPicPr>
          <p:cNvPr id="482" name="Google Shape;48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731" y="2893102"/>
            <a:ext cx="63150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"/>
          <p:cNvSpPr txBox="1"/>
          <p:nvPr/>
        </p:nvSpPr>
        <p:spPr>
          <a:xfrm>
            <a:off x="589320" y="238022"/>
            <a:ext cx="8278560" cy="7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                  </a:t>
            </a:r>
            <a:r>
              <a:rPr b="0" lang="id" sz="3600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lang="id" sz="3600" cap="none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SYSTEM   ARCHITECTURE</a:t>
            </a:r>
            <a:endParaRPr b="0" sz="36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8" name="Google Shape;4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25" y="913200"/>
            <a:ext cx="11798071" cy="5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50" y="11675"/>
            <a:ext cx="7812125" cy="7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4"/>
          <p:cNvSpPr txBox="1"/>
          <p:nvPr/>
        </p:nvSpPr>
        <p:spPr>
          <a:xfrm>
            <a:off x="447650" y="411850"/>
            <a:ext cx="342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7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FLOW CHART</a:t>
            </a:r>
            <a:endParaRPr sz="37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4302"/>
            <a:ext cx="12192000" cy="579369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5"/>
          <p:cNvSpPr txBox="1"/>
          <p:nvPr/>
        </p:nvSpPr>
        <p:spPr>
          <a:xfrm>
            <a:off x="4407107" y="417971"/>
            <a:ext cx="27432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FRONT END</a:t>
            </a:r>
            <a:endParaRPr sz="36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/>
        </p:nvSpPr>
        <p:spPr>
          <a:xfrm>
            <a:off x="5836404" y="395800"/>
            <a:ext cx="122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6" name="Google Shape;506;p66"/>
          <p:cNvSpPr txBox="1"/>
          <p:nvPr/>
        </p:nvSpPr>
        <p:spPr>
          <a:xfrm>
            <a:off x="485325" y="310750"/>
            <a:ext cx="901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solidFill>
                  <a:srgbClr val="62170C"/>
                </a:solidFill>
                <a:latin typeface="Gill Sans"/>
                <a:ea typeface="Gill Sans"/>
                <a:cs typeface="Gill Sans"/>
                <a:sym typeface="Gill Sans"/>
              </a:rPr>
              <a:t>                  </a:t>
            </a:r>
            <a:r>
              <a:rPr lang="id" sz="3000">
                <a:solidFill>
                  <a:srgbClr val="62170C"/>
                </a:solidFill>
                <a:latin typeface="Gill Sans"/>
                <a:ea typeface="Gill Sans"/>
                <a:cs typeface="Gill Sans"/>
                <a:sym typeface="Gill Sans"/>
              </a:rPr>
              <a:t>SCREENSHOTS</a:t>
            </a:r>
            <a:r>
              <a:rPr lang="id" sz="30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7" name="Google Shape;5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5" y="1164088"/>
            <a:ext cx="3036400" cy="5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238" y="1164100"/>
            <a:ext cx="3205026" cy="5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775" y="1164100"/>
            <a:ext cx="3205026" cy="5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677334" y="609600"/>
            <a:ext cx="8596668" cy="70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3330B"/>
              </a:buClr>
              <a:buSzPts val="3600"/>
              <a:buFont typeface="Gill Sans"/>
              <a:buNone/>
            </a:pPr>
            <a:r>
              <a:rPr lang="id" sz="32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id" sz="3200">
                <a:solidFill>
                  <a:srgbClr val="73330B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 sz="3200">
              <a:solidFill>
                <a:srgbClr val="7333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5" name="Google Shape;515;p67"/>
          <p:cNvSpPr txBox="1"/>
          <p:nvPr>
            <p:ph idx="1" type="body"/>
          </p:nvPr>
        </p:nvSpPr>
        <p:spPr>
          <a:xfrm>
            <a:off x="677334" y="1319134"/>
            <a:ext cx="8596668" cy="472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d" sz="2400">
                <a:latin typeface="Gill Sans"/>
                <a:ea typeface="Gill Sans"/>
                <a:cs typeface="Gill Sans"/>
                <a:sym typeface="Gill Sans"/>
              </a:rPr>
              <a:t>The application of agricultural networking technology is need of modern development.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d" sz="2400">
                <a:latin typeface="Gill Sans"/>
                <a:ea typeface="Gill Sans"/>
                <a:cs typeface="Gill Sans"/>
                <a:sym typeface="Gill Sans"/>
              </a:rPr>
              <a:t>Provides ease to people in controlling irrigation system by applying IoT.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d" sz="2400">
                <a:latin typeface="Gill Sans"/>
                <a:ea typeface="Gill Sans"/>
                <a:cs typeface="Gill Sans"/>
                <a:sym typeface="Gill Sans"/>
              </a:rPr>
              <a:t>A safe agricultural production has a significant impact on ensuring the effective use of water resources and agricultural production.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8"/>
          <p:cNvSpPr txBox="1"/>
          <p:nvPr/>
        </p:nvSpPr>
        <p:spPr>
          <a:xfrm>
            <a:off x="1451520" y="1713240"/>
            <a:ext cx="9603000" cy="164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id" sz="20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                                  </a:t>
            </a:r>
            <a:r>
              <a:rPr b="0" lang="id" sz="4800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THANK  YOU.....</a:t>
            </a:r>
            <a:endParaRPr b="0" sz="48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200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                     </a:t>
            </a:r>
            <a:r>
              <a:rPr b="0" lang="id" sz="3600" cap="none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b="0" sz="36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614600" y="1442800"/>
            <a:ext cx="10440000" cy="5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59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Arial"/>
              <a:buChar char="•"/>
            </a:pPr>
            <a:r>
              <a:rPr lang="id" sz="2500">
                <a:latin typeface="Gill Sans"/>
                <a:ea typeface="Gill Sans"/>
                <a:cs typeface="Gill Sans"/>
                <a:sym typeface="Gill Sans"/>
              </a:rPr>
              <a:t>Lifestyle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of people is changing due to growth of Technology.</a:t>
            </a:r>
            <a:endParaRPr sz="1500"/>
          </a:p>
          <a:p>
            <a:pPr indent="-23459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Arial"/>
              <a:buChar char="•"/>
            </a:pP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this fast moving world , people are more attached to smart Technologies.</a:t>
            </a:r>
            <a:endParaRPr sz="1500"/>
          </a:p>
          <a:p>
            <a:pPr indent="-23459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Arial"/>
              <a:buChar char="•"/>
            </a:pP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Network based 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smart plant monitoring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system 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that control plant’s health status ,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provide 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humidity range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, 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moisture level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lang="id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temperature of soil</a:t>
            </a:r>
            <a:r>
              <a:rPr b="0" lang="id" sz="25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along with a pumping system.</a:t>
            </a:r>
            <a:endParaRPr sz="1500"/>
          </a:p>
          <a:p>
            <a:pPr indent="0" lvl="0" marL="359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id" sz="2000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id" sz="2000">
                <a:latin typeface="Gill Sans"/>
                <a:ea typeface="Gill Sans"/>
                <a:cs typeface="Gill Sans"/>
                <a:sym typeface="Gill Sans"/>
              </a:rPr>
              <a:t>                                     </a:t>
            </a:r>
            <a:r>
              <a:rPr lang="id" sz="2000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id" sz="3200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sz="3200">
              <a:solidFill>
                <a:srgbClr val="89163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999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Gill Sans"/>
              <a:buAutoNum type="arabicPeriod"/>
            </a:pPr>
            <a:r>
              <a:rPr lang="id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save water and reduce human intervention in the agriculture field.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9990" lvl="0" marL="22860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500"/>
              <a:buFont typeface="Gill Sans"/>
              <a:buAutoNum type="arabicPeriod"/>
            </a:pPr>
            <a:r>
              <a:rPr lang="id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get output of soli water sensor and provide water to crop.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6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9163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/>
        </p:nvSpPr>
        <p:spPr>
          <a:xfrm>
            <a:off x="89280" y="4482360"/>
            <a:ext cx="10763600" cy="259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630" lvl="0" marL="2858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71E42"/>
              </a:buClr>
              <a:buSzPts val="2700"/>
              <a:buFont typeface="Noto Sans Symbols"/>
              <a:buChar char="❑"/>
            </a:pPr>
            <a:r>
              <a:rPr lang="id" sz="2700">
                <a:latin typeface="Gill Sans"/>
                <a:ea typeface="Gill Sans"/>
                <a:cs typeface="Gill Sans"/>
                <a:sym typeface="Gill Sans"/>
              </a:rPr>
              <a:t>A scenario in which objects,animals or people are provided with unique identifiers and the ability to control and transfer data over a network without </a:t>
            </a:r>
            <a:r>
              <a:rPr b="0" lang="id" sz="2700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id" sz="2700">
                <a:latin typeface="Gill Sans"/>
                <a:ea typeface="Gill Sans"/>
                <a:cs typeface="Gill Sans"/>
                <a:sym typeface="Gill Sans"/>
              </a:rPr>
              <a:t>requiring direct interaction.</a:t>
            </a:r>
            <a:endParaRPr b="0" sz="27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75" y="1385325"/>
            <a:ext cx="7076050" cy="2873613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5"/>
          <p:cNvSpPr txBox="1"/>
          <p:nvPr/>
        </p:nvSpPr>
        <p:spPr>
          <a:xfrm flipH="1">
            <a:off x="685500" y="396424"/>
            <a:ext cx="1028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500">
                <a:solidFill>
                  <a:srgbClr val="62170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IoT?</a:t>
            </a:r>
            <a:endParaRPr sz="3500">
              <a:solidFill>
                <a:srgbClr val="6217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/>
        </p:nvSpPr>
        <p:spPr>
          <a:xfrm>
            <a:off x="1451520" y="8668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 cap="non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CROP MANAGEMENT</a:t>
            </a:r>
            <a:r>
              <a:rPr b="0" lang="id" sz="3200" cap="none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 USING IOT</a:t>
            </a:r>
            <a:endParaRPr b="0" sz="32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p56"/>
          <p:cNvSpPr txBox="1"/>
          <p:nvPr/>
        </p:nvSpPr>
        <p:spPr>
          <a:xfrm>
            <a:off x="1451520" y="1391400"/>
            <a:ext cx="9603000" cy="5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Noto Sans Symbols"/>
              <a:buChar char="⮚"/>
            </a:pP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of IOT in which controlling of farming is done using various internet based control techniques.</a:t>
            </a:r>
            <a:endParaRPr/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Noto Sans Symbols"/>
              <a:buChar char="⮚"/>
            </a:pP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crop management</a:t>
            </a: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system will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sense humidity</a:t>
            </a: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,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moisture</a:t>
            </a: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temperature of the soil .</a:t>
            </a:r>
            <a:endParaRPr/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Noto Sans Symbols"/>
              <a:buChar char="⮚"/>
            </a:pPr>
            <a:r>
              <a:rPr b="0" lang="id" sz="2100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Includes sending information about the same to user and </a:t>
            </a:r>
            <a:r>
              <a:rPr lang="id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watering the plant according to the range of soil moisture.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id" sz="2100" strike="noStrike">
                <a:solidFill>
                  <a:srgbClr val="891631"/>
                </a:solidFill>
                <a:latin typeface="Gill Sans"/>
                <a:ea typeface="Gill Sans"/>
                <a:cs typeface="Gill Sans"/>
                <a:sym typeface="Gill Sans"/>
              </a:rPr>
              <a:t>To implement crop management system using IOT we need:-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AutoNum type="arabicPeriod"/>
            </a:pPr>
            <a:r>
              <a:rPr b="0" lang="id" sz="2100" strike="noStrike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A internet connected MCU connected to </a:t>
            </a:r>
            <a:r>
              <a:rPr lang="id" sz="2100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the devices.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AutoNum type="arabicPeriod"/>
            </a:pPr>
            <a:r>
              <a:rPr b="0" lang="id" sz="2100" strike="noStrike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An application called Blynk is used.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240" lvl="0" marL="22860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B71E42"/>
              </a:buClr>
              <a:buSzPts val="2100"/>
              <a:buFont typeface="Gill Sans"/>
              <a:buAutoNum type="arabicPeriod"/>
            </a:pPr>
            <a:r>
              <a:rPr b="0" lang="id" sz="2100" strike="noStrike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id" sz="2100">
                <a:solidFill>
                  <a:srgbClr val="191613"/>
                </a:solidFill>
                <a:latin typeface="Gill Sans"/>
                <a:ea typeface="Gill Sans"/>
                <a:cs typeface="Gill Sans"/>
                <a:sym typeface="Gill Sans"/>
              </a:rPr>
              <a:t>smart phone for the user to interact with the system.</a:t>
            </a:r>
            <a:endParaRPr b="0" sz="2100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type="title"/>
          </p:nvPr>
        </p:nvSpPr>
        <p:spPr>
          <a:xfrm>
            <a:off x="677325" y="609600"/>
            <a:ext cx="8596800" cy="58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solidFill>
                  <a:srgbClr val="62170C"/>
                </a:solidFill>
              </a:rPr>
              <a:t>THINGS REQUIRED</a:t>
            </a:r>
            <a:endParaRPr sz="2800">
              <a:solidFill>
                <a:srgbClr val="62170C"/>
              </a:solidFill>
            </a:endParaRPr>
          </a:p>
        </p:txBody>
      </p:sp>
      <p:sp>
        <p:nvSpPr>
          <p:cNvPr id="444" name="Google Shape;444;p57"/>
          <p:cNvSpPr txBox="1"/>
          <p:nvPr>
            <p:ph idx="1" type="body"/>
          </p:nvPr>
        </p:nvSpPr>
        <p:spPr>
          <a:xfrm>
            <a:off x="677325" y="1312877"/>
            <a:ext cx="8596800" cy="47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AD4C11"/>
                </a:solidFill>
                <a:latin typeface="Arial"/>
                <a:ea typeface="Arial"/>
                <a:cs typeface="Arial"/>
                <a:sym typeface="Arial"/>
              </a:rPr>
              <a:t>Hardware devices</a:t>
            </a:r>
            <a:endParaRPr sz="2400">
              <a:solidFill>
                <a:srgbClr val="AD4C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Nodemcu ESP8266    </a:t>
            </a:r>
            <a:endParaRPr sz="2400">
              <a:solidFill>
                <a:srgbClr val="AD4C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Soil Moisture Sensor</a:t>
            </a:r>
            <a:endParaRPr/>
          </a:p>
        </p:txBody>
      </p:sp>
      <p:pic>
        <p:nvPicPr>
          <p:cNvPr id="445" name="Google Shape;4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350" y="4108275"/>
            <a:ext cx="2613075" cy="174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25" y="1580300"/>
            <a:ext cx="2613075" cy="1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677325" y="881000"/>
            <a:ext cx="8596800" cy="51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Module </a:t>
            </a:r>
            <a:r>
              <a:rPr lang="id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Solenoid Water Valve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Battery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8"/>
          <p:cNvPicPr preferRelativeResize="0"/>
          <p:nvPr/>
        </p:nvPicPr>
        <p:blipFill rotWithShape="1">
          <a:blip r:embed="rId3">
            <a:alphaModFix/>
          </a:blip>
          <a:srcRect b="22750" l="18054" r="15176" t="22575"/>
          <a:stretch/>
        </p:blipFill>
        <p:spPr>
          <a:xfrm>
            <a:off x="4733225" y="742800"/>
            <a:ext cx="2069850" cy="1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8"/>
          <p:cNvPicPr preferRelativeResize="0"/>
          <p:nvPr/>
        </p:nvPicPr>
        <p:blipFill rotWithShape="1">
          <a:blip r:embed="rId4">
            <a:alphaModFix/>
          </a:blip>
          <a:srcRect b="0" l="0" r="0" t="22863"/>
          <a:stretch/>
        </p:blipFill>
        <p:spPr>
          <a:xfrm>
            <a:off x="4461600" y="4957800"/>
            <a:ext cx="2613075" cy="15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500" y="2511700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idx="1" type="body"/>
          </p:nvPr>
        </p:nvSpPr>
        <p:spPr>
          <a:xfrm>
            <a:off x="677325" y="811904"/>
            <a:ext cx="8596800" cy="5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/>
              <a:t>	</a:t>
            </a:r>
            <a:r>
              <a:rPr lang="id" sz="2000"/>
              <a:t>Jumper Wires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DHT 11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63" y="811900"/>
            <a:ext cx="2613073" cy="174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800" y="2896425"/>
            <a:ext cx="2500399" cy="14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725" y="4986825"/>
            <a:ext cx="2124773" cy="119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677325" y="345500"/>
            <a:ext cx="8596800" cy="9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615"/>
              <a:buFont typeface="Arial"/>
              <a:buNone/>
            </a:pPr>
            <a:r>
              <a:rPr lang="id" sz="3177">
                <a:solidFill>
                  <a:srgbClr val="5B0F21"/>
                </a:solidFill>
                <a:latin typeface="Arial"/>
                <a:ea typeface="Arial"/>
                <a:cs typeface="Arial"/>
                <a:sym typeface="Arial"/>
              </a:rPr>
              <a:t>Software components</a:t>
            </a:r>
            <a:endParaRPr sz="3177">
              <a:solidFill>
                <a:srgbClr val="5B0F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>
            <a:off x="677325" y="1278302"/>
            <a:ext cx="8596800" cy="47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Blynk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IDE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950" y="1157400"/>
            <a:ext cx="2212700" cy="18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025" y="3590025"/>
            <a:ext cx="2103622" cy="1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/>
        </p:nvSpPr>
        <p:spPr>
          <a:xfrm>
            <a:off x="3997377" y="149901"/>
            <a:ext cx="4676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73330B"/>
                </a:solidFill>
                <a:latin typeface="Trebuchet MS"/>
                <a:ea typeface="Trebuchet MS"/>
                <a:cs typeface="Trebuchet MS"/>
                <a:sym typeface="Trebuchet MS"/>
              </a:rPr>
              <a:t>CIRCUIT DIAGRAM</a:t>
            </a:r>
            <a:endParaRPr sz="3600">
              <a:solidFill>
                <a:srgbClr val="73330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6" name="Google Shape;4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192" y="1064302"/>
            <a:ext cx="9773587" cy="536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