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527af0d3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527af0d3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558adcd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558adc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4ef87018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4ef87018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52e38a1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52e38a1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4ef87018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4ef87018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4ef8701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4ef8701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4ef8701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4ef8701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4ef8701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4ef8701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4ef87018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4ef87018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543940b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543940b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27af0d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27af0d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527af0d3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527af0d3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82525" y="1350951"/>
            <a:ext cx="8237700" cy="1263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LAND VALIDATION AND VERIFICATION CHATBOT</a:t>
            </a:r>
            <a:endParaRPr/>
          </a:p>
        </p:txBody>
      </p:sp>
      <p:sp>
        <p:nvSpPr>
          <p:cNvPr id="86" name="Google Shape;86;p13"/>
          <p:cNvSpPr txBox="1"/>
          <p:nvPr>
            <p:ph idx="1" type="subTitle"/>
          </p:nvPr>
        </p:nvSpPr>
        <p:spPr>
          <a:xfrm>
            <a:off x="181950" y="3482575"/>
            <a:ext cx="8780100" cy="1189500"/>
          </a:xfrm>
          <a:prstGeom prst="rect">
            <a:avLst/>
          </a:prstGeom>
        </p:spPr>
        <p:txBody>
          <a:bodyPr anchorCtr="0" anchor="t" bIns="91425" lIns="91425" spcFirstLastPara="1" rIns="91425" wrap="square" tIns="91425">
            <a:normAutofit fontScale="25000" lnSpcReduction="20000"/>
          </a:bodyPr>
          <a:lstStyle/>
          <a:p>
            <a:pPr indent="0" lvl="0" marL="0" rtl="0" algn="just">
              <a:spcBef>
                <a:spcPts val="0"/>
              </a:spcBef>
              <a:spcAft>
                <a:spcPts val="0"/>
              </a:spcAft>
              <a:buNone/>
            </a:pPr>
            <a:r>
              <a:rPr lang="en"/>
              <a:t>                                                                                                                       </a:t>
            </a:r>
            <a:r>
              <a:rPr lang="en" sz="5636"/>
              <a:t>                                      Presented by,</a:t>
            </a:r>
            <a:endParaRPr sz="5636"/>
          </a:p>
          <a:p>
            <a:pPr indent="0" lvl="0" marL="0" rtl="0" algn="just">
              <a:spcBef>
                <a:spcPts val="0"/>
              </a:spcBef>
              <a:spcAft>
                <a:spcPts val="0"/>
              </a:spcAft>
              <a:buNone/>
            </a:pPr>
            <a:r>
              <a:t/>
            </a:r>
            <a:endParaRPr sz="5636"/>
          </a:p>
          <a:p>
            <a:pPr indent="0" lvl="0" marL="0" rtl="0" algn="just">
              <a:spcBef>
                <a:spcPts val="0"/>
              </a:spcBef>
              <a:spcAft>
                <a:spcPts val="0"/>
              </a:spcAft>
              <a:buNone/>
            </a:pPr>
            <a:r>
              <a:rPr lang="en" sz="5636"/>
              <a:t>                                                                               TEAM OUTLIERS</a:t>
            </a:r>
            <a:endParaRPr sz="5636"/>
          </a:p>
          <a:p>
            <a:pPr indent="0" lvl="0" marL="0" rtl="0" algn="just">
              <a:spcBef>
                <a:spcPts val="0"/>
              </a:spcBef>
              <a:spcAft>
                <a:spcPts val="0"/>
              </a:spcAft>
              <a:buNone/>
            </a:pPr>
            <a:r>
              <a:t/>
            </a:r>
            <a:endParaRPr sz="5636"/>
          </a:p>
          <a:p>
            <a:pPr indent="0" lvl="0" marL="0" rtl="0" algn="l">
              <a:spcBef>
                <a:spcPts val="0"/>
              </a:spcBef>
              <a:spcAft>
                <a:spcPts val="0"/>
              </a:spcAft>
              <a:buNone/>
            </a:pPr>
            <a:r>
              <a:rPr lang="en" sz="5636"/>
              <a:t>  </a:t>
            </a:r>
            <a:r>
              <a:rPr lang="en" sz="6028"/>
              <a:t>Renjini Jayakumar              Sandra Mercelin          Jyothika KJ          Athira S Nair          Aparna A.N</a:t>
            </a:r>
            <a:endParaRPr sz="6028"/>
          </a:p>
          <a:p>
            <a:pPr indent="0" lvl="0" marL="0" rtl="0" algn="l">
              <a:spcBef>
                <a:spcPts val="0"/>
              </a:spcBef>
              <a:spcAft>
                <a:spcPts val="0"/>
              </a:spcAft>
              <a:buNone/>
            </a:pPr>
            <a:r>
              <a:t/>
            </a:r>
            <a:endParaRPr sz="6028"/>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2570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i="1" lang="en"/>
              <a:t>Time for Demo..</a:t>
            </a:r>
            <a:endParaRPr b="1" i="1"/>
          </a:p>
        </p:txBody>
      </p:sp>
      <p:pic>
        <p:nvPicPr>
          <p:cNvPr id="160" name="Google Shape;160;p22"/>
          <p:cNvPicPr preferRelativeResize="0"/>
          <p:nvPr/>
        </p:nvPicPr>
        <p:blipFill>
          <a:blip r:embed="rId3">
            <a:alphaModFix/>
          </a:blip>
          <a:stretch>
            <a:fillRect/>
          </a:stretch>
        </p:blipFill>
        <p:spPr>
          <a:xfrm>
            <a:off x="1121025" y="1109325"/>
            <a:ext cx="6691595" cy="382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77150"/>
            <a:ext cx="8520600" cy="320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Link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https://github.com/IBM-GoodTech-Scholar-Program-Outliers/2021_IBM_Code_Challenge_Land_Verification_System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430525" y="381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CONCLUSION</a:t>
            </a:r>
            <a:endParaRPr sz="2900"/>
          </a:p>
        </p:txBody>
      </p:sp>
      <p:sp>
        <p:nvSpPr>
          <p:cNvPr id="171" name="Google Shape;171;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Recognising the role land corruption plays in eroding land rights and undermining sustainable development is a vital first step. </a:t>
            </a:r>
            <a:endParaRPr sz="1700"/>
          </a:p>
          <a:p>
            <a:pPr indent="-336550" lvl="0" marL="457200" rtl="0" algn="l">
              <a:lnSpc>
                <a:spcPct val="150000"/>
              </a:lnSpc>
              <a:spcBef>
                <a:spcPts val="0"/>
              </a:spcBef>
              <a:spcAft>
                <a:spcPts val="0"/>
              </a:spcAft>
              <a:buSzPts val="1700"/>
              <a:buChar char="●"/>
            </a:pPr>
            <a:r>
              <a:rPr lang="en" sz="1700"/>
              <a:t>Good land governance is a necessary first step to address land corruption. </a:t>
            </a:r>
            <a:endParaRPr sz="1700"/>
          </a:p>
          <a:p>
            <a:pPr indent="-336550" lvl="0" marL="457200" rtl="0" algn="l">
              <a:lnSpc>
                <a:spcPct val="150000"/>
              </a:lnSpc>
              <a:spcBef>
                <a:spcPts val="0"/>
              </a:spcBef>
              <a:spcAft>
                <a:spcPts val="0"/>
              </a:spcAft>
              <a:buSzPts val="1700"/>
              <a:buChar char="●"/>
            </a:pPr>
            <a:r>
              <a:rPr lang="en" sz="1700"/>
              <a:t>We can do this if the land administration and management more transparent, efficient and participatory among public and this is possible to some extend using our solution.</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555250" y="20431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600"/>
              <a:t>THANK YOU</a:t>
            </a:r>
            <a:endParaRPr sz="4600"/>
          </a:p>
        </p:txBody>
      </p:sp>
      <p:sp>
        <p:nvSpPr>
          <p:cNvPr id="177" name="Google Shape;177;p25"/>
          <p:cNvSpPr txBox="1"/>
          <p:nvPr>
            <p:ph idx="1" type="subTitle"/>
          </p:nvPr>
        </p:nvSpPr>
        <p:spPr>
          <a:xfrm>
            <a:off x="10136998" y="3980350"/>
            <a:ext cx="19623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900"/>
              <a:t>CONTENTS</a:t>
            </a:r>
            <a:endParaRPr sz="390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AutoNum type="arabicPeriod"/>
            </a:pPr>
            <a:r>
              <a:rPr lang="en" sz="1700"/>
              <a:t>Aim</a:t>
            </a:r>
            <a:endParaRPr sz="1700"/>
          </a:p>
          <a:p>
            <a:pPr indent="-336550" lvl="0" marL="457200" rtl="0" algn="l">
              <a:lnSpc>
                <a:spcPct val="150000"/>
              </a:lnSpc>
              <a:spcBef>
                <a:spcPts val="0"/>
              </a:spcBef>
              <a:spcAft>
                <a:spcPts val="0"/>
              </a:spcAft>
              <a:buSzPts val="1700"/>
              <a:buAutoNum type="arabicPeriod"/>
            </a:pPr>
            <a:r>
              <a:rPr lang="en" sz="1700"/>
              <a:t>Introduction</a:t>
            </a:r>
            <a:endParaRPr sz="1700"/>
          </a:p>
          <a:p>
            <a:pPr indent="-336550" lvl="0" marL="457200" rtl="0" algn="l">
              <a:lnSpc>
                <a:spcPct val="150000"/>
              </a:lnSpc>
              <a:spcBef>
                <a:spcPts val="0"/>
              </a:spcBef>
              <a:spcAft>
                <a:spcPts val="0"/>
              </a:spcAft>
              <a:buSzPts val="1700"/>
              <a:buAutoNum type="arabicPeriod"/>
            </a:pPr>
            <a:r>
              <a:rPr lang="en" sz="1700"/>
              <a:t>Problem statement</a:t>
            </a:r>
            <a:endParaRPr sz="1700"/>
          </a:p>
          <a:p>
            <a:pPr indent="-336550" lvl="0" marL="457200" rtl="0" algn="l">
              <a:lnSpc>
                <a:spcPct val="150000"/>
              </a:lnSpc>
              <a:spcBef>
                <a:spcPts val="0"/>
              </a:spcBef>
              <a:spcAft>
                <a:spcPts val="0"/>
              </a:spcAft>
              <a:buSzPts val="1700"/>
              <a:buAutoNum type="arabicPeriod"/>
            </a:pPr>
            <a:r>
              <a:rPr lang="en" sz="1700"/>
              <a:t>Proposed solution</a:t>
            </a:r>
            <a:endParaRPr sz="1700"/>
          </a:p>
          <a:p>
            <a:pPr indent="-336550" lvl="0" marL="457200" rtl="0" algn="l">
              <a:lnSpc>
                <a:spcPct val="150000"/>
              </a:lnSpc>
              <a:spcBef>
                <a:spcPts val="0"/>
              </a:spcBef>
              <a:spcAft>
                <a:spcPts val="0"/>
              </a:spcAft>
              <a:buSzPts val="1700"/>
              <a:buAutoNum type="arabicPeriod"/>
            </a:pPr>
            <a:r>
              <a:rPr lang="en" sz="1700"/>
              <a:t>Challenges</a:t>
            </a:r>
            <a:endParaRPr sz="1700"/>
          </a:p>
          <a:p>
            <a:pPr indent="-336550" lvl="0" marL="457200" rtl="0" algn="l">
              <a:lnSpc>
                <a:spcPct val="150000"/>
              </a:lnSpc>
              <a:spcBef>
                <a:spcPts val="0"/>
              </a:spcBef>
              <a:spcAft>
                <a:spcPts val="0"/>
              </a:spcAft>
              <a:buSzPts val="1700"/>
              <a:buAutoNum type="arabicPeriod"/>
            </a:pPr>
            <a:r>
              <a:rPr lang="en" sz="1700"/>
              <a:t>Contributions of team members</a:t>
            </a:r>
            <a:endParaRPr sz="1700"/>
          </a:p>
          <a:p>
            <a:pPr indent="-336550" lvl="0" marL="457200" rtl="0" algn="l">
              <a:lnSpc>
                <a:spcPct val="150000"/>
              </a:lnSpc>
              <a:spcBef>
                <a:spcPts val="0"/>
              </a:spcBef>
              <a:spcAft>
                <a:spcPts val="0"/>
              </a:spcAft>
              <a:buSzPts val="1700"/>
              <a:buAutoNum type="arabicPeriod"/>
            </a:pPr>
            <a:r>
              <a:rPr lang="en" sz="1700"/>
              <a:t>Demonstration</a:t>
            </a:r>
            <a:endParaRPr sz="1700"/>
          </a:p>
          <a:p>
            <a:pPr indent="-336550" lvl="0" marL="457200" rtl="0" algn="l">
              <a:lnSpc>
                <a:spcPct val="150000"/>
              </a:lnSpc>
              <a:spcBef>
                <a:spcPts val="0"/>
              </a:spcBef>
              <a:spcAft>
                <a:spcPts val="0"/>
              </a:spcAft>
              <a:buSzPts val="1700"/>
              <a:buAutoNum type="arabicPeriod"/>
            </a:pPr>
            <a:r>
              <a:rPr lang="en" sz="1700"/>
              <a:t>Conclusion</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5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rPr>
              <a:t>      </a:t>
            </a:r>
            <a:r>
              <a:rPr lang="en" sz="2000">
                <a:solidFill>
                  <a:schemeClr val="dk1"/>
                </a:solidFill>
              </a:rPr>
              <a:t> </a:t>
            </a:r>
            <a:r>
              <a:rPr lang="en" sz="2800">
                <a:solidFill>
                  <a:schemeClr val="dk1"/>
                </a:solidFill>
              </a:rPr>
              <a:t>AIM:</a:t>
            </a:r>
            <a:r>
              <a:rPr lang="en" sz="2200">
                <a:solidFill>
                  <a:schemeClr val="dk1"/>
                </a:solidFill>
              </a:rPr>
              <a:t> </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0" lvl="0" marL="0" rtl="0" algn="l">
              <a:lnSpc>
                <a:spcPct val="150000"/>
              </a:lnSpc>
              <a:spcBef>
                <a:spcPts val="1200"/>
              </a:spcBef>
              <a:spcAft>
                <a:spcPts val="0"/>
              </a:spcAft>
              <a:buNone/>
            </a:pPr>
            <a:r>
              <a:rPr lang="en">
                <a:solidFill>
                  <a:srgbClr val="000000"/>
                </a:solidFill>
              </a:rPr>
              <a:t>       </a:t>
            </a:r>
            <a:r>
              <a:rPr lang="en" sz="1900">
                <a:solidFill>
                  <a:srgbClr val="000000"/>
                </a:solidFill>
              </a:rPr>
              <a:t> </a:t>
            </a:r>
            <a:r>
              <a:rPr lang="en" sz="1700">
                <a:solidFill>
                  <a:srgbClr val="000000"/>
                </a:solidFill>
              </a:rPr>
              <a:t>To develop a chatbot to validate and verify about the details of land like the current owner, location,  previous owner etc.This chat bot only provide restricted information based on the type of users requesting for the data.</a:t>
            </a:r>
            <a:endParaRPr sz="1700">
              <a:solidFill>
                <a:srgbClr val="000000"/>
              </a:solidFill>
            </a:endParaRPr>
          </a:p>
          <a:p>
            <a:pPr indent="0" lvl="0" marL="0" rtl="0" algn="l">
              <a:spcBef>
                <a:spcPts val="1200"/>
              </a:spcBef>
              <a:spcAft>
                <a:spcPts val="0"/>
              </a:spcAft>
              <a:buNone/>
            </a:pPr>
            <a:r>
              <a:t/>
            </a:r>
            <a:endParaRPr sz="2000">
              <a:solidFill>
                <a:srgbClr val="000000"/>
              </a:solidFill>
            </a:endParaRPr>
          </a:p>
          <a:p>
            <a:pPr indent="0" lvl="0" marL="0" rtl="0" algn="l">
              <a:spcBef>
                <a:spcPts val="1200"/>
              </a:spcBef>
              <a:spcAft>
                <a:spcPts val="0"/>
              </a:spcAft>
              <a:buNone/>
            </a:pPr>
            <a:r>
              <a:rPr lang="en" u="sng">
                <a:solidFill>
                  <a:schemeClr val="dk1"/>
                </a:solidFill>
              </a:rPr>
              <a:t>     </a:t>
            </a:r>
            <a:endParaRPr>
              <a:solidFill>
                <a:schemeClr val="dk1"/>
              </a:solidFill>
            </a:endParaRPr>
          </a:p>
          <a:p>
            <a:pPr indent="0" lvl="0" marL="0" rtl="0" algn="l">
              <a:spcBef>
                <a:spcPts val="1200"/>
              </a:spcBef>
              <a:spcAft>
                <a:spcPts val="0"/>
              </a:spcAft>
              <a:buNone/>
            </a:pPr>
            <a:r>
              <a:rPr lang="en" u="sng">
                <a:solidFill>
                  <a:srgbClr val="000000"/>
                </a:solidFill>
              </a:rPr>
              <a:t>       </a:t>
            </a:r>
            <a:endParaRPr u="sng">
              <a:solidFill>
                <a:srgbClr val="000000"/>
              </a:solidFill>
            </a:endParaRPr>
          </a:p>
          <a:p>
            <a:pPr indent="0" lvl="0" marL="0" rtl="0" algn="l">
              <a:spcBef>
                <a:spcPts val="1200"/>
              </a:spcBef>
              <a:spcAft>
                <a:spcPts val="1200"/>
              </a:spcAft>
              <a:buNone/>
            </a:pPr>
            <a:r>
              <a:rPr lang="en">
                <a:solidFill>
                  <a:schemeClr val="dk1"/>
                </a:solidFill>
              </a:rPr>
              <a: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39625" y="386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INTRODUCTION</a:t>
            </a:r>
            <a:endParaRPr sz="2900"/>
          </a:p>
        </p:txBody>
      </p:sp>
      <p:sp>
        <p:nvSpPr>
          <p:cNvPr id="103" name="Google Shape;103;p16"/>
          <p:cNvSpPr txBox="1"/>
          <p:nvPr>
            <p:ph idx="1" type="body"/>
          </p:nvPr>
        </p:nvSpPr>
        <p:spPr>
          <a:xfrm>
            <a:off x="402125" y="1109325"/>
            <a:ext cx="8520600" cy="3339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Across the globe, one in every five people has paid a bribe to access land services.</a:t>
            </a:r>
            <a:endParaRPr sz="1700">
              <a:solidFill>
                <a:srgbClr val="000000"/>
              </a:solidFill>
              <a:latin typeface="Arial"/>
              <a:ea typeface="Arial"/>
              <a:cs typeface="Arial"/>
              <a:sym typeface="Arial"/>
            </a:endParaRPr>
          </a:p>
          <a:p>
            <a:pPr indent="-336550" lvl="0" marL="457200" rtl="0" algn="l">
              <a:lnSpc>
                <a:spcPct val="15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Land is much more than a commodity to be bought and sold, developed and exploited. For millions of people worldwide, land is home, heritage and livelihood.  It nurtures people, crops, animals, and ecosystems; underpinning the diverse cultures that make up the human family.</a:t>
            </a:r>
            <a:endParaRPr sz="1700">
              <a:solidFill>
                <a:srgbClr val="000000"/>
              </a:solidFill>
              <a:latin typeface="Arial"/>
              <a:ea typeface="Arial"/>
              <a:cs typeface="Arial"/>
              <a:sym typeface="Arial"/>
            </a:endParaRPr>
          </a:p>
          <a:p>
            <a:pPr indent="-336550" lvl="0" marL="457200" rtl="0" algn="l">
              <a:lnSpc>
                <a:spcPct val="150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Corrupt practices within land administration and management is known as land corruption.</a:t>
            </a:r>
            <a:endParaRPr sz="17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0" y="464725"/>
            <a:ext cx="9144000" cy="426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2900"/>
              <a:t>PROBLEM STATEMENT:</a:t>
            </a:r>
            <a:endParaRPr sz="2900"/>
          </a:p>
          <a:p>
            <a:pPr indent="0" lvl="0" marL="0" rtl="0" algn="l">
              <a:spcBef>
                <a:spcPts val="0"/>
              </a:spcBef>
              <a:spcAft>
                <a:spcPts val="0"/>
              </a:spcAft>
              <a:buNone/>
            </a:pPr>
            <a:r>
              <a:rPr lang="en"/>
              <a:t>              </a:t>
            </a:r>
            <a:endParaRPr sz="1400">
              <a:solidFill>
                <a:srgbClr val="000000"/>
              </a:solidFill>
            </a:endParaRPr>
          </a:p>
          <a:p>
            <a:pPr indent="-336550" lvl="0" marL="457200" rtl="0" algn="just">
              <a:lnSpc>
                <a:spcPct val="150000"/>
              </a:lnSpc>
              <a:spcBef>
                <a:spcPts val="0"/>
              </a:spcBef>
              <a:spcAft>
                <a:spcPts val="0"/>
              </a:spcAft>
              <a:buClr>
                <a:srgbClr val="000000"/>
              </a:buClr>
              <a:buSzPts val="1700"/>
              <a:buChar char="●"/>
            </a:pPr>
            <a:r>
              <a:rPr lang="en" sz="1700">
                <a:solidFill>
                  <a:srgbClr val="000000"/>
                </a:solidFill>
              </a:rPr>
              <a:t>Lots of corruption related to land are happening because there is no mechanism available to identify the real owner.</a:t>
            </a:r>
            <a:endParaRPr sz="1700">
              <a:solidFill>
                <a:srgbClr val="000000"/>
              </a:solidFill>
            </a:endParaRPr>
          </a:p>
          <a:p>
            <a:pPr indent="-336550" lvl="0" marL="457200" rtl="0" algn="just">
              <a:lnSpc>
                <a:spcPct val="150000"/>
              </a:lnSpc>
              <a:spcBef>
                <a:spcPts val="0"/>
              </a:spcBef>
              <a:spcAft>
                <a:spcPts val="0"/>
              </a:spcAft>
              <a:buClr>
                <a:srgbClr val="000000"/>
              </a:buClr>
              <a:buSzPts val="1700"/>
              <a:buChar char="●"/>
            </a:pPr>
            <a:r>
              <a:rPr lang="en" sz="1700">
                <a:solidFill>
                  <a:srgbClr val="000000"/>
                </a:solidFill>
              </a:rPr>
              <a:t>Identification of previous owner is difficult due to large amount of data.</a:t>
            </a:r>
            <a:endParaRPr sz="1700">
              <a:solidFill>
                <a:srgbClr val="000000"/>
              </a:solidFill>
            </a:endParaRPr>
          </a:p>
          <a:p>
            <a:pPr indent="-336550" lvl="0" marL="457200" rtl="0" algn="just">
              <a:lnSpc>
                <a:spcPct val="150000"/>
              </a:lnSpc>
              <a:spcBef>
                <a:spcPts val="0"/>
              </a:spcBef>
              <a:spcAft>
                <a:spcPts val="0"/>
              </a:spcAft>
              <a:buClr>
                <a:srgbClr val="000000"/>
              </a:buClr>
              <a:buSzPts val="1700"/>
              <a:buChar char="●"/>
            </a:pPr>
            <a:r>
              <a:rPr lang="en" sz="1700">
                <a:solidFill>
                  <a:srgbClr val="000000"/>
                </a:solidFill>
              </a:rPr>
              <a:t>Implementation of a solution in which user get correct details about particular land.</a:t>
            </a:r>
            <a:endParaRPr sz="1700">
              <a:solidFill>
                <a:srgbClr val="000000"/>
              </a:solidFill>
            </a:endParaRPr>
          </a:p>
          <a:p>
            <a:pPr indent="0" lvl="0" marL="914400" rtl="0" algn="just">
              <a:lnSpc>
                <a:spcPct val="150000"/>
              </a:lnSpc>
              <a:spcBef>
                <a:spcPts val="0"/>
              </a:spcBef>
              <a:spcAft>
                <a:spcPts val="0"/>
              </a:spcAft>
              <a:buNone/>
            </a:pPr>
            <a:r>
              <a:t/>
            </a:r>
            <a:endParaRPr sz="1700">
              <a:solidFill>
                <a:srgbClr val="000000"/>
              </a:solidFill>
            </a:endParaRPr>
          </a:p>
          <a:p>
            <a:pPr indent="0" lvl="0" marL="0" rtl="0" algn="just">
              <a:lnSpc>
                <a:spcPct val="150000"/>
              </a:lnSpc>
              <a:spcBef>
                <a:spcPts val="0"/>
              </a:spcBef>
              <a:spcAft>
                <a:spcPts val="0"/>
              </a:spcAft>
              <a:buNone/>
            </a:pPr>
            <a:r>
              <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95450" y="1084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114" name="Google Shape;114;p18"/>
          <p:cNvSpPr txBox="1"/>
          <p:nvPr>
            <p:ph idx="1" type="body"/>
          </p:nvPr>
        </p:nvSpPr>
        <p:spPr>
          <a:xfrm>
            <a:off x="244675" y="716200"/>
            <a:ext cx="8520600" cy="4152600"/>
          </a:xfrm>
          <a:prstGeom prst="rect">
            <a:avLst/>
          </a:prstGeom>
        </p:spPr>
        <p:txBody>
          <a:bodyPr anchorCtr="0" anchor="t" bIns="91425" lIns="91425" spcFirstLastPara="1" rIns="91425" wrap="square" tIns="91425">
            <a:noAutofit/>
          </a:bodyPr>
          <a:lstStyle/>
          <a:p>
            <a:pPr indent="-333057" lvl="0" marL="457200" rtl="0" algn="just">
              <a:lnSpc>
                <a:spcPct val="130000"/>
              </a:lnSpc>
              <a:spcBef>
                <a:spcPts val="0"/>
              </a:spcBef>
              <a:spcAft>
                <a:spcPts val="0"/>
              </a:spcAft>
              <a:buSzPts val="1645"/>
              <a:buChar char="●"/>
            </a:pPr>
            <a:r>
              <a:rPr lang="en" sz="1645"/>
              <a:t>Chatbot for getting the details about the land property using land id.</a:t>
            </a:r>
            <a:endParaRPr sz="1645"/>
          </a:p>
          <a:p>
            <a:pPr indent="-333057" lvl="0" marL="457200" rtl="0" algn="just">
              <a:lnSpc>
                <a:spcPct val="130000"/>
              </a:lnSpc>
              <a:spcBef>
                <a:spcPts val="0"/>
              </a:spcBef>
              <a:spcAft>
                <a:spcPts val="0"/>
              </a:spcAft>
              <a:buSzPts val="1645"/>
              <a:buChar char="●"/>
            </a:pPr>
            <a:r>
              <a:rPr lang="en" sz="1645"/>
              <a:t>We get the details such as current owner name, previous owner name, location, size, registration date etc.</a:t>
            </a:r>
            <a:endParaRPr sz="1645"/>
          </a:p>
          <a:p>
            <a:pPr indent="-333057" lvl="0" marL="457200" rtl="0" algn="just">
              <a:lnSpc>
                <a:spcPct val="115000"/>
              </a:lnSpc>
              <a:spcBef>
                <a:spcPts val="0"/>
              </a:spcBef>
              <a:spcAft>
                <a:spcPts val="0"/>
              </a:spcAft>
              <a:buSzPts val="1645"/>
              <a:buChar char="●"/>
            </a:pPr>
            <a:r>
              <a:rPr lang="en" sz="1645"/>
              <a:t>Different constraints on data for different users such as:</a:t>
            </a:r>
            <a:endParaRPr sz="1645"/>
          </a:p>
          <a:p>
            <a:pPr indent="0" lvl="0" marL="457200" rtl="0" algn="just">
              <a:lnSpc>
                <a:spcPct val="115000"/>
              </a:lnSpc>
              <a:spcBef>
                <a:spcPts val="1200"/>
              </a:spcBef>
              <a:spcAft>
                <a:spcPts val="0"/>
              </a:spcAft>
              <a:buSzPts val="935"/>
              <a:buNone/>
            </a:pPr>
            <a:r>
              <a:rPr b="1" lang="en" sz="1645"/>
              <a:t>Admin </a:t>
            </a:r>
            <a:r>
              <a:rPr lang="en" sz="1645"/>
              <a:t>       :-  Can view, insert, delete all type of details about land accordingly.</a:t>
            </a:r>
            <a:endParaRPr sz="1645"/>
          </a:p>
          <a:p>
            <a:pPr indent="0" lvl="0" marL="457200" rtl="0" algn="just">
              <a:lnSpc>
                <a:spcPct val="115000"/>
              </a:lnSpc>
              <a:spcBef>
                <a:spcPts val="1200"/>
              </a:spcBef>
              <a:spcAft>
                <a:spcPts val="0"/>
              </a:spcAft>
              <a:buSzPts val="935"/>
              <a:buNone/>
            </a:pPr>
            <a:r>
              <a:rPr b="1" lang="en" sz="1645"/>
              <a:t>Third Party Users (</a:t>
            </a:r>
            <a:r>
              <a:rPr b="1" lang="en" sz="1645"/>
              <a:t>Advocates)</a:t>
            </a:r>
            <a:r>
              <a:rPr lang="en" sz="1645"/>
              <a:t> :- Can view all the details, including history like previous owner, of the land.</a:t>
            </a:r>
            <a:endParaRPr sz="1645"/>
          </a:p>
          <a:p>
            <a:pPr indent="0" lvl="0" marL="457200" rtl="0" algn="just">
              <a:lnSpc>
                <a:spcPct val="115000"/>
              </a:lnSpc>
              <a:spcBef>
                <a:spcPts val="1200"/>
              </a:spcBef>
              <a:spcAft>
                <a:spcPts val="0"/>
              </a:spcAft>
              <a:buSzPts val="935"/>
              <a:buNone/>
            </a:pPr>
            <a:r>
              <a:rPr b="1" lang="en" sz="1645"/>
              <a:t>End users</a:t>
            </a:r>
            <a:r>
              <a:rPr lang="en" sz="1645"/>
              <a:t>  :- Can view certain </a:t>
            </a:r>
            <a:r>
              <a:rPr lang="en" sz="1645"/>
              <a:t>informations</a:t>
            </a:r>
            <a:r>
              <a:rPr lang="en" sz="1645"/>
              <a:t> like current owner name, location, size, and registration date.</a:t>
            </a:r>
            <a:endParaRPr sz="1645"/>
          </a:p>
          <a:p>
            <a:pPr indent="-326707" lvl="0" marL="457200" rtl="0" algn="just">
              <a:lnSpc>
                <a:spcPct val="130000"/>
              </a:lnSpc>
              <a:spcBef>
                <a:spcPts val="1200"/>
              </a:spcBef>
              <a:spcAft>
                <a:spcPts val="0"/>
              </a:spcAft>
              <a:buSzPts val="1545"/>
              <a:buChar char="●"/>
            </a:pPr>
            <a:r>
              <a:rPr lang="en" sz="1545"/>
              <a:t>No one except the admin can manipulate the data </a:t>
            </a:r>
            <a:r>
              <a:rPr lang="en" sz="1545"/>
              <a:t>which</a:t>
            </a:r>
            <a:r>
              <a:rPr lang="en" sz="1545"/>
              <a:t> is used for training the chatbot.</a:t>
            </a:r>
            <a:endParaRPr sz="154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1426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a:t>
            </a:r>
            <a:endParaRPr/>
          </a:p>
        </p:txBody>
      </p:sp>
      <p:sp>
        <p:nvSpPr>
          <p:cNvPr id="120" name="Google Shape;120;p19"/>
          <p:cNvSpPr/>
          <p:nvPr/>
        </p:nvSpPr>
        <p:spPr>
          <a:xfrm>
            <a:off x="3838925" y="673700"/>
            <a:ext cx="1186974" cy="363582"/>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a:t>
            </a:r>
            <a:endParaRPr/>
          </a:p>
        </p:txBody>
      </p:sp>
      <p:cxnSp>
        <p:nvCxnSpPr>
          <p:cNvPr id="121" name="Google Shape;121;p19"/>
          <p:cNvCxnSpPr>
            <a:stCxn id="120" idx="2"/>
          </p:cNvCxnSpPr>
          <p:nvPr/>
        </p:nvCxnSpPr>
        <p:spPr>
          <a:xfrm>
            <a:off x="4432412" y="1037282"/>
            <a:ext cx="5400" cy="235200"/>
          </a:xfrm>
          <a:prstGeom prst="straightConnector1">
            <a:avLst/>
          </a:prstGeom>
          <a:noFill/>
          <a:ln cap="flat" cmpd="sng" w="9525">
            <a:solidFill>
              <a:schemeClr val="dk2"/>
            </a:solidFill>
            <a:prstDash val="solid"/>
            <a:round/>
            <a:headEnd len="med" w="med" type="none"/>
            <a:tailEnd len="med" w="med" type="triangle"/>
          </a:ln>
        </p:spPr>
      </p:cxnSp>
      <p:sp>
        <p:nvSpPr>
          <p:cNvPr id="122" name="Google Shape;122;p19"/>
          <p:cNvSpPr/>
          <p:nvPr/>
        </p:nvSpPr>
        <p:spPr>
          <a:xfrm>
            <a:off x="3731975" y="1272475"/>
            <a:ext cx="1403700" cy="36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data</a:t>
            </a:r>
            <a:endParaRPr/>
          </a:p>
        </p:txBody>
      </p:sp>
      <p:cxnSp>
        <p:nvCxnSpPr>
          <p:cNvPr id="123" name="Google Shape;123;p19"/>
          <p:cNvCxnSpPr/>
          <p:nvPr/>
        </p:nvCxnSpPr>
        <p:spPr>
          <a:xfrm>
            <a:off x="4431050" y="2229638"/>
            <a:ext cx="6600" cy="2727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9"/>
          <p:cNvSpPr/>
          <p:nvPr/>
        </p:nvSpPr>
        <p:spPr>
          <a:xfrm>
            <a:off x="3427250" y="2523125"/>
            <a:ext cx="2010300" cy="468900"/>
          </a:xfrm>
          <a:prstGeom prst="parallelogram">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Search from backend data</a:t>
            </a:r>
            <a:endParaRPr/>
          </a:p>
        </p:txBody>
      </p:sp>
      <p:cxnSp>
        <p:nvCxnSpPr>
          <p:cNvPr id="125" name="Google Shape;125;p19"/>
          <p:cNvCxnSpPr/>
          <p:nvPr/>
        </p:nvCxnSpPr>
        <p:spPr>
          <a:xfrm>
            <a:off x="4429700" y="2992025"/>
            <a:ext cx="5400" cy="278100"/>
          </a:xfrm>
          <a:prstGeom prst="straightConnector1">
            <a:avLst/>
          </a:prstGeom>
          <a:noFill/>
          <a:ln cap="flat" cmpd="sng" w="9525">
            <a:solidFill>
              <a:schemeClr val="dk2"/>
            </a:solidFill>
            <a:prstDash val="solid"/>
            <a:round/>
            <a:headEnd len="med" w="med" type="none"/>
            <a:tailEnd len="med" w="med" type="triangle"/>
          </a:ln>
        </p:spPr>
      </p:cxnSp>
      <p:sp>
        <p:nvSpPr>
          <p:cNvPr id="126" name="Google Shape;126;p19"/>
          <p:cNvSpPr/>
          <p:nvPr/>
        </p:nvSpPr>
        <p:spPr>
          <a:xfrm>
            <a:off x="2165600" y="3935100"/>
            <a:ext cx="1575900" cy="36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Display records</a:t>
            </a:r>
            <a:endParaRPr/>
          </a:p>
        </p:txBody>
      </p:sp>
      <p:cxnSp>
        <p:nvCxnSpPr>
          <p:cNvPr id="127" name="Google Shape;127;p19"/>
          <p:cNvCxnSpPr/>
          <p:nvPr/>
        </p:nvCxnSpPr>
        <p:spPr>
          <a:xfrm>
            <a:off x="5827850" y="3657000"/>
            <a:ext cx="5400" cy="278100"/>
          </a:xfrm>
          <a:prstGeom prst="straightConnector1">
            <a:avLst/>
          </a:prstGeom>
          <a:noFill/>
          <a:ln cap="flat" cmpd="sng" w="9525">
            <a:solidFill>
              <a:schemeClr val="dk2"/>
            </a:solidFill>
            <a:prstDash val="solid"/>
            <a:round/>
            <a:headEnd len="med" w="med" type="none"/>
            <a:tailEnd len="med" w="med" type="triangle"/>
          </a:ln>
        </p:spPr>
      </p:cxnSp>
      <p:sp>
        <p:nvSpPr>
          <p:cNvPr id="128" name="Google Shape;128;p19"/>
          <p:cNvSpPr/>
          <p:nvPr/>
        </p:nvSpPr>
        <p:spPr>
          <a:xfrm>
            <a:off x="3964575" y="4626075"/>
            <a:ext cx="941058" cy="363582"/>
          </a:xfrm>
          <a:prstGeom prst="flowChartTerminator">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STOP</a:t>
            </a:r>
            <a:endParaRPr/>
          </a:p>
        </p:txBody>
      </p:sp>
      <p:cxnSp>
        <p:nvCxnSpPr>
          <p:cNvPr id="129" name="Google Shape;129;p19"/>
          <p:cNvCxnSpPr/>
          <p:nvPr/>
        </p:nvCxnSpPr>
        <p:spPr>
          <a:xfrm>
            <a:off x="4429712" y="1636070"/>
            <a:ext cx="5400" cy="2352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19"/>
          <p:cNvSpPr/>
          <p:nvPr/>
        </p:nvSpPr>
        <p:spPr>
          <a:xfrm>
            <a:off x="3453950" y="1868650"/>
            <a:ext cx="2063700" cy="363600"/>
          </a:xfrm>
          <a:prstGeom prst="parallelogram">
            <a:avLst>
              <a:gd fmla="val 25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Validate the data</a:t>
            </a:r>
            <a:endParaRPr/>
          </a:p>
        </p:txBody>
      </p:sp>
      <p:sp>
        <p:nvSpPr>
          <p:cNvPr id="131" name="Google Shape;131;p19"/>
          <p:cNvSpPr/>
          <p:nvPr/>
        </p:nvSpPr>
        <p:spPr>
          <a:xfrm>
            <a:off x="3786650" y="3282900"/>
            <a:ext cx="1296900" cy="732000"/>
          </a:xfrm>
          <a:prstGeom prst="diamon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 </a:t>
            </a:r>
            <a:endParaRPr sz="1100"/>
          </a:p>
          <a:p>
            <a:pPr indent="0" lvl="0" marL="0" rtl="0" algn="ctr">
              <a:spcBef>
                <a:spcPts val="0"/>
              </a:spcBef>
              <a:spcAft>
                <a:spcPts val="0"/>
              </a:spcAft>
              <a:buNone/>
            </a:pPr>
            <a:r>
              <a:rPr lang="en" sz="1100"/>
              <a:t>Data    found</a:t>
            </a:r>
            <a:endParaRPr sz="1100"/>
          </a:p>
          <a:p>
            <a:pPr indent="0" lvl="0" marL="0" rtl="0" algn="ctr">
              <a:spcBef>
                <a:spcPts val="0"/>
              </a:spcBef>
              <a:spcAft>
                <a:spcPts val="0"/>
              </a:spcAft>
              <a:buNone/>
            </a:pPr>
            <a:r>
              <a:rPr lang="en" sz="1100"/>
              <a:t>?</a:t>
            </a:r>
            <a:endParaRPr sz="1100"/>
          </a:p>
          <a:p>
            <a:pPr indent="0" lvl="0" marL="0" rtl="0" algn="ctr">
              <a:spcBef>
                <a:spcPts val="0"/>
              </a:spcBef>
              <a:spcAft>
                <a:spcPts val="0"/>
              </a:spcAft>
              <a:buNone/>
            </a:pPr>
            <a:r>
              <a:t/>
            </a:r>
            <a:endParaRPr sz="1100"/>
          </a:p>
        </p:txBody>
      </p:sp>
      <p:cxnSp>
        <p:nvCxnSpPr>
          <p:cNvPr id="132" name="Google Shape;132;p19"/>
          <p:cNvCxnSpPr>
            <a:stCxn id="131" idx="3"/>
          </p:cNvCxnSpPr>
          <p:nvPr/>
        </p:nvCxnSpPr>
        <p:spPr>
          <a:xfrm>
            <a:off x="5083550" y="3648900"/>
            <a:ext cx="744300" cy="81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9"/>
          <p:cNvCxnSpPr/>
          <p:nvPr/>
        </p:nvCxnSpPr>
        <p:spPr>
          <a:xfrm flipH="1" rot="10800000">
            <a:off x="2962050" y="3656825"/>
            <a:ext cx="824700" cy="3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9"/>
          <p:cNvCxnSpPr/>
          <p:nvPr/>
        </p:nvCxnSpPr>
        <p:spPr>
          <a:xfrm>
            <a:off x="2950850" y="3648900"/>
            <a:ext cx="5400" cy="294300"/>
          </a:xfrm>
          <a:prstGeom prst="straightConnector1">
            <a:avLst/>
          </a:prstGeom>
          <a:noFill/>
          <a:ln cap="flat" cmpd="sng" w="9525">
            <a:solidFill>
              <a:schemeClr val="dk2"/>
            </a:solidFill>
            <a:prstDash val="solid"/>
            <a:round/>
            <a:headEnd len="med" w="med" type="none"/>
            <a:tailEnd len="med" w="med" type="triangle"/>
          </a:ln>
        </p:spPr>
      </p:cxnSp>
      <p:sp>
        <p:nvSpPr>
          <p:cNvPr id="135" name="Google Shape;135;p19"/>
          <p:cNvSpPr/>
          <p:nvPr/>
        </p:nvSpPr>
        <p:spPr>
          <a:xfrm>
            <a:off x="5128700" y="3935100"/>
            <a:ext cx="1575900" cy="363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Print “not found”</a:t>
            </a:r>
            <a:endParaRPr/>
          </a:p>
        </p:txBody>
      </p:sp>
      <p:cxnSp>
        <p:nvCxnSpPr>
          <p:cNvPr id="136" name="Google Shape;136;p19"/>
          <p:cNvCxnSpPr>
            <a:stCxn id="126" idx="2"/>
          </p:cNvCxnSpPr>
          <p:nvPr/>
        </p:nvCxnSpPr>
        <p:spPr>
          <a:xfrm flipH="1">
            <a:off x="2951450" y="4298700"/>
            <a:ext cx="2100" cy="545400"/>
          </a:xfrm>
          <a:prstGeom prst="straightConnector1">
            <a:avLst/>
          </a:prstGeom>
          <a:noFill/>
          <a:ln cap="flat" cmpd="sng" w="9525">
            <a:solidFill>
              <a:schemeClr val="dk2"/>
            </a:solidFill>
            <a:prstDash val="solid"/>
            <a:round/>
            <a:headEnd len="med" w="med" type="none"/>
            <a:tailEnd len="med" w="med" type="none"/>
          </a:ln>
        </p:spPr>
      </p:cxnSp>
      <p:cxnSp>
        <p:nvCxnSpPr>
          <p:cNvPr id="137" name="Google Shape;137;p19"/>
          <p:cNvCxnSpPr/>
          <p:nvPr/>
        </p:nvCxnSpPr>
        <p:spPr>
          <a:xfrm>
            <a:off x="5822450" y="4298700"/>
            <a:ext cx="16200" cy="5241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19"/>
          <p:cNvCxnSpPr/>
          <p:nvPr/>
        </p:nvCxnSpPr>
        <p:spPr>
          <a:xfrm flipH="1" rot="10800000">
            <a:off x="2929975" y="4822900"/>
            <a:ext cx="1018800" cy="1050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9"/>
          <p:cNvCxnSpPr/>
          <p:nvPr/>
        </p:nvCxnSpPr>
        <p:spPr>
          <a:xfrm flipH="1">
            <a:off x="4905750" y="4790625"/>
            <a:ext cx="943500" cy="219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9"/>
          <p:cNvSpPr txBox="1"/>
          <p:nvPr/>
        </p:nvSpPr>
        <p:spPr>
          <a:xfrm>
            <a:off x="3139975" y="3175925"/>
            <a:ext cx="59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1" name="Google Shape;141;p19"/>
          <p:cNvSpPr txBox="1"/>
          <p:nvPr/>
        </p:nvSpPr>
        <p:spPr>
          <a:xfrm>
            <a:off x="3277650" y="3175925"/>
            <a:ext cx="5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p:txBody>
      </p:sp>
      <p:sp>
        <p:nvSpPr>
          <p:cNvPr id="142" name="Google Shape;142;p19"/>
          <p:cNvSpPr txBox="1"/>
          <p:nvPr/>
        </p:nvSpPr>
        <p:spPr>
          <a:xfrm>
            <a:off x="5078050" y="3175925"/>
            <a:ext cx="5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440700" y="4223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CHALLENGES</a:t>
            </a:r>
            <a:endParaRPr sz="2800"/>
          </a:p>
        </p:txBody>
      </p:sp>
      <p:sp>
        <p:nvSpPr>
          <p:cNvPr id="148" name="Google Shape;14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To find out what all entities are needed for implementing the solution.</a:t>
            </a:r>
            <a:endParaRPr sz="1700"/>
          </a:p>
          <a:p>
            <a:pPr indent="-336550" lvl="0" marL="457200" rtl="0" algn="l">
              <a:lnSpc>
                <a:spcPct val="150000"/>
              </a:lnSpc>
              <a:spcBef>
                <a:spcPts val="0"/>
              </a:spcBef>
              <a:spcAft>
                <a:spcPts val="0"/>
              </a:spcAft>
              <a:buSzPts val="1700"/>
              <a:buChar char="●"/>
            </a:pPr>
            <a:r>
              <a:rPr lang="en" sz="1700"/>
              <a:t>Design and organization of entities used in the system.</a:t>
            </a:r>
            <a:endParaRPr sz="1700"/>
          </a:p>
          <a:p>
            <a:pPr indent="-336550" lvl="0" marL="457200" rtl="0" algn="l">
              <a:lnSpc>
                <a:spcPct val="150000"/>
              </a:lnSpc>
              <a:spcBef>
                <a:spcPts val="0"/>
              </a:spcBef>
              <a:spcAft>
                <a:spcPts val="0"/>
              </a:spcAft>
              <a:buSzPts val="1700"/>
              <a:buChar char="●"/>
            </a:pPr>
            <a:r>
              <a:rPr lang="en" sz="1700"/>
              <a:t>Creating the chatbot using python.</a:t>
            </a:r>
            <a:endParaRPr sz="1700"/>
          </a:p>
          <a:p>
            <a:pPr indent="-336550" lvl="0" marL="457200" rtl="0" algn="l">
              <a:lnSpc>
                <a:spcPct val="150000"/>
              </a:lnSpc>
              <a:spcBef>
                <a:spcPts val="0"/>
              </a:spcBef>
              <a:spcAft>
                <a:spcPts val="0"/>
              </a:spcAft>
              <a:buSzPts val="1700"/>
              <a:buChar char="●"/>
            </a:pPr>
            <a:r>
              <a:rPr lang="en" sz="1700"/>
              <a:t>Integrating the chatbot with the dataset created.</a:t>
            </a:r>
            <a:endParaRPr sz="1700"/>
          </a:p>
          <a:p>
            <a:pPr indent="0" lvl="0" marL="457200" rtl="0" algn="l">
              <a:lnSpc>
                <a:spcPct val="150000"/>
              </a:lnSpc>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408425" y="3132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CONTRIBUTIONS OF TEAM MEMBERS</a:t>
            </a:r>
            <a:endParaRPr/>
          </a:p>
        </p:txBody>
      </p:sp>
      <p:sp>
        <p:nvSpPr>
          <p:cNvPr id="154" name="Google Shape;154;p21"/>
          <p:cNvSpPr txBox="1"/>
          <p:nvPr>
            <p:ph idx="1" type="body"/>
          </p:nvPr>
        </p:nvSpPr>
        <p:spPr>
          <a:xfrm>
            <a:off x="311700" y="1103525"/>
            <a:ext cx="8520600" cy="3339000"/>
          </a:xfrm>
          <a:prstGeom prst="rect">
            <a:avLst/>
          </a:prstGeom>
        </p:spPr>
        <p:txBody>
          <a:bodyPr anchorCtr="0" anchor="t" bIns="91425" lIns="91425" spcFirstLastPara="1" rIns="91425" wrap="square" tIns="91425">
            <a:normAutofit/>
          </a:bodyPr>
          <a:lstStyle/>
          <a:p>
            <a:pPr indent="-336550" lvl="0" marL="457200" rtl="0" algn="l">
              <a:lnSpc>
                <a:spcPct val="150000"/>
              </a:lnSpc>
              <a:spcBef>
                <a:spcPts val="0"/>
              </a:spcBef>
              <a:spcAft>
                <a:spcPts val="0"/>
              </a:spcAft>
              <a:buSzPts val="1700"/>
              <a:buChar char="●"/>
            </a:pPr>
            <a:r>
              <a:rPr lang="en" sz="1700"/>
              <a:t>Aparna A.N    -  Contributions in the identification of problem statement and creating dataset.</a:t>
            </a:r>
            <a:endParaRPr sz="1700"/>
          </a:p>
          <a:p>
            <a:pPr indent="-336550" lvl="0" marL="457200" rtl="0" algn="l">
              <a:lnSpc>
                <a:spcPct val="150000"/>
              </a:lnSpc>
              <a:spcBef>
                <a:spcPts val="0"/>
              </a:spcBef>
              <a:spcAft>
                <a:spcPts val="0"/>
              </a:spcAft>
              <a:buSzPts val="1700"/>
              <a:buChar char="●"/>
            </a:pPr>
            <a:r>
              <a:rPr lang="en" sz="1700"/>
              <a:t>Athira S. Nair - Contributions in the solution analysis and documentation.</a:t>
            </a:r>
            <a:endParaRPr sz="1700"/>
          </a:p>
          <a:p>
            <a:pPr indent="-336550" lvl="0" marL="457200" rtl="0" algn="l">
              <a:lnSpc>
                <a:spcPct val="150000"/>
              </a:lnSpc>
              <a:spcBef>
                <a:spcPts val="0"/>
              </a:spcBef>
              <a:spcAft>
                <a:spcPts val="0"/>
              </a:spcAft>
              <a:buSzPts val="1700"/>
              <a:buChar char="●"/>
            </a:pPr>
            <a:r>
              <a:rPr lang="en" sz="1700"/>
              <a:t>Jyothika K.J   - Contributions in the analysis of problem statement and documentation.</a:t>
            </a:r>
            <a:endParaRPr sz="1700"/>
          </a:p>
          <a:p>
            <a:pPr indent="-336550" lvl="0" marL="457200" rtl="0" algn="l">
              <a:lnSpc>
                <a:spcPct val="150000"/>
              </a:lnSpc>
              <a:spcBef>
                <a:spcPts val="0"/>
              </a:spcBef>
              <a:spcAft>
                <a:spcPts val="0"/>
              </a:spcAft>
              <a:buSzPts val="1700"/>
              <a:buChar char="●"/>
            </a:pPr>
            <a:r>
              <a:rPr lang="en" sz="1700"/>
              <a:t>Renjini Jayakumar - Major contributions in the coding part and also in the problem statement identification.</a:t>
            </a:r>
            <a:endParaRPr sz="1700"/>
          </a:p>
          <a:p>
            <a:pPr indent="-336550" lvl="0" marL="457200" rtl="0" algn="l">
              <a:lnSpc>
                <a:spcPct val="150000"/>
              </a:lnSpc>
              <a:spcBef>
                <a:spcPts val="0"/>
              </a:spcBef>
              <a:spcAft>
                <a:spcPts val="0"/>
              </a:spcAft>
              <a:buSzPts val="1700"/>
              <a:buChar char="●"/>
            </a:pPr>
            <a:r>
              <a:rPr lang="en" sz="1700"/>
              <a:t>Sandra Mercelin    - Contributions in creating dataset and in </a:t>
            </a:r>
            <a:r>
              <a:rPr lang="en" sz="1700"/>
              <a:t>coding</a:t>
            </a:r>
            <a:r>
              <a:rPr lang="en" sz="1700"/>
              <a:t> part.</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