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66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27"/>
    <p:restoredTop sz="96208"/>
  </p:normalViewPr>
  <p:slideViewPr>
    <p:cSldViewPr snapToGrid="0" snapToObjects="1">
      <p:cViewPr varScale="1">
        <p:scale>
          <a:sx n="140" d="100"/>
          <a:sy n="14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DBC2-1586-D343-AE55-858C958E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63D13-D0F6-4B4C-BAF5-B76ABE93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9343-C5E9-554E-9223-27B17AF8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75F3-C71A-B145-89E7-051A59D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A0C2-CAB2-5746-A39A-D5E01367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C1B1-EFA0-E246-A1FF-3DD3FD14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64729-9264-B944-A94B-772828A5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C894-022E-1045-943B-E84701C2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7286-1345-7344-8214-4CCCAAE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8178-AC14-8A47-AF8E-BB914A4B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5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C5BCE-2961-AA44-A5BD-1A01622EB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58FB6-FA50-0C47-B034-CE0F0AB3F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1B1B-89A9-D34F-A8F2-CA431961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64BB-1252-9B44-93F0-87622961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2D27-B179-2544-9D81-2E1BAC0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AF49-7100-F746-916C-526E5D0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3EA0-9530-8F48-A76C-98153690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113E-F063-1342-86E1-16A62D6A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721F-DBDA-764C-89DD-80577BE3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6F33-696D-6647-A737-88AE1E91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8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0497-4888-B748-A1C6-7DBDBCF0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7128-FD5D-094B-B553-24142B73E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2918-D2D1-564D-8071-5277FBB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8596-93A3-4E4B-8BB8-6C5ACBD3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7457-19E9-5448-918D-A636FDCB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76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4FA5-B559-674D-A1C3-3EA6C175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F379-1C11-824D-82D7-63418218A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360" y="860425"/>
            <a:ext cx="5806440" cy="53165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72A5D-2DFB-7441-8896-E860DA6B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0425"/>
            <a:ext cx="5755638" cy="53165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C537-453C-044B-A96C-C45A2DB6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F5C9-0D07-7C4A-9711-4373DF24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7801-3363-0344-8734-0C83CFD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2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3C7-84F7-3143-BC23-B330224F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28FB-DE74-4140-82F5-109718E7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3644-6F42-A643-9893-F6D5B70E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A54B7-55B4-3E4A-AAA7-486130716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DFEF2-4DAA-484C-B571-38347B83B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29E5A-8322-554E-ADA8-A8742C4A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03A91-8D99-8343-AF1D-CCB6A1B4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DDDB2-874D-DE4A-941B-06222DA7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5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89F-9689-A14D-B962-6A867996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AB71D-030F-6C41-B0CD-6B8A16E5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974DB-C438-4641-87AB-68C67C9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8D48E-2B7C-E147-93AB-5D129D83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89DA5-5F78-8347-B9F4-B21C247C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006E7-3B6B-8243-9821-D8393AE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06DF-C1EC-2240-BA8E-547DA39F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BBB-A78B-1B41-895F-C37D5568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DE12-E942-F749-AD21-DC0D1041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C7035-2E6C-0447-BC05-B39E04FC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521B-1D5E-C247-BC51-FBABEDA6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158C-10AA-8F49-A8EE-E36F3B36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D3A4-9AD9-C944-9152-AA38CA9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5F4-92B5-A242-8EC6-77D4F74D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8DA73-BBB4-4746-A4EB-5B6A12A18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9AA0-2660-0345-90B4-26EC18CB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0C13-3C3D-284E-AF05-E525F609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603E-5BB9-424F-BACC-1D6E56DB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3365-2433-5848-8066-32D93BAA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B53C8-538D-9345-ABF4-26A4933A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6"/>
            <a:ext cx="11714480" cy="54451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347D-1475-A84A-925B-F2855790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873760"/>
            <a:ext cx="11714480" cy="532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3198-AEFE-A840-9887-9B9864CD9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8E8B-0904-7141-AC54-068EFD06F20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FE14-FD97-9942-AA72-7BC62599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E37E-2EB9-F943-963F-E26A0DAB1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63753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5F71-E4A2-4343-9A77-9EC943BCE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6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-ICP4D/cloud-pak-ocp-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-openshift-console.apps.ocp43.tec.uk.ib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FD99-C1B5-EB4B-A6F8-3412E0CAB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 Hat OpenShift 4.x </a:t>
            </a:r>
            <a:br>
              <a:rPr lang="en-GB" dirty="0"/>
            </a:br>
            <a:r>
              <a:rPr lang="en-GB" dirty="0"/>
              <a:t>for Cloud </a:t>
            </a:r>
            <a:r>
              <a:rPr lang="en-GB" dirty="0" err="1"/>
              <a:t>Paks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226A7-9A53-5F47-B31D-D7F2A63CC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Owner: Frank Ketelaars</a:t>
            </a:r>
          </a:p>
        </p:txBody>
      </p:sp>
    </p:spTree>
    <p:extLst>
      <p:ext uri="{BB962C8B-B14F-4D97-AF65-F5344CB8AC3E}">
        <p14:creationId xmlns:p14="http://schemas.microsoft.com/office/powerpoint/2010/main" val="39026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032B-F7F8-0D46-8050-D899F0D9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4350B2-6E92-8C48-8EB3-EA3E4806F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38844"/>
              </p:ext>
            </p:extLst>
          </p:nvPr>
        </p:nvGraphicFramePr>
        <p:xfrm>
          <a:off x="762000" y="1351915"/>
          <a:ext cx="10515600" cy="498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693">
                  <a:extLst>
                    <a:ext uri="{9D8B030D-6E8A-4147-A177-3AD203B41FA5}">
                      <a16:colId xmlns:a16="http://schemas.microsoft.com/office/drawing/2014/main" val="4209294005"/>
                    </a:ext>
                  </a:extLst>
                </a:gridCol>
                <a:gridCol w="7733907">
                  <a:extLst>
                    <a:ext uri="{9D8B030D-6E8A-4147-A177-3AD203B41FA5}">
                      <a16:colId xmlns:a16="http://schemas.microsoft.com/office/drawing/2014/main" val="3764899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4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Asset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BASE - Red Hat OCP 4.x for Cloud </a:t>
                      </a:r>
                      <a:r>
                        <a:rPr lang="en-GB" sz="1600" b="1" dirty="0" err="1"/>
                        <a:t>Paks</a:t>
                      </a:r>
                      <a:r>
                        <a:rPr lang="en-GB" sz="1600" b="1" dirty="0"/>
                        <a:t> – [size]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3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Asset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Hat OpenShift Container Platform 4.x installation.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dirty="0"/>
                        <a:t>This is a Red Hat OpenShift 4.x cluster consisting of: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1 Bastion node (used for installation, NFS, DNS, load balancer), RHEL 8.2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1 Bootstrap node (not used)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/>
                        <a:t>3 Master nodes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dirty="0"/>
                        <a:t>6 worker nodes (app nodes)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Upon first start of the event, OpenShift is installed automatically. This typically takes ~45 minutes. See later in the document for installation steps.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DO NOT SHUT DOWN THE CLUSTER WITHIN 24H AFTER CREATION, THIS MAY RENDER THE CLUSTER UNUSABLE!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review the documentation in the following GitHub repository used for the installation: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https://github.com/IBM-ICP4D/cloud-pak-ocp-4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9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Products Demonstrated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Red Hat OpenShift 4.x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Customer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9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9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F9E-515B-3747-94D9-005C7E5E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2BA33-7E92-FE40-8F32-C12E721C87D2}"/>
              </a:ext>
            </a:extLst>
          </p:cNvPr>
          <p:cNvSpPr/>
          <p:nvPr/>
        </p:nvSpPr>
        <p:spPr>
          <a:xfrm>
            <a:off x="238032" y="1805833"/>
            <a:ext cx="2516780" cy="38456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u="sng" dirty="0"/>
              <a:t>Bastion</a:t>
            </a:r>
          </a:p>
          <a:p>
            <a:r>
              <a:rPr lang="en-GB" sz="1400" dirty="0"/>
              <a:t>Specs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RHEL 7.7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32 GB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8 CPUs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Hard disk 1 (150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142 GB GB –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8 GB – Swap</a:t>
            </a:r>
          </a:p>
          <a:p>
            <a:r>
              <a:rPr lang="en-GB" sz="1400" dirty="0"/>
              <a:t>Hard disk 2 (1 TB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 NFS</a:t>
            </a:r>
          </a:p>
          <a:p>
            <a:endParaRPr lang="en-GB" sz="1400" dirty="0"/>
          </a:p>
          <a:p>
            <a:r>
              <a:rPr lang="en-GB" sz="1400" dirty="0"/>
              <a:t>Load balancer</a:t>
            </a:r>
          </a:p>
          <a:p>
            <a:r>
              <a:rPr lang="en-GB" sz="1400" dirty="0" err="1"/>
              <a:t>Chrony</a:t>
            </a:r>
            <a:r>
              <a:rPr lang="en-GB" sz="1400" dirty="0"/>
              <a:t> server</a:t>
            </a:r>
          </a:p>
          <a:p>
            <a:r>
              <a:rPr lang="en-GB" sz="1400" dirty="0"/>
              <a:t>DNS Server</a:t>
            </a:r>
          </a:p>
          <a:p>
            <a:r>
              <a:rPr lang="en-GB" sz="1400" dirty="0"/>
              <a:t>NFS Server</a:t>
            </a:r>
          </a:p>
          <a:p>
            <a:r>
              <a:rPr lang="en-GB" sz="1400" dirty="0"/>
              <a:t>(other services)</a:t>
            </a:r>
          </a:p>
          <a:p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5D654-54E4-7447-A451-C544B597BA34}"/>
              </a:ext>
            </a:extLst>
          </p:cNvPr>
          <p:cNvSpPr/>
          <p:nvPr/>
        </p:nvSpPr>
        <p:spPr>
          <a:xfrm>
            <a:off x="3354980" y="1805829"/>
            <a:ext cx="2516781" cy="35753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u="sng" dirty="0"/>
              <a:t>Master</a:t>
            </a:r>
          </a:p>
          <a:p>
            <a:r>
              <a:rPr lang="en-GB" sz="1400" dirty="0"/>
              <a:t>Specs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RHCOS will be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32 GB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8 CPUs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Hard disk 1 (200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Raw (empty)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5D8D4-CE81-4F4C-A59C-A6DB6159CC89}"/>
              </a:ext>
            </a:extLst>
          </p:cNvPr>
          <p:cNvSpPr/>
          <p:nvPr/>
        </p:nvSpPr>
        <p:spPr>
          <a:xfrm>
            <a:off x="6471929" y="1805830"/>
            <a:ext cx="2516781" cy="357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u="sng" dirty="0"/>
              <a:t>Node/Worker</a:t>
            </a:r>
          </a:p>
          <a:p>
            <a:r>
              <a:rPr lang="en-GB" sz="1400" dirty="0"/>
              <a:t>Specs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RHCOS will be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32 GB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8 CPUs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Hard disk 1 (200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Raw (empty)</a:t>
            </a:r>
          </a:p>
          <a:p>
            <a:r>
              <a:rPr lang="en-GB" sz="1400" dirty="0"/>
              <a:t>Hard disk 2 (200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Raw (empty)</a:t>
            </a:r>
          </a:p>
          <a:p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47D07-B56B-6645-9A76-FD45BDAA3B29}"/>
              </a:ext>
            </a:extLst>
          </p:cNvPr>
          <p:cNvSpPr/>
          <p:nvPr/>
        </p:nvSpPr>
        <p:spPr>
          <a:xfrm>
            <a:off x="9437187" y="1805828"/>
            <a:ext cx="2516781" cy="35753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u="sng" dirty="0"/>
              <a:t>Bootstrap</a:t>
            </a:r>
          </a:p>
          <a:p>
            <a:r>
              <a:rPr lang="en-GB" sz="1400" dirty="0"/>
              <a:t>Specs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RHCOS will be installed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32 GB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8 CPUs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/>
          </a:p>
          <a:p>
            <a:r>
              <a:rPr lang="en-GB" sz="1400" dirty="0"/>
              <a:t>Hard disk 1 100 GB)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Raw (empty)</a:t>
            </a:r>
          </a:p>
        </p:txBody>
      </p:sp>
    </p:spTree>
    <p:extLst>
      <p:ext uri="{BB962C8B-B14F-4D97-AF65-F5344CB8AC3E}">
        <p14:creationId xmlns:p14="http://schemas.microsoft.com/office/powerpoint/2010/main" val="80527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F9E-515B-3747-94D9-005C7E5E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2BA33-7E92-FE40-8F32-C12E721C87D2}"/>
              </a:ext>
            </a:extLst>
          </p:cNvPr>
          <p:cNvSpPr/>
          <p:nvPr/>
        </p:nvSpPr>
        <p:spPr>
          <a:xfrm>
            <a:off x="1467812" y="291990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/>
              <a:t>Bastion</a:t>
            </a:r>
            <a:endParaRPr lang="en-GB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D6CBC5-3BD9-E543-AF74-5E58E2261DEE}"/>
              </a:ext>
            </a:extLst>
          </p:cNvPr>
          <p:cNvCxnSpPr>
            <a:cxnSpLocks/>
          </p:cNvCxnSpPr>
          <p:nvPr/>
        </p:nvCxnSpPr>
        <p:spPr>
          <a:xfrm>
            <a:off x="716041" y="5361881"/>
            <a:ext cx="9547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E0A569-682A-9049-A394-E6F32AC0BED9}"/>
              </a:ext>
            </a:extLst>
          </p:cNvPr>
          <p:cNvCxnSpPr>
            <a:cxnSpLocks/>
          </p:cNvCxnSpPr>
          <p:nvPr/>
        </p:nvCxnSpPr>
        <p:spPr>
          <a:xfrm flipH="1">
            <a:off x="717721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D9ACE2-4265-DA4A-B906-D9A7636D28AF}"/>
              </a:ext>
            </a:extLst>
          </p:cNvPr>
          <p:cNvSpPr txBox="1"/>
          <p:nvPr/>
        </p:nvSpPr>
        <p:spPr>
          <a:xfrm>
            <a:off x="1467812" y="386352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192.168.1.100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A4A0AE-AAC9-7C48-BA5F-A72D509B91BC}"/>
              </a:ext>
            </a:extLst>
          </p:cNvPr>
          <p:cNvSpPr txBox="1"/>
          <p:nvPr/>
        </p:nvSpPr>
        <p:spPr>
          <a:xfrm>
            <a:off x="9013372" y="6303600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IP addresses are fixed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05621-B7D3-8A46-AF91-E73313D4B008}"/>
              </a:ext>
            </a:extLst>
          </p:cNvPr>
          <p:cNvSpPr txBox="1"/>
          <p:nvPr/>
        </p:nvSpPr>
        <p:spPr>
          <a:xfrm>
            <a:off x="10064946" y="344153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10376-5553-1845-B3FC-04806A08C408}"/>
              </a:ext>
            </a:extLst>
          </p:cNvPr>
          <p:cNvSpPr txBox="1"/>
          <p:nvPr/>
        </p:nvSpPr>
        <p:spPr>
          <a:xfrm>
            <a:off x="1475193" y="3609104"/>
            <a:ext cx="914401" cy="23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ocp</a:t>
            </a:r>
            <a:r>
              <a:rPr lang="en-US" sz="900" dirty="0"/>
              <a:t>-bastion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C3EB66-808F-F549-A238-7602F0262984}"/>
              </a:ext>
            </a:extLst>
          </p:cNvPr>
          <p:cNvSpPr txBox="1"/>
          <p:nvPr/>
        </p:nvSpPr>
        <p:spPr>
          <a:xfrm>
            <a:off x="7199746" y="5410827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network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76D375-C960-E04B-8650-A04E96D69687}"/>
              </a:ext>
            </a:extLst>
          </p:cNvPr>
          <p:cNvCxnSpPr>
            <a:cxnSpLocks/>
          </p:cNvCxnSpPr>
          <p:nvPr/>
        </p:nvCxnSpPr>
        <p:spPr>
          <a:xfrm flipH="1">
            <a:off x="1896488" y="1728864"/>
            <a:ext cx="1" cy="8945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6F7EAE-537B-EB43-8A7D-945C7A4900D0}"/>
              </a:ext>
            </a:extLst>
          </p:cNvPr>
          <p:cNvCxnSpPr>
            <a:cxnSpLocks/>
          </p:cNvCxnSpPr>
          <p:nvPr/>
        </p:nvCxnSpPr>
        <p:spPr>
          <a:xfrm>
            <a:off x="1896488" y="1728864"/>
            <a:ext cx="8366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5DBDEC-836C-5944-9282-5A8E8FFEAB14}"/>
              </a:ext>
            </a:extLst>
          </p:cNvPr>
          <p:cNvGrpSpPr/>
          <p:nvPr/>
        </p:nvGrpSpPr>
        <p:grpSpPr>
          <a:xfrm>
            <a:off x="171608" y="2916482"/>
            <a:ext cx="1042912" cy="1177870"/>
            <a:chOff x="171608" y="2916482"/>
            <a:chExt cx="1042912" cy="11778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2347F2-A39C-4343-BF36-1BBCFBA41526}"/>
                </a:ext>
              </a:extLst>
            </p:cNvPr>
            <p:cNvSpPr/>
            <p:nvPr/>
          </p:nvSpPr>
          <p:spPr>
            <a:xfrm>
              <a:off x="252016" y="2916482"/>
              <a:ext cx="914400" cy="9144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Bootstrap</a:t>
              </a:r>
              <a:endParaRPr lang="en-GB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B35A92-973E-8A41-8356-A8DC63894F0C}"/>
                </a:ext>
              </a:extLst>
            </p:cNvPr>
            <p:cNvSpPr txBox="1"/>
            <p:nvPr/>
          </p:nvSpPr>
          <p:spPr>
            <a:xfrm>
              <a:off x="171608" y="3863520"/>
              <a:ext cx="10429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192.168.1.10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FF1B0F-8D4B-7440-B9E1-CA7CCFCE299D}"/>
                </a:ext>
              </a:extLst>
            </p:cNvPr>
            <p:cNvSpPr txBox="1"/>
            <p:nvPr/>
          </p:nvSpPr>
          <p:spPr>
            <a:xfrm>
              <a:off x="252017" y="3624398"/>
              <a:ext cx="91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ocp</a:t>
              </a:r>
              <a:r>
                <a:rPr lang="en-US" sz="900" dirty="0"/>
                <a:t>-bootstrap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58974B-9995-664F-B6B5-790CCACE514D}"/>
              </a:ext>
            </a:extLst>
          </p:cNvPr>
          <p:cNvGrpSpPr/>
          <p:nvPr/>
        </p:nvGrpSpPr>
        <p:grpSpPr>
          <a:xfrm>
            <a:off x="2651924" y="2916482"/>
            <a:ext cx="935361" cy="1177870"/>
            <a:chOff x="2651924" y="2916482"/>
            <a:chExt cx="935361" cy="11778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A5D654-54E4-7447-A451-C544B597BA34}"/>
                </a:ext>
              </a:extLst>
            </p:cNvPr>
            <p:cNvSpPr/>
            <p:nvPr/>
          </p:nvSpPr>
          <p:spPr>
            <a:xfrm>
              <a:off x="2672885" y="2916482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Master-1</a:t>
              </a:r>
              <a:endParaRPr lang="en-GB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2583D2-B2BC-D44A-983F-57939F6DEB81}"/>
                </a:ext>
              </a:extLst>
            </p:cNvPr>
            <p:cNvSpPr txBox="1"/>
            <p:nvPr/>
          </p:nvSpPr>
          <p:spPr>
            <a:xfrm>
              <a:off x="2651924" y="3863520"/>
              <a:ext cx="914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GB" sz="900" dirty="0"/>
                <a:t>192.168.1.101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80E1C4-21B1-3045-89FA-2B6B7B97EB02}"/>
                </a:ext>
              </a:extLst>
            </p:cNvPr>
            <p:cNvSpPr txBox="1"/>
            <p:nvPr/>
          </p:nvSpPr>
          <p:spPr>
            <a:xfrm>
              <a:off x="2664127" y="3594807"/>
              <a:ext cx="914401" cy="23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ocp-master-1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D9107D-7497-EB48-AA95-9B9485A8757D}"/>
              </a:ext>
            </a:extLst>
          </p:cNvPr>
          <p:cNvGrpSpPr/>
          <p:nvPr/>
        </p:nvGrpSpPr>
        <p:grpSpPr>
          <a:xfrm>
            <a:off x="3668746" y="2916482"/>
            <a:ext cx="935361" cy="1177870"/>
            <a:chOff x="2651924" y="2916482"/>
            <a:chExt cx="935361" cy="117787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AD7268-FCFD-4749-AB98-94E9D1261BA0}"/>
                </a:ext>
              </a:extLst>
            </p:cNvPr>
            <p:cNvSpPr/>
            <p:nvPr/>
          </p:nvSpPr>
          <p:spPr>
            <a:xfrm>
              <a:off x="2672885" y="2916482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Master-2</a:t>
              </a:r>
              <a:endParaRPr lang="en-GB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6298B0-E1AB-A540-9BCE-9F173B53ADE9}"/>
                </a:ext>
              </a:extLst>
            </p:cNvPr>
            <p:cNvSpPr txBox="1"/>
            <p:nvPr/>
          </p:nvSpPr>
          <p:spPr>
            <a:xfrm>
              <a:off x="2651924" y="3863520"/>
              <a:ext cx="914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GB" sz="900" dirty="0"/>
                <a:t>192.168.1.102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E6FAB1-0CA4-9247-94A3-D78794773EC6}"/>
                </a:ext>
              </a:extLst>
            </p:cNvPr>
            <p:cNvSpPr txBox="1"/>
            <p:nvPr/>
          </p:nvSpPr>
          <p:spPr>
            <a:xfrm>
              <a:off x="2664127" y="3594807"/>
              <a:ext cx="914401" cy="23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ocp-master-2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710B40-139B-D947-A978-A0007358C5D2}"/>
              </a:ext>
            </a:extLst>
          </p:cNvPr>
          <p:cNvGrpSpPr/>
          <p:nvPr/>
        </p:nvGrpSpPr>
        <p:grpSpPr>
          <a:xfrm>
            <a:off x="4711158" y="2916482"/>
            <a:ext cx="935361" cy="1177870"/>
            <a:chOff x="2651924" y="2916482"/>
            <a:chExt cx="935361" cy="117787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B17D5F-FE09-C449-B558-256EE0B77A30}"/>
                </a:ext>
              </a:extLst>
            </p:cNvPr>
            <p:cNvSpPr/>
            <p:nvPr/>
          </p:nvSpPr>
          <p:spPr>
            <a:xfrm>
              <a:off x="2672885" y="2916482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Master-3</a:t>
              </a:r>
              <a:endParaRPr lang="en-GB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AB39FF-24F4-C54F-AA66-6E619CAB5FB4}"/>
                </a:ext>
              </a:extLst>
            </p:cNvPr>
            <p:cNvSpPr txBox="1"/>
            <p:nvPr/>
          </p:nvSpPr>
          <p:spPr>
            <a:xfrm>
              <a:off x="2651924" y="3863520"/>
              <a:ext cx="914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GB" sz="900" dirty="0"/>
                <a:t>192.168.1.103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9E53A-6698-AD42-9DBF-B3C19BBD6615}"/>
                </a:ext>
              </a:extLst>
            </p:cNvPr>
            <p:cNvSpPr txBox="1"/>
            <p:nvPr/>
          </p:nvSpPr>
          <p:spPr>
            <a:xfrm>
              <a:off x="2664127" y="3594807"/>
              <a:ext cx="914401" cy="23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ocp-master-3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3A139F-61E2-5343-8A22-6CD407DD5590}"/>
              </a:ext>
            </a:extLst>
          </p:cNvPr>
          <p:cNvGrpSpPr/>
          <p:nvPr/>
        </p:nvGrpSpPr>
        <p:grpSpPr>
          <a:xfrm>
            <a:off x="5890526" y="2919905"/>
            <a:ext cx="930604" cy="1192079"/>
            <a:chOff x="5890526" y="2919905"/>
            <a:chExt cx="930604" cy="119207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1BD8CEF-76E0-0D44-8AD7-6FC1C880C87F}"/>
                </a:ext>
              </a:extLst>
            </p:cNvPr>
            <p:cNvSpPr/>
            <p:nvPr/>
          </p:nvSpPr>
          <p:spPr>
            <a:xfrm>
              <a:off x="5906730" y="291990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Worker 1</a:t>
              </a:r>
              <a:endParaRPr lang="en-GB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3B3F88-95D6-3C4F-8D3E-2AF49842B6D7}"/>
                </a:ext>
              </a:extLst>
            </p:cNvPr>
            <p:cNvSpPr txBox="1"/>
            <p:nvPr/>
          </p:nvSpPr>
          <p:spPr>
            <a:xfrm>
              <a:off x="5891435" y="3571366"/>
              <a:ext cx="914401" cy="23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ocp-worker-1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885FC7-F4F8-7E4F-A163-DF8CD17105A3}"/>
                </a:ext>
              </a:extLst>
            </p:cNvPr>
            <p:cNvSpPr txBox="1"/>
            <p:nvPr/>
          </p:nvSpPr>
          <p:spPr>
            <a:xfrm>
              <a:off x="5890526" y="3881152"/>
              <a:ext cx="914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GB" sz="900" dirty="0"/>
                <a:t>192.168.1.104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C5544B-0D4A-8E40-972D-E6BCC0E58F0C}"/>
              </a:ext>
            </a:extLst>
          </p:cNvPr>
          <p:cNvGrpSpPr/>
          <p:nvPr/>
        </p:nvGrpSpPr>
        <p:grpSpPr>
          <a:xfrm>
            <a:off x="6907348" y="2902273"/>
            <a:ext cx="930604" cy="1192079"/>
            <a:chOff x="5890526" y="2919905"/>
            <a:chExt cx="930604" cy="119207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48019A7-3DBF-5A4B-AD8A-7D93729D37E5}"/>
                </a:ext>
              </a:extLst>
            </p:cNvPr>
            <p:cNvSpPr/>
            <p:nvPr/>
          </p:nvSpPr>
          <p:spPr>
            <a:xfrm>
              <a:off x="5906730" y="291990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Worker 2</a:t>
              </a:r>
              <a:endParaRPr lang="en-GB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B7FB2B2-2829-1F4E-ACF7-B79A5AE32E6D}"/>
                </a:ext>
              </a:extLst>
            </p:cNvPr>
            <p:cNvSpPr txBox="1"/>
            <p:nvPr/>
          </p:nvSpPr>
          <p:spPr>
            <a:xfrm>
              <a:off x="5891435" y="3571366"/>
              <a:ext cx="914401" cy="23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ocp-worker-2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E27AD3-5B44-AF45-B6F5-D23EE414658A}"/>
                </a:ext>
              </a:extLst>
            </p:cNvPr>
            <p:cNvSpPr txBox="1"/>
            <p:nvPr/>
          </p:nvSpPr>
          <p:spPr>
            <a:xfrm>
              <a:off x="5890526" y="3881152"/>
              <a:ext cx="914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GB" sz="900" dirty="0"/>
                <a:t>192.168.1.105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27DD3D-785E-E648-9F19-5FC8B7E22A6D}"/>
              </a:ext>
            </a:extLst>
          </p:cNvPr>
          <p:cNvGrpSpPr/>
          <p:nvPr/>
        </p:nvGrpSpPr>
        <p:grpSpPr>
          <a:xfrm>
            <a:off x="7921038" y="2902273"/>
            <a:ext cx="930604" cy="1192079"/>
            <a:chOff x="5890526" y="2919905"/>
            <a:chExt cx="930604" cy="119207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5AEE8BE-F32C-6444-8DC0-058C76EDDA4F}"/>
                </a:ext>
              </a:extLst>
            </p:cNvPr>
            <p:cNvSpPr/>
            <p:nvPr/>
          </p:nvSpPr>
          <p:spPr>
            <a:xfrm>
              <a:off x="5906730" y="2919905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u="sng" dirty="0"/>
                <a:t>Worker 3</a:t>
              </a:r>
              <a:endParaRPr lang="en-GB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542BBBE-980D-E448-8AC8-71416B00D8E3}"/>
                </a:ext>
              </a:extLst>
            </p:cNvPr>
            <p:cNvSpPr txBox="1"/>
            <p:nvPr/>
          </p:nvSpPr>
          <p:spPr>
            <a:xfrm>
              <a:off x="5891435" y="3571366"/>
              <a:ext cx="914401" cy="239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ocp-worker-3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4D8362-8B9C-B949-8591-EBD77771BEE5}"/>
                </a:ext>
              </a:extLst>
            </p:cNvPr>
            <p:cNvSpPr txBox="1"/>
            <p:nvPr/>
          </p:nvSpPr>
          <p:spPr>
            <a:xfrm>
              <a:off x="5890526" y="3881152"/>
              <a:ext cx="914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en-GB" sz="900" dirty="0"/>
                <a:t>192.168.1.106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349C1A-1A78-9642-91D2-C0E536C5B16B}"/>
              </a:ext>
            </a:extLst>
          </p:cNvPr>
          <p:cNvCxnSpPr>
            <a:cxnSpLocks/>
          </p:cNvCxnSpPr>
          <p:nvPr/>
        </p:nvCxnSpPr>
        <p:spPr>
          <a:xfrm flipH="1">
            <a:off x="8363381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8404D1-E722-DA4E-9CCD-473A2E4B624E}"/>
              </a:ext>
            </a:extLst>
          </p:cNvPr>
          <p:cNvCxnSpPr>
            <a:cxnSpLocks/>
          </p:cNvCxnSpPr>
          <p:nvPr/>
        </p:nvCxnSpPr>
        <p:spPr>
          <a:xfrm flipH="1">
            <a:off x="1883142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534C62-C8F6-D04F-878E-B40EB92C51FF}"/>
              </a:ext>
            </a:extLst>
          </p:cNvPr>
          <p:cNvCxnSpPr>
            <a:cxnSpLocks/>
          </p:cNvCxnSpPr>
          <p:nvPr/>
        </p:nvCxnSpPr>
        <p:spPr>
          <a:xfrm flipH="1">
            <a:off x="3054239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08EB59-9D21-754D-9277-D897D7F81120}"/>
              </a:ext>
            </a:extLst>
          </p:cNvPr>
          <p:cNvCxnSpPr>
            <a:cxnSpLocks/>
          </p:cNvCxnSpPr>
          <p:nvPr/>
        </p:nvCxnSpPr>
        <p:spPr>
          <a:xfrm flipH="1">
            <a:off x="7361350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42F72A-FB4B-5245-85BC-CA615FEB24EB}"/>
              </a:ext>
            </a:extLst>
          </p:cNvPr>
          <p:cNvCxnSpPr>
            <a:cxnSpLocks/>
          </p:cNvCxnSpPr>
          <p:nvPr/>
        </p:nvCxnSpPr>
        <p:spPr>
          <a:xfrm flipH="1">
            <a:off x="6330837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A7016F-DD9A-CB4C-A93D-EE4A3DBC2D4A}"/>
              </a:ext>
            </a:extLst>
          </p:cNvPr>
          <p:cNvCxnSpPr>
            <a:cxnSpLocks/>
          </p:cNvCxnSpPr>
          <p:nvPr/>
        </p:nvCxnSpPr>
        <p:spPr>
          <a:xfrm flipH="1">
            <a:off x="5219478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AFDD5C-F134-754D-9AB4-E90982047A8A}"/>
              </a:ext>
            </a:extLst>
          </p:cNvPr>
          <p:cNvCxnSpPr>
            <a:cxnSpLocks/>
          </p:cNvCxnSpPr>
          <p:nvPr/>
        </p:nvCxnSpPr>
        <p:spPr>
          <a:xfrm flipH="1">
            <a:off x="4178766" y="4512630"/>
            <a:ext cx="1" cy="8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35C4BEA-4BA4-CC4C-A0C7-69E6DF8F3908}"/>
              </a:ext>
            </a:extLst>
          </p:cNvPr>
          <p:cNvSpPr txBox="1"/>
          <p:nvPr/>
        </p:nvSpPr>
        <p:spPr>
          <a:xfrm>
            <a:off x="171608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00:50:52:54:50:01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63AB3C-5B32-8044-AC93-08E9B246C6A5}"/>
              </a:ext>
            </a:extLst>
          </p:cNvPr>
          <p:cNvSpPr txBox="1"/>
          <p:nvPr/>
        </p:nvSpPr>
        <p:spPr>
          <a:xfrm>
            <a:off x="1425041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D0EF81-7F1F-3240-B944-AB8C41F69BD2}"/>
              </a:ext>
            </a:extLst>
          </p:cNvPr>
          <p:cNvSpPr txBox="1"/>
          <p:nvPr/>
        </p:nvSpPr>
        <p:spPr>
          <a:xfrm>
            <a:off x="2594260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1F1893-5E0D-8F4F-ABE0-264875D00EBE}"/>
              </a:ext>
            </a:extLst>
          </p:cNvPr>
          <p:cNvSpPr txBox="1"/>
          <p:nvPr/>
        </p:nvSpPr>
        <p:spPr>
          <a:xfrm>
            <a:off x="3659174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89A0B4-E934-FF4C-B4AF-4C38B0D1AD35}"/>
              </a:ext>
            </a:extLst>
          </p:cNvPr>
          <p:cNvSpPr txBox="1"/>
          <p:nvPr/>
        </p:nvSpPr>
        <p:spPr>
          <a:xfrm>
            <a:off x="4662456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1A42A-F190-A24D-BB8E-ADA522FB8721}"/>
              </a:ext>
            </a:extLst>
          </p:cNvPr>
          <p:cNvSpPr txBox="1"/>
          <p:nvPr/>
        </p:nvSpPr>
        <p:spPr>
          <a:xfrm>
            <a:off x="5831771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2DBC30-0601-9848-81E9-DA94CDFF3A3D}"/>
              </a:ext>
            </a:extLst>
          </p:cNvPr>
          <p:cNvSpPr txBox="1"/>
          <p:nvPr/>
        </p:nvSpPr>
        <p:spPr>
          <a:xfrm>
            <a:off x="6853240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7CABAF-AC8D-3E4A-8863-EE25FEA35DCA}"/>
              </a:ext>
            </a:extLst>
          </p:cNvPr>
          <p:cNvSpPr txBox="1"/>
          <p:nvPr/>
        </p:nvSpPr>
        <p:spPr>
          <a:xfrm>
            <a:off x="7856783" y="4077340"/>
            <a:ext cx="1042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00:50:52:54:60:06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D5BB72-9666-BE40-856B-F250C4EEA1FF}"/>
              </a:ext>
            </a:extLst>
          </p:cNvPr>
          <p:cNvSpPr txBox="1"/>
          <p:nvPr/>
        </p:nvSpPr>
        <p:spPr>
          <a:xfrm>
            <a:off x="7199746" y="1332499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network</a:t>
            </a:r>
          </a:p>
        </p:txBody>
      </p:sp>
    </p:spTree>
    <p:extLst>
      <p:ext uri="{BB962C8B-B14F-4D97-AF65-F5344CB8AC3E}">
        <p14:creationId xmlns:p14="http://schemas.microsoft.com/office/powerpoint/2010/main" val="16264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F9E-515B-3747-94D9-005C7E5E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Cluster topology (general)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5D434-2CC5-5C4E-911B-A93B12314605}"/>
              </a:ext>
            </a:extLst>
          </p:cNvPr>
          <p:cNvSpPr/>
          <p:nvPr/>
        </p:nvSpPr>
        <p:spPr>
          <a:xfrm>
            <a:off x="7333134" y="2249392"/>
            <a:ext cx="1347040" cy="332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Master-1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0A21C8-E779-374C-B8C9-C79CF2300732}"/>
              </a:ext>
            </a:extLst>
          </p:cNvPr>
          <p:cNvSpPr/>
          <p:nvPr/>
        </p:nvSpPr>
        <p:spPr>
          <a:xfrm>
            <a:off x="7333133" y="3917289"/>
            <a:ext cx="1347040" cy="33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Worker-1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4E73D-94B5-C148-865E-EA1DD1BA3C40}"/>
              </a:ext>
            </a:extLst>
          </p:cNvPr>
          <p:cNvSpPr/>
          <p:nvPr/>
        </p:nvSpPr>
        <p:spPr>
          <a:xfrm>
            <a:off x="3310907" y="3689470"/>
            <a:ext cx="2157875" cy="26823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/>
              <a:t>Bastion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FC21213-7E28-3C42-B467-5DB836918BB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73573" y="2415730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39F541-6B8B-8C47-BDF3-BFFABED563A3}"/>
              </a:ext>
            </a:extLst>
          </p:cNvPr>
          <p:cNvSpPr txBox="1"/>
          <p:nvPr/>
        </p:nvSpPr>
        <p:spPr>
          <a:xfrm>
            <a:off x="3307785" y="4249965"/>
            <a:ext cx="1974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L" sz="1200" dirty="0"/>
              <a:t>Ansible</a:t>
            </a:r>
          </a:p>
          <a:p>
            <a:pPr marL="285750" indent="-285750">
              <a:buFontTx/>
              <a:buChar char="-"/>
            </a:pPr>
            <a:r>
              <a:rPr lang="en-NL" sz="1200" dirty="0"/>
              <a:t>Preparation scripts </a:t>
            </a:r>
            <a:br>
              <a:rPr lang="en-NL" sz="1200" dirty="0"/>
            </a:br>
            <a:r>
              <a:rPr lang="en-NL" sz="1200" dirty="0"/>
              <a:t>(GitHub clone)</a:t>
            </a:r>
          </a:p>
          <a:p>
            <a:pPr marL="285750" indent="-285750">
              <a:buFontTx/>
              <a:buChar char="-"/>
            </a:pPr>
            <a:r>
              <a:rPr lang="en-NL" sz="1200" dirty="0"/>
              <a:t>OCP Installer</a:t>
            </a:r>
          </a:p>
          <a:p>
            <a:pPr marL="285750" indent="-285750">
              <a:buFontTx/>
              <a:buChar char="-"/>
            </a:pPr>
            <a:r>
              <a:rPr lang="en-NL" sz="1200" dirty="0"/>
              <a:t>Load balancer (haproxy)</a:t>
            </a:r>
          </a:p>
          <a:p>
            <a:pPr marL="285750" indent="-285750">
              <a:buFontTx/>
              <a:buChar char="-"/>
            </a:pPr>
            <a:r>
              <a:rPr lang="en-NL" sz="1200" dirty="0"/>
              <a:t>DNS Server (dnsmasq)</a:t>
            </a:r>
          </a:p>
          <a:p>
            <a:pPr marL="285750" indent="-285750">
              <a:buFontTx/>
              <a:buChar char="-"/>
            </a:pPr>
            <a:r>
              <a:rPr lang="en-NL" sz="1200" dirty="0"/>
              <a:t>NTP Server (chrony)</a:t>
            </a:r>
          </a:p>
          <a:p>
            <a:pPr marL="285750" indent="-285750">
              <a:buFontTx/>
              <a:buChar char="-"/>
            </a:pPr>
            <a:r>
              <a:rPr lang="en-NL" sz="1200" dirty="0"/>
              <a:t>NFS Server (optional)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D82618-2040-FC44-9445-F27136EC6F4D}"/>
              </a:ext>
            </a:extLst>
          </p:cNvPr>
          <p:cNvSpPr/>
          <p:nvPr/>
        </p:nvSpPr>
        <p:spPr>
          <a:xfrm>
            <a:off x="7333134" y="1832418"/>
            <a:ext cx="1347040" cy="332676"/>
          </a:xfrm>
          <a:prstGeom prst="rect">
            <a:avLst/>
          </a:prstGeom>
          <a:solidFill>
            <a:schemeClr val="accent3"/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47040"/>
                      <a:gd name="connsiteY0" fmla="*/ 0 h 332676"/>
                      <a:gd name="connsiteX1" fmla="*/ 475954 w 1347040"/>
                      <a:gd name="connsiteY1" fmla="*/ 0 h 332676"/>
                      <a:gd name="connsiteX2" fmla="*/ 938438 w 1347040"/>
                      <a:gd name="connsiteY2" fmla="*/ 0 h 332676"/>
                      <a:gd name="connsiteX3" fmla="*/ 1347040 w 1347040"/>
                      <a:gd name="connsiteY3" fmla="*/ 0 h 332676"/>
                      <a:gd name="connsiteX4" fmla="*/ 1347040 w 1347040"/>
                      <a:gd name="connsiteY4" fmla="*/ 332676 h 332676"/>
                      <a:gd name="connsiteX5" fmla="*/ 924967 w 1347040"/>
                      <a:gd name="connsiteY5" fmla="*/ 332676 h 332676"/>
                      <a:gd name="connsiteX6" fmla="*/ 475954 w 1347040"/>
                      <a:gd name="connsiteY6" fmla="*/ 332676 h 332676"/>
                      <a:gd name="connsiteX7" fmla="*/ 0 w 1347040"/>
                      <a:gd name="connsiteY7" fmla="*/ 332676 h 332676"/>
                      <a:gd name="connsiteX8" fmla="*/ 0 w 1347040"/>
                      <a:gd name="connsiteY8" fmla="*/ 0 h 332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47040" h="332676" fill="none" extrusionOk="0">
                        <a:moveTo>
                          <a:pt x="0" y="0"/>
                        </a:moveTo>
                        <a:cubicBezTo>
                          <a:pt x="149627" y="-52691"/>
                          <a:pt x="376669" y="1646"/>
                          <a:pt x="475954" y="0"/>
                        </a:cubicBezTo>
                        <a:cubicBezTo>
                          <a:pt x="575239" y="-1646"/>
                          <a:pt x="842377" y="13784"/>
                          <a:pt x="938438" y="0"/>
                        </a:cubicBezTo>
                        <a:cubicBezTo>
                          <a:pt x="1034499" y="-13784"/>
                          <a:pt x="1176320" y="32156"/>
                          <a:pt x="1347040" y="0"/>
                        </a:cubicBezTo>
                        <a:cubicBezTo>
                          <a:pt x="1381054" y="109509"/>
                          <a:pt x="1337345" y="233679"/>
                          <a:pt x="1347040" y="332676"/>
                        </a:cubicBezTo>
                        <a:cubicBezTo>
                          <a:pt x="1210326" y="381065"/>
                          <a:pt x="1086170" y="289310"/>
                          <a:pt x="924967" y="332676"/>
                        </a:cubicBezTo>
                        <a:cubicBezTo>
                          <a:pt x="763764" y="376042"/>
                          <a:pt x="680485" y="308834"/>
                          <a:pt x="475954" y="332676"/>
                        </a:cubicBezTo>
                        <a:cubicBezTo>
                          <a:pt x="271423" y="356518"/>
                          <a:pt x="118791" y="332171"/>
                          <a:pt x="0" y="332676"/>
                        </a:cubicBezTo>
                        <a:cubicBezTo>
                          <a:pt x="-6931" y="218650"/>
                          <a:pt x="20855" y="113771"/>
                          <a:pt x="0" y="0"/>
                        </a:cubicBezTo>
                        <a:close/>
                      </a:path>
                      <a:path w="1347040" h="332676" stroke="0" extrusionOk="0">
                        <a:moveTo>
                          <a:pt x="0" y="0"/>
                        </a:moveTo>
                        <a:cubicBezTo>
                          <a:pt x="126173" y="-25780"/>
                          <a:pt x="291382" y="43718"/>
                          <a:pt x="435543" y="0"/>
                        </a:cubicBezTo>
                        <a:cubicBezTo>
                          <a:pt x="579704" y="-43718"/>
                          <a:pt x="652648" y="22249"/>
                          <a:pt x="844145" y="0"/>
                        </a:cubicBezTo>
                        <a:cubicBezTo>
                          <a:pt x="1035642" y="-22249"/>
                          <a:pt x="1239915" y="57087"/>
                          <a:pt x="1347040" y="0"/>
                        </a:cubicBezTo>
                        <a:cubicBezTo>
                          <a:pt x="1356087" y="71873"/>
                          <a:pt x="1311454" y="211762"/>
                          <a:pt x="1347040" y="332676"/>
                        </a:cubicBezTo>
                        <a:cubicBezTo>
                          <a:pt x="1196472" y="351380"/>
                          <a:pt x="1102260" y="303163"/>
                          <a:pt x="924967" y="332676"/>
                        </a:cubicBezTo>
                        <a:cubicBezTo>
                          <a:pt x="747674" y="362189"/>
                          <a:pt x="581539" y="299559"/>
                          <a:pt x="449013" y="332676"/>
                        </a:cubicBezTo>
                        <a:cubicBezTo>
                          <a:pt x="316487" y="365793"/>
                          <a:pt x="124828" y="311944"/>
                          <a:pt x="0" y="332676"/>
                        </a:cubicBezTo>
                        <a:cubicBezTo>
                          <a:pt x="-21763" y="229474"/>
                          <a:pt x="3110" y="7047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Bootstrap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86DED7-F8A4-D44E-AD1D-B5518EA59BE0}"/>
              </a:ext>
            </a:extLst>
          </p:cNvPr>
          <p:cNvSpPr/>
          <p:nvPr/>
        </p:nvSpPr>
        <p:spPr>
          <a:xfrm>
            <a:off x="7333134" y="2666366"/>
            <a:ext cx="1347040" cy="332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Master-2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00BA66-A65C-BB42-B893-C692A29AEBF0}"/>
              </a:ext>
            </a:extLst>
          </p:cNvPr>
          <p:cNvSpPr/>
          <p:nvPr/>
        </p:nvSpPr>
        <p:spPr>
          <a:xfrm>
            <a:off x="7333134" y="3083340"/>
            <a:ext cx="1347040" cy="332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Master-3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9ABF55-5C31-C34A-A484-B0B1F98C8A4C}"/>
              </a:ext>
            </a:extLst>
          </p:cNvPr>
          <p:cNvCxnSpPr>
            <a:cxnSpLocks/>
          </p:cNvCxnSpPr>
          <p:nvPr/>
        </p:nvCxnSpPr>
        <p:spPr>
          <a:xfrm>
            <a:off x="6673572" y="2832704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1AE9B-3FC7-104E-A080-F99CDEB501A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68782" y="5030620"/>
            <a:ext cx="12016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08436-6C1C-B440-9A37-FAECE49E6345}"/>
              </a:ext>
            </a:extLst>
          </p:cNvPr>
          <p:cNvCxnSpPr>
            <a:cxnSpLocks/>
          </p:cNvCxnSpPr>
          <p:nvPr/>
        </p:nvCxnSpPr>
        <p:spPr>
          <a:xfrm>
            <a:off x="6673572" y="1998756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194638-5568-4D47-8CDB-F2C7B566C76E}"/>
              </a:ext>
            </a:extLst>
          </p:cNvPr>
          <p:cNvCxnSpPr>
            <a:cxnSpLocks/>
          </p:cNvCxnSpPr>
          <p:nvPr/>
        </p:nvCxnSpPr>
        <p:spPr>
          <a:xfrm>
            <a:off x="6673572" y="2024214"/>
            <a:ext cx="0" cy="422729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E39570-AC43-B943-985E-78654D2B2070}"/>
              </a:ext>
            </a:extLst>
          </p:cNvPr>
          <p:cNvSpPr/>
          <p:nvPr/>
        </p:nvSpPr>
        <p:spPr>
          <a:xfrm>
            <a:off x="7333133" y="4339329"/>
            <a:ext cx="1347040" cy="33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Worker-2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9B4DB0-B8A9-4445-A3D7-945062162D01}"/>
              </a:ext>
            </a:extLst>
          </p:cNvPr>
          <p:cNvSpPr/>
          <p:nvPr/>
        </p:nvSpPr>
        <p:spPr>
          <a:xfrm>
            <a:off x="7333133" y="4761369"/>
            <a:ext cx="1347040" cy="33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Worker-3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4056069-31A9-5A42-A8AF-8DC43C57A2A4}"/>
              </a:ext>
            </a:extLst>
          </p:cNvPr>
          <p:cNvSpPr/>
          <p:nvPr/>
        </p:nvSpPr>
        <p:spPr>
          <a:xfrm>
            <a:off x="7333133" y="6059709"/>
            <a:ext cx="1347040" cy="33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Worker-n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E6E87F2-AE96-E14E-9EA7-0926454EF86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673572" y="3249678"/>
            <a:ext cx="6595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65EC6A-855F-6A49-8AF0-F2DDDA3E51B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73572" y="4083627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883794-12DA-5D4E-94DD-73ED77D3FAC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673572" y="4505667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F28AB8-2D67-F742-9BA1-C6EBE4F1D10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673572" y="4927707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AE5BDA-B232-F940-8960-127079925DA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6673572" y="6226047"/>
            <a:ext cx="65956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E60A1-EC78-3E4F-A4F3-503A0FD86476}"/>
              </a:ext>
            </a:extLst>
          </p:cNvPr>
          <p:cNvSpPr/>
          <p:nvPr/>
        </p:nvSpPr>
        <p:spPr>
          <a:xfrm>
            <a:off x="3307785" y="2068942"/>
            <a:ext cx="2157875" cy="763762"/>
          </a:xfrm>
          <a:prstGeom prst="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/>
              <a:t>Storage (optional)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DE168-8DA3-FC49-937D-C2CD779AB025}"/>
              </a:ext>
            </a:extLst>
          </p:cNvPr>
          <p:cNvSpPr txBox="1"/>
          <p:nvPr/>
        </p:nvSpPr>
        <p:spPr>
          <a:xfrm>
            <a:off x="3307785" y="2490078"/>
            <a:ext cx="11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NL" sz="1200" dirty="0"/>
              <a:t>NFS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C38CC-CE7B-C443-BE52-9E5CDE0D68A8}"/>
              </a:ext>
            </a:extLst>
          </p:cNvPr>
          <p:cNvCxnSpPr>
            <a:cxnSpLocks/>
          </p:cNvCxnSpPr>
          <p:nvPr/>
        </p:nvCxnSpPr>
        <p:spPr>
          <a:xfrm>
            <a:off x="5468782" y="2415730"/>
            <a:ext cx="12016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0A292-992D-C040-83D7-21AB0938677E}"/>
              </a:ext>
            </a:extLst>
          </p:cNvPr>
          <p:cNvSpPr/>
          <p:nvPr/>
        </p:nvSpPr>
        <p:spPr>
          <a:xfrm>
            <a:off x="3307785" y="984907"/>
            <a:ext cx="2157875" cy="6431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Air-gapped registry (optional)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ECB2EFEA-DCA1-9549-B4DB-0290358AE62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465660" y="1306469"/>
            <a:ext cx="1204792" cy="1109263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F9E-515B-3747-94D9-005C7E5E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Logical Layout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5D434-2CC5-5C4E-911B-A93B12314605}"/>
              </a:ext>
            </a:extLst>
          </p:cNvPr>
          <p:cNvSpPr/>
          <p:nvPr/>
        </p:nvSpPr>
        <p:spPr>
          <a:xfrm>
            <a:off x="5409360" y="2155999"/>
            <a:ext cx="1941921" cy="599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Master-1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86D7E20-DE90-A547-94A9-65BEF3642F41}"/>
              </a:ext>
            </a:extLst>
          </p:cNvPr>
          <p:cNvSpPr/>
          <p:nvPr/>
        </p:nvSpPr>
        <p:spPr>
          <a:xfrm>
            <a:off x="818366" y="1701941"/>
            <a:ext cx="772998" cy="7635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9BD3F4-958A-7C4D-8AB8-E63AC7E081FE}"/>
              </a:ext>
            </a:extLst>
          </p:cNvPr>
          <p:cNvCxnSpPr>
            <a:cxnSpLocks/>
            <a:stCxn id="21" idx="6"/>
            <a:endCxn id="26" idx="1"/>
          </p:cNvCxnSpPr>
          <p:nvPr/>
        </p:nvCxnSpPr>
        <p:spPr>
          <a:xfrm flipV="1">
            <a:off x="1591364" y="1650481"/>
            <a:ext cx="3064827" cy="433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D66045C2-D7FA-564F-ABE9-9D7276809033}"/>
              </a:ext>
            </a:extLst>
          </p:cNvPr>
          <p:cNvSpPr/>
          <p:nvPr/>
        </p:nvSpPr>
        <p:spPr>
          <a:xfrm>
            <a:off x="9284488" y="2235950"/>
            <a:ext cx="2300140" cy="9332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sources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179B62-B907-8848-A688-B4D40DFB26A2}"/>
              </a:ext>
            </a:extLst>
          </p:cNvPr>
          <p:cNvCxnSpPr>
            <a:cxnSpLocks/>
            <a:stCxn id="8" idx="3"/>
            <a:endCxn id="29" idx="2"/>
          </p:cNvCxnSpPr>
          <p:nvPr/>
        </p:nvCxnSpPr>
        <p:spPr>
          <a:xfrm>
            <a:off x="7351281" y="2455758"/>
            <a:ext cx="1940342" cy="246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75C4F-1D0B-EF46-AE87-F4ECC0C685D2}"/>
              </a:ext>
            </a:extLst>
          </p:cNvPr>
          <p:cNvCxnSpPr>
            <a:cxnSpLocks/>
            <a:stCxn id="36" idx="3"/>
            <a:endCxn id="29" idx="2"/>
          </p:cNvCxnSpPr>
          <p:nvPr/>
        </p:nvCxnSpPr>
        <p:spPr>
          <a:xfrm flipV="1">
            <a:off x="7351278" y="2702577"/>
            <a:ext cx="1940345" cy="18654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A030A0-58E7-0840-BD3B-0E42D23FFFEA}"/>
              </a:ext>
            </a:extLst>
          </p:cNvPr>
          <p:cNvCxnSpPr>
            <a:cxnSpLocks/>
            <a:stCxn id="45" idx="3"/>
            <a:endCxn id="29" idx="2"/>
          </p:cNvCxnSpPr>
          <p:nvPr/>
        </p:nvCxnSpPr>
        <p:spPr>
          <a:xfrm flipV="1">
            <a:off x="7351278" y="2702577"/>
            <a:ext cx="1940345" cy="10987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9DDE1-8692-1A44-A861-A7DEDE37FA93}"/>
              </a:ext>
            </a:extLst>
          </p:cNvPr>
          <p:cNvCxnSpPr>
            <a:cxnSpLocks/>
            <a:stCxn id="47" idx="3"/>
            <a:endCxn id="29" idx="2"/>
          </p:cNvCxnSpPr>
          <p:nvPr/>
        </p:nvCxnSpPr>
        <p:spPr>
          <a:xfrm flipV="1">
            <a:off x="7351277" y="2702577"/>
            <a:ext cx="1940346" cy="25917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0A21C8-E779-374C-B8C9-C79CF2300732}"/>
              </a:ext>
            </a:extLst>
          </p:cNvPr>
          <p:cNvSpPr/>
          <p:nvPr/>
        </p:nvSpPr>
        <p:spPr>
          <a:xfrm>
            <a:off x="5409357" y="4247527"/>
            <a:ext cx="1941921" cy="64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Worker-1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69E2F-9465-0543-B51F-17C8D4FD716A}"/>
              </a:ext>
            </a:extLst>
          </p:cNvPr>
          <p:cNvSpPr txBox="1"/>
          <p:nvPr/>
        </p:nvSpPr>
        <p:spPr>
          <a:xfrm>
            <a:off x="688355" y="242135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OCP Admin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54A131AE-7BD8-034B-9197-95233F13DCC3}"/>
              </a:ext>
            </a:extLst>
          </p:cNvPr>
          <p:cNvSpPr/>
          <p:nvPr/>
        </p:nvSpPr>
        <p:spPr>
          <a:xfrm>
            <a:off x="818366" y="2803001"/>
            <a:ext cx="772998" cy="763572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6CB7B-C167-E24E-B82A-E9C1C6F56751}"/>
              </a:ext>
            </a:extLst>
          </p:cNvPr>
          <p:cNvCxnSpPr>
            <a:cxnSpLocks/>
            <a:stCxn id="37" idx="6"/>
            <a:endCxn id="26" idx="1"/>
          </p:cNvCxnSpPr>
          <p:nvPr/>
        </p:nvCxnSpPr>
        <p:spPr>
          <a:xfrm flipV="1">
            <a:off x="1591364" y="1650481"/>
            <a:ext cx="3064827" cy="1534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D548599-0F6B-D343-8D69-AF75682D923A}"/>
              </a:ext>
            </a:extLst>
          </p:cNvPr>
          <p:cNvSpPr txBox="1"/>
          <p:nvPr/>
        </p:nvSpPr>
        <p:spPr>
          <a:xfrm>
            <a:off x="815982" y="3510103"/>
            <a:ext cx="64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4E73D-94B5-C148-865E-EA1DD1BA3C40}"/>
              </a:ext>
            </a:extLst>
          </p:cNvPr>
          <p:cNvSpPr/>
          <p:nvPr/>
        </p:nvSpPr>
        <p:spPr>
          <a:xfrm>
            <a:off x="4656191" y="1320984"/>
            <a:ext cx="1941921" cy="6589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Bastion</a:t>
            </a:r>
            <a:br>
              <a:rPr lang="en-GB" b="1" dirty="0"/>
            </a:br>
            <a:r>
              <a:rPr lang="en-GB" b="1" dirty="0"/>
              <a:t>(Load Balancer)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EE8F3E-5675-1447-ADF3-BD725E67AE69}"/>
              </a:ext>
            </a:extLst>
          </p:cNvPr>
          <p:cNvCxnSpPr>
            <a:cxnSpLocks/>
            <a:stCxn id="26" idx="3"/>
            <a:endCxn id="29" idx="2"/>
          </p:cNvCxnSpPr>
          <p:nvPr/>
        </p:nvCxnSpPr>
        <p:spPr>
          <a:xfrm>
            <a:off x="6598112" y="1650481"/>
            <a:ext cx="2693511" cy="10520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>
            <a:extLst>
              <a:ext uri="{FF2B5EF4-FFF2-40B4-BE49-F238E27FC236}">
                <a16:creationId xmlns:a16="http://schemas.microsoft.com/office/drawing/2014/main" id="{709DADE3-8CFD-D843-80FD-B970718E0B09}"/>
              </a:ext>
            </a:extLst>
          </p:cNvPr>
          <p:cNvSpPr/>
          <p:nvPr/>
        </p:nvSpPr>
        <p:spPr>
          <a:xfrm>
            <a:off x="818366" y="3856068"/>
            <a:ext cx="772998" cy="76357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DF130-15FD-E342-A2D7-C0F9815CB864}"/>
              </a:ext>
            </a:extLst>
          </p:cNvPr>
          <p:cNvSpPr txBox="1"/>
          <p:nvPr/>
        </p:nvSpPr>
        <p:spPr>
          <a:xfrm>
            <a:off x="914016" y="461964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A5AE87-8FDD-8B4D-AE5E-5BC3D96D552C}"/>
              </a:ext>
            </a:extLst>
          </p:cNvPr>
          <p:cNvCxnSpPr>
            <a:cxnSpLocks/>
            <a:stCxn id="31" idx="6"/>
            <a:endCxn id="26" idx="1"/>
          </p:cNvCxnSpPr>
          <p:nvPr/>
        </p:nvCxnSpPr>
        <p:spPr>
          <a:xfrm flipV="1">
            <a:off x="1591364" y="1650481"/>
            <a:ext cx="3064827" cy="258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A1C6B-DEB2-3747-8A8D-832FC753FD02}"/>
              </a:ext>
            </a:extLst>
          </p:cNvPr>
          <p:cNvSpPr/>
          <p:nvPr/>
        </p:nvSpPr>
        <p:spPr>
          <a:xfrm>
            <a:off x="5409357" y="2830926"/>
            <a:ext cx="1941921" cy="599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Master-2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8EF8ED-B0D6-9A48-9489-4DA625F17CE8}"/>
              </a:ext>
            </a:extLst>
          </p:cNvPr>
          <p:cNvSpPr/>
          <p:nvPr/>
        </p:nvSpPr>
        <p:spPr>
          <a:xfrm>
            <a:off x="5409357" y="3501580"/>
            <a:ext cx="1941921" cy="599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Master-3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6A58F7-FE75-A346-BB0A-A081ACC0354D}"/>
              </a:ext>
            </a:extLst>
          </p:cNvPr>
          <p:cNvSpPr/>
          <p:nvPr/>
        </p:nvSpPr>
        <p:spPr>
          <a:xfrm>
            <a:off x="5409356" y="4973785"/>
            <a:ext cx="1941921" cy="64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Worker-2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85D7E5-3CA9-644C-8A4C-556A01369F23}"/>
              </a:ext>
            </a:extLst>
          </p:cNvPr>
          <p:cNvSpPr/>
          <p:nvPr/>
        </p:nvSpPr>
        <p:spPr>
          <a:xfrm>
            <a:off x="5409355" y="5699105"/>
            <a:ext cx="1941921" cy="64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Worker-3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E369D6-CAA4-5144-B5C4-8A57EA09E926}"/>
              </a:ext>
            </a:extLst>
          </p:cNvPr>
          <p:cNvCxnSpPr>
            <a:cxnSpLocks/>
            <a:stCxn id="42" idx="3"/>
            <a:endCxn id="29" idx="2"/>
          </p:cNvCxnSpPr>
          <p:nvPr/>
        </p:nvCxnSpPr>
        <p:spPr>
          <a:xfrm flipV="1">
            <a:off x="7351278" y="2702577"/>
            <a:ext cx="1940345" cy="4281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E08032-4147-AA47-A347-8B6FC7817867}"/>
              </a:ext>
            </a:extLst>
          </p:cNvPr>
          <p:cNvCxnSpPr>
            <a:cxnSpLocks/>
            <a:stCxn id="48" idx="3"/>
            <a:endCxn id="29" idx="2"/>
          </p:cNvCxnSpPr>
          <p:nvPr/>
        </p:nvCxnSpPr>
        <p:spPr>
          <a:xfrm flipV="1">
            <a:off x="7351276" y="2702577"/>
            <a:ext cx="1940347" cy="331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D9AB8D-D14C-8E4F-8731-4019F56C6C47}"/>
              </a:ext>
            </a:extLst>
          </p:cNvPr>
          <p:cNvCxnSpPr>
            <a:cxnSpLocks/>
          </p:cNvCxnSpPr>
          <p:nvPr/>
        </p:nvCxnSpPr>
        <p:spPr>
          <a:xfrm>
            <a:off x="4781587" y="2008830"/>
            <a:ext cx="0" cy="4010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FC21213-7E28-3C42-B467-5DB836918BB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781587" y="2455758"/>
            <a:ext cx="6277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F7A52C-D588-594C-93FF-E9962D862D36}"/>
              </a:ext>
            </a:extLst>
          </p:cNvPr>
          <p:cNvCxnSpPr>
            <a:cxnSpLocks/>
          </p:cNvCxnSpPr>
          <p:nvPr/>
        </p:nvCxnSpPr>
        <p:spPr>
          <a:xfrm>
            <a:off x="4781587" y="3130685"/>
            <a:ext cx="6277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18415C-F338-F84A-9AE4-8F5FC341E32B}"/>
              </a:ext>
            </a:extLst>
          </p:cNvPr>
          <p:cNvCxnSpPr>
            <a:cxnSpLocks/>
          </p:cNvCxnSpPr>
          <p:nvPr/>
        </p:nvCxnSpPr>
        <p:spPr>
          <a:xfrm>
            <a:off x="4781587" y="3848026"/>
            <a:ext cx="6277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D70E43-8446-2147-A16C-5C55BF26338D}"/>
              </a:ext>
            </a:extLst>
          </p:cNvPr>
          <p:cNvCxnSpPr>
            <a:cxnSpLocks/>
          </p:cNvCxnSpPr>
          <p:nvPr/>
        </p:nvCxnSpPr>
        <p:spPr>
          <a:xfrm>
            <a:off x="4781587" y="4619640"/>
            <a:ext cx="6277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63431E-A56D-AA43-BDA4-E31F95E7D07B}"/>
              </a:ext>
            </a:extLst>
          </p:cNvPr>
          <p:cNvCxnSpPr>
            <a:cxnSpLocks/>
          </p:cNvCxnSpPr>
          <p:nvPr/>
        </p:nvCxnSpPr>
        <p:spPr>
          <a:xfrm>
            <a:off x="4784360" y="5294296"/>
            <a:ext cx="6277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D7F4F-3B9E-CC44-BF28-951047BFE5CA}"/>
              </a:ext>
            </a:extLst>
          </p:cNvPr>
          <p:cNvCxnSpPr>
            <a:cxnSpLocks/>
          </p:cNvCxnSpPr>
          <p:nvPr/>
        </p:nvCxnSpPr>
        <p:spPr>
          <a:xfrm>
            <a:off x="4781587" y="6019607"/>
            <a:ext cx="6277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6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376B-DB1C-FF4C-BB93-621AFE91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to OpenShift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57BD-BE30-CE42-9545-FF6BDA9B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your /</a:t>
            </a:r>
            <a:r>
              <a:rPr lang="en-US" dirty="0" err="1"/>
              <a:t>etc</a:t>
            </a:r>
            <a:r>
              <a:rPr lang="en-US" dirty="0"/>
              <a:t>/hosts file to include the following entry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bastion_ip_address</a:t>
            </a:r>
            <a:r>
              <a:rPr lang="en-US" dirty="0"/>
              <a:t>&gt; console-openshift-</a:t>
            </a:r>
            <a:r>
              <a:rPr lang="en-US" dirty="0" err="1"/>
              <a:t>console.apps</a:t>
            </a:r>
            <a:r>
              <a:rPr lang="en-US" dirty="0"/>
              <a:t>.&lt;</a:t>
            </a:r>
            <a:r>
              <a:rPr lang="en-US" dirty="0" err="1"/>
              <a:t>ocp</a:t>
            </a:r>
            <a:r>
              <a:rPr lang="en-US" dirty="0"/>
              <a:t>-version&gt;.tec.uk.ibm.com </a:t>
            </a:r>
            <a:r>
              <a:rPr lang="en-US" dirty="0" err="1"/>
              <a:t>oauth-openshift.apps</a:t>
            </a:r>
            <a:r>
              <a:rPr lang="en-US" dirty="0"/>
              <a:t>.&lt;</a:t>
            </a:r>
            <a:r>
              <a:rPr lang="en-US" dirty="0" err="1"/>
              <a:t>ocp</a:t>
            </a:r>
            <a:r>
              <a:rPr lang="en-US" dirty="0"/>
              <a:t>-version&gt;.</a:t>
            </a:r>
            <a:r>
              <a:rPr lang="en-US" dirty="0" err="1"/>
              <a:t>tec.uk.ibm.com</a:t>
            </a:r>
            <a:endParaRPr lang="en-US" dirty="0"/>
          </a:p>
          <a:p>
            <a:r>
              <a:rPr lang="en-US" dirty="0"/>
              <a:t>Access the console at URL</a:t>
            </a:r>
          </a:p>
          <a:p>
            <a:pPr lvl="1"/>
            <a:r>
              <a:rPr lang="en-US" dirty="0">
                <a:hlinkClick r:id="rId2"/>
              </a:rPr>
              <a:t>https://console-openshift-console.apps.&lt;ocp-version&gt;.tec.uk.ibm.com/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User: </a:t>
            </a:r>
            <a:r>
              <a:rPr lang="en-US" b="1" dirty="0"/>
              <a:t>admin</a:t>
            </a:r>
            <a:r>
              <a:rPr lang="en-US" dirty="0"/>
              <a:t>, password: </a:t>
            </a:r>
            <a:r>
              <a:rPr lang="en-US" b="1" dirty="0"/>
              <a:t>passw0rd</a:t>
            </a:r>
          </a:p>
        </p:txBody>
      </p:sp>
    </p:spTree>
    <p:extLst>
      <p:ext uri="{BB962C8B-B14F-4D97-AF65-F5344CB8AC3E}">
        <p14:creationId xmlns:p14="http://schemas.microsoft.com/office/powerpoint/2010/main" val="136535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DEFEA-B7CB-EA4F-8379-F826DAD9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OpenShift installation process (VMWare)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1417516-FB57-594A-8C85-A724F34702A6}"/>
              </a:ext>
            </a:extLst>
          </p:cNvPr>
          <p:cNvSpPr/>
          <p:nvPr/>
        </p:nvSpPr>
        <p:spPr>
          <a:xfrm>
            <a:off x="4513380" y="4742242"/>
            <a:ext cx="764873" cy="8279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cluster nodes</a:t>
            </a:r>
            <a:endParaRPr lang="en-NL" sz="11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ED9655-D57A-6D41-A065-59F8D5D88CD5}"/>
              </a:ext>
            </a:extLst>
          </p:cNvPr>
          <p:cNvSpPr/>
          <p:nvPr/>
        </p:nvSpPr>
        <p:spPr>
          <a:xfrm>
            <a:off x="5571132" y="4742242"/>
            <a:ext cx="858615" cy="8279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 bootstrap</a:t>
            </a:r>
            <a:endParaRPr lang="en-NL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0F311D4-D13B-B247-A30B-AEB16B1B6807}"/>
              </a:ext>
            </a:extLst>
          </p:cNvPr>
          <p:cNvSpPr/>
          <p:nvPr/>
        </p:nvSpPr>
        <p:spPr>
          <a:xfrm>
            <a:off x="6709248" y="1576029"/>
            <a:ext cx="936000" cy="39942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Wait for installation completion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A0B73-6FA2-2548-9D5C-31EF703CE0AC}"/>
              </a:ext>
            </a:extLst>
          </p:cNvPr>
          <p:cNvSpPr/>
          <p:nvPr/>
        </p:nvSpPr>
        <p:spPr>
          <a:xfrm>
            <a:off x="7924749" y="1576028"/>
            <a:ext cx="936000" cy="3994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storage class(es) &amp; Prepare image registry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4B970B82-DD91-D94F-AF3B-587AF3FCCD75}"/>
              </a:ext>
            </a:extLst>
          </p:cNvPr>
          <p:cNvSpPr/>
          <p:nvPr/>
        </p:nvSpPr>
        <p:spPr>
          <a:xfrm rot="5400000">
            <a:off x="5367089" y="5063711"/>
            <a:ext cx="180000" cy="180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52DC307C-DF45-3343-A34D-A4608B88A301}"/>
              </a:ext>
            </a:extLst>
          </p:cNvPr>
          <p:cNvSpPr/>
          <p:nvPr/>
        </p:nvSpPr>
        <p:spPr>
          <a:xfrm rot="5400000">
            <a:off x="6515395" y="5063711"/>
            <a:ext cx="180000" cy="180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21FE2103-0EB6-EB40-BEB5-92129FB1ED99}"/>
              </a:ext>
            </a:extLst>
          </p:cNvPr>
          <p:cNvSpPr/>
          <p:nvPr/>
        </p:nvSpPr>
        <p:spPr>
          <a:xfrm rot="5400000">
            <a:off x="7717043" y="3483134"/>
            <a:ext cx="180000" cy="180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3AAF9F-0B74-7741-8D4D-8BAD9E0B1BE8}"/>
              </a:ext>
            </a:extLst>
          </p:cNvPr>
          <p:cNvSpPr/>
          <p:nvPr/>
        </p:nvSpPr>
        <p:spPr>
          <a:xfrm>
            <a:off x="308681" y="2770834"/>
            <a:ext cx="853750" cy="5107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Clone Git repo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D7EB0CC-2A87-674C-9F3C-45704629F468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1162431" y="5154176"/>
            <a:ext cx="2149906" cy="41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3A70E0-81E6-454A-962E-3D24F06F1912}"/>
              </a:ext>
            </a:extLst>
          </p:cNvPr>
          <p:cNvCxnSpPr>
            <a:cxnSpLocks/>
          </p:cNvCxnSpPr>
          <p:nvPr/>
        </p:nvCxnSpPr>
        <p:spPr>
          <a:xfrm flipV="1">
            <a:off x="114750" y="6281416"/>
            <a:ext cx="2169052" cy="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C8D806B-2D0A-FE43-9A63-F72FCC73A3CD}"/>
              </a:ext>
            </a:extLst>
          </p:cNvPr>
          <p:cNvSpPr txBox="1"/>
          <p:nvPr/>
        </p:nvSpPr>
        <p:spPr>
          <a:xfrm>
            <a:off x="277070" y="6334780"/>
            <a:ext cx="13433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L" sz="1400" dirty="0"/>
              <a:t>Bastion (+ infra)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CC9EF6-3F47-544B-B579-C5C32228F255}"/>
              </a:ext>
            </a:extLst>
          </p:cNvPr>
          <p:cNvCxnSpPr>
            <a:cxnSpLocks/>
          </p:cNvCxnSpPr>
          <p:nvPr/>
        </p:nvCxnSpPr>
        <p:spPr>
          <a:xfrm>
            <a:off x="2295144" y="6281417"/>
            <a:ext cx="210393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66DACE-4FD5-D549-89C8-6F815A37A2B7}"/>
              </a:ext>
            </a:extLst>
          </p:cNvPr>
          <p:cNvSpPr txBox="1"/>
          <p:nvPr/>
        </p:nvSpPr>
        <p:spPr>
          <a:xfrm>
            <a:off x="2759751" y="6332768"/>
            <a:ext cx="1295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L" sz="1400" dirty="0"/>
              <a:t>Prepare &amp; infra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B88C83-7971-3C4C-A382-4EA3D3CC0978}"/>
              </a:ext>
            </a:extLst>
          </p:cNvPr>
          <p:cNvCxnSpPr>
            <a:cxnSpLocks/>
          </p:cNvCxnSpPr>
          <p:nvPr/>
        </p:nvCxnSpPr>
        <p:spPr>
          <a:xfrm>
            <a:off x="4399074" y="6281416"/>
            <a:ext cx="344849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7618855-6AE5-CE42-9FFF-A19BCFA73817}"/>
              </a:ext>
            </a:extLst>
          </p:cNvPr>
          <p:cNvSpPr txBox="1"/>
          <p:nvPr/>
        </p:nvSpPr>
        <p:spPr>
          <a:xfrm>
            <a:off x="5247472" y="6334780"/>
            <a:ext cx="13923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Install OpenShift</a:t>
            </a:r>
            <a:endParaRPr lang="en-NL" sz="14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AA7B4D3-AED3-7543-A8FB-EC9E6D2FE88D}"/>
              </a:ext>
            </a:extLst>
          </p:cNvPr>
          <p:cNvSpPr/>
          <p:nvPr/>
        </p:nvSpPr>
        <p:spPr>
          <a:xfrm>
            <a:off x="998418" y="5783854"/>
            <a:ext cx="401715" cy="34229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D50B679-769E-8543-9785-C65FAB3A2E2E}"/>
              </a:ext>
            </a:extLst>
          </p:cNvPr>
          <p:cNvSpPr/>
          <p:nvPr/>
        </p:nvSpPr>
        <p:spPr>
          <a:xfrm>
            <a:off x="3206762" y="5783854"/>
            <a:ext cx="401715" cy="34229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0387B1-30DB-684B-BA1C-7655F1251767}"/>
              </a:ext>
            </a:extLst>
          </p:cNvPr>
          <p:cNvSpPr/>
          <p:nvPr/>
        </p:nvSpPr>
        <p:spPr>
          <a:xfrm>
            <a:off x="5895249" y="5783854"/>
            <a:ext cx="401715" cy="34229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5E7EE5B-382A-374F-9709-1CF54002D46E}"/>
              </a:ext>
            </a:extLst>
          </p:cNvPr>
          <p:cNvSpPr/>
          <p:nvPr/>
        </p:nvSpPr>
        <p:spPr>
          <a:xfrm>
            <a:off x="10823751" y="5783854"/>
            <a:ext cx="401715" cy="34229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6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CFCCE48-F41D-2442-847D-F08EF4BFA545}"/>
              </a:ext>
            </a:extLst>
          </p:cNvPr>
          <p:cNvSpPr/>
          <p:nvPr/>
        </p:nvSpPr>
        <p:spPr>
          <a:xfrm>
            <a:off x="9140250" y="1576028"/>
            <a:ext cx="936000" cy="3994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Finish OCP installation &amp; config</a:t>
            </a:r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B98D7722-BEF7-E744-82EB-95C9929F63D7}"/>
              </a:ext>
            </a:extLst>
          </p:cNvPr>
          <p:cNvSpPr/>
          <p:nvPr/>
        </p:nvSpPr>
        <p:spPr>
          <a:xfrm rot="5400000">
            <a:off x="8946397" y="3483134"/>
            <a:ext cx="180000" cy="180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8A13616-9D5E-154F-992A-483C92E4F1B8}"/>
              </a:ext>
            </a:extLst>
          </p:cNvPr>
          <p:cNvCxnSpPr>
            <a:cxnSpLocks/>
          </p:cNvCxnSpPr>
          <p:nvPr/>
        </p:nvCxnSpPr>
        <p:spPr>
          <a:xfrm>
            <a:off x="10299080" y="6281416"/>
            <a:ext cx="138263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A4F2951-8990-5A47-99BE-962CF12AB807}"/>
              </a:ext>
            </a:extLst>
          </p:cNvPr>
          <p:cNvSpPr txBox="1"/>
          <p:nvPr/>
        </p:nvSpPr>
        <p:spPr>
          <a:xfrm>
            <a:off x="10572723" y="6334780"/>
            <a:ext cx="9037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Cloud Pak</a:t>
            </a:r>
            <a:endParaRPr lang="en-NL" sz="1400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5439810-5A3F-E741-9312-0B0D90D54209}"/>
              </a:ext>
            </a:extLst>
          </p:cNvPr>
          <p:cNvSpPr/>
          <p:nvPr/>
        </p:nvSpPr>
        <p:spPr>
          <a:xfrm>
            <a:off x="10355751" y="1576028"/>
            <a:ext cx="936000" cy="39942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Install Cloud Pak</a:t>
            </a:r>
            <a:endParaRPr lang="en-NL" sz="1100" dirty="0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F9B4094F-5A50-F541-9C17-006E5116FF47}"/>
              </a:ext>
            </a:extLst>
          </p:cNvPr>
          <p:cNvSpPr/>
          <p:nvPr/>
        </p:nvSpPr>
        <p:spPr>
          <a:xfrm rot="5400000">
            <a:off x="10148045" y="3483134"/>
            <a:ext cx="180000" cy="180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C9A75FB-9E11-284B-BA87-4A1D19207475}"/>
              </a:ext>
            </a:extLst>
          </p:cNvPr>
          <p:cNvSpPr/>
          <p:nvPr/>
        </p:nvSpPr>
        <p:spPr>
          <a:xfrm>
            <a:off x="310077" y="1577361"/>
            <a:ext cx="853756" cy="78770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Provision bastion node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0CBCF8-F355-2644-ACA3-32199C6B7341}"/>
              </a:ext>
            </a:extLst>
          </p:cNvPr>
          <p:cNvCxnSpPr>
            <a:cxnSpLocks/>
            <a:stCxn id="58" idx="2"/>
            <a:endCxn id="38" idx="0"/>
          </p:cNvCxnSpPr>
          <p:nvPr/>
        </p:nvCxnSpPr>
        <p:spPr>
          <a:xfrm flipH="1">
            <a:off x="735556" y="2365066"/>
            <a:ext cx="1399" cy="4057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8F300FD-127D-F346-BA17-535B32761A3D}"/>
              </a:ext>
            </a:extLst>
          </p:cNvPr>
          <p:cNvSpPr/>
          <p:nvPr/>
        </p:nvSpPr>
        <p:spPr>
          <a:xfrm>
            <a:off x="308681" y="4742241"/>
            <a:ext cx="853750" cy="8238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Run prepare script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BF6575-F483-5847-93F7-E44A711B3951}"/>
              </a:ext>
            </a:extLst>
          </p:cNvPr>
          <p:cNvCxnSpPr>
            <a:cxnSpLocks/>
            <a:stCxn id="38" idx="2"/>
            <a:endCxn id="60" idx="0"/>
          </p:cNvCxnSpPr>
          <p:nvPr/>
        </p:nvCxnSpPr>
        <p:spPr>
          <a:xfrm>
            <a:off x="735556" y="3281549"/>
            <a:ext cx="6257" cy="45123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BF0C26F-BAB0-B044-8868-3F28A875C3D9}"/>
              </a:ext>
            </a:extLst>
          </p:cNvPr>
          <p:cNvSpPr/>
          <p:nvPr/>
        </p:nvSpPr>
        <p:spPr>
          <a:xfrm>
            <a:off x="3312337" y="4746335"/>
            <a:ext cx="922725" cy="8239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cluster nodes (auto)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296071-38EC-F24A-8ADD-E68BFD058EC4}"/>
              </a:ext>
            </a:extLst>
          </p:cNvPr>
          <p:cNvCxnSpPr>
            <a:cxnSpLocks/>
          </p:cNvCxnSpPr>
          <p:nvPr/>
        </p:nvCxnSpPr>
        <p:spPr>
          <a:xfrm>
            <a:off x="7847564" y="6281416"/>
            <a:ext cx="12001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87D5F9-72AC-7C44-A2A1-83079E90B0EB}"/>
              </a:ext>
            </a:extLst>
          </p:cNvPr>
          <p:cNvSpPr txBox="1"/>
          <p:nvPr/>
        </p:nvSpPr>
        <p:spPr>
          <a:xfrm>
            <a:off x="9249321" y="6334780"/>
            <a:ext cx="9805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Post-install</a:t>
            </a:r>
            <a:endParaRPr lang="en-NL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284243-CC0B-D344-A3D0-F69913805489}"/>
              </a:ext>
            </a:extLst>
          </p:cNvPr>
          <p:cNvCxnSpPr>
            <a:cxnSpLocks/>
          </p:cNvCxnSpPr>
          <p:nvPr/>
        </p:nvCxnSpPr>
        <p:spPr>
          <a:xfrm>
            <a:off x="9047723" y="6281416"/>
            <a:ext cx="125135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EF65D1C-BB80-5241-8DD8-13AEF63D07A4}"/>
              </a:ext>
            </a:extLst>
          </p:cNvPr>
          <p:cNvSpPr/>
          <p:nvPr/>
        </p:nvSpPr>
        <p:spPr>
          <a:xfrm>
            <a:off x="8215708" y="5783854"/>
            <a:ext cx="401715" cy="34229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B77375-8166-E74E-93C6-F684AC3250CA}"/>
              </a:ext>
            </a:extLst>
          </p:cNvPr>
          <p:cNvSpPr/>
          <p:nvPr/>
        </p:nvSpPr>
        <p:spPr>
          <a:xfrm>
            <a:off x="9472543" y="5783854"/>
            <a:ext cx="401715" cy="34229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83331D-9834-B64C-B31A-BBD03968B80B}"/>
              </a:ext>
            </a:extLst>
          </p:cNvPr>
          <p:cNvSpPr txBox="1"/>
          <p:nvPr/>
        </p:nvSpPr>
        <p:spPr>
          <a:xfrm>
            <a:off x="8095432" y="6334780"/>
            <a:ext cx="7388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Storage</a:t>
            </a:r>
            <a:endParaRPr lang="en-N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49D52-9E2F-174F-8414-0E7899417D0F}"/>
              </a:ext>
            </a:extLst>
          </p:cNvPr>
          <p:cNvSpPr txBox="1"/>
          <p:nvPr/>
        </p:nvSpPr>
        <p:spPr>
          <a:xfrm>
            <a:off x="2642510" y="482072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UPI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8C6BB5-62A1-7C4A-9123-8FD4DFD232C9}"/>
              </a:ext>
            </a:extLst>
          </p:cNvPr>
          <p:cNvSpPr txBox="1"/>
          <p:nvPr/>
        </p:nvSpPr>
        <p:spPr>
          <a:xfrm>
            <a:off x="2576047" y="15999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IPI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0C6697D-C482-214B-B64E-3F86BABF10BB}"/>
              </a:ext>
            </a:extLst>
          </p:cNvPr>
          <p:cNvSpPr/>
          <p:nvPr/>
        </p:nvSpPr>
        <p:spPr>
          <a:xfrm>
            <a:off x="314938" y="3732784"/>
            <a:ext cx="853750" cy="5589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Update inventory 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239049-B79F-2C4C-8295-32B0F5D82FFA}"/>
              </a:ext>
            </a:extLst>
          </p:cNvPr>
          <p:cNvCxnSpPr>
            <a:cxnSpLocks/>
            <a:stCxn id="60" idx="2"/>
            <a:endCxn id="78" idx="0"/>
          </p:cNvCxnSpPr>
          <p:nvPr/>
        </p:nvCxnSpPr>
        <p:spPr>
          <a:xfrm flipH="1">
            <a:off x="735556" y="4291712"/>
            <a:ext cx="6257" cy="450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4858330-4FF0-BD46-AC6A-15EEBF8CF27F}"/>
              </a:ext>
            </a:extLst>
          </p:cNvPr>
          <p:cNvSpPr/>
          <p:nvPr/>
        </p:nvSpPr>
        <p:spPr>
          <a:xfrm>
            <a:off x="3288294" y="1576028"/>
            <a:ext cx="946768" cy="6385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OpenShift creates VMs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B766DD2-013E-FF4F-AF78-7A692E0AF027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1162431" y="1895327"/>
            <a:ext cx="2125863" cy="3258849"/>
          </a:xfrm>
          <a:prstGeom prst="bentConnector3">
            <a:avLst>
              <a:gd name="adj1" fmla="val 62044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4D38B86-E4A6-DC43-BB70-C03D2E360AF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4235062" y="1895327"/>
            <a:ext cx="247418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0F099AC-CFC1-0D48-AD39-9BD42C3C0E28}"/>
              </a:ext>
            </a:extLst>
          </p:cNvPr>
          <p:cNvSpPr/>
          <p:nvPr/>
        </p:nvSpPr>
        <p:spPr>
          <a:xfrm>
            <a:off x="1434034" y="1576029"/>
            <a:ext cx="849768" cy="789038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cluster nodes (manual)</a:t>
            </a:r>
          </a:p>
        </p:txBody>
      </p:sp>
      <p:sp>
        <p:nvSpPr>
          <p:cNvPr id="172" name="Triangle 171">
            <a:extLst>
              <a:ext uri="{FF2B5EF4-FFF2-40B4-BE49-F238E27FC236}">
                <a16:creationId xmlns:a16="http://schemas.microsoft.com/office/drawing/2014/main" id="{326DCD8B-E823-944F-9F4A-823433CE9384}"/>
              </a:ext>
            </a:extLst>
          </p:cNvPr>
          <p:cNvSpPr/>
          <p:nvPr/>
        </p:nvSpPr>
        <p:spPr>
          <a:xfrm rot="5400000">
            <a:off x="4309337" y="5063711"/>
            <a:ext cx="180000" cy="1800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136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579</Words>
  <Application>Microsoft Macintosh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Red Hat OpenShift 4.x  for Cloud Paks</vt:lpstr>
      <vt:lpstr>Overview</vt:lpstr>
      <vt:lpstr>Node types</vt:lpstr>
      <vt:lpstr>Physical Layout</vt:lpstr>
      <vt:lpstr>Cluster topology (general)</vt:lpstr>
      <vt:lpstr>Logical Layout</vt:lpstr>
      <vt:lpstr>Access to OpenShift console</vt:lpstr>
      <vt:lpstr>OpenShift installation process (VMWare)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Sample Watson Demo</dc:title>
  <dc:creator>THOMAS Davison</dc:creator>
  <cp:lastModifiedBy>Frank Ketelaars</cp:lastModifiedBy>
  <cp:revision>144</cp:revision>
  <dcterms:created xsi:type="dcterms:W3CDTF">2018-05-02T10:56:20Z</dcterms:created>
  <dcterms:modified xsi:type="dcterms:W3CDTF">2021-03-26T20:20:55Z</dcterms:modified>
</cp:coreProperties>
</file>