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14417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33"/>
    <p:restoredTop sz="96327"/>
  </p:normalViewPr>
  <p:slideViewPr>
    <p:cSldViewPr snapToGrid="0">
      <p:cViewPr varScale="1">
        <p:scale>
          <a:sx n="72" d="100"/>
          <a:sy n="72" d="100"/>
        </p:scale>
        <p:origin x="28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359562"/>
            <a:ext cx="10363200" cy="501948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7572620"/>
            <a:ext cx="9144001" cy="34809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E518-80B6-1B45-A2CC-05F8EE5B2087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0151-0C9F-5F4A-8B2E-278DB3BBE4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927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E518-80B6-1B45-A2CC-05F8EE5B2087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0151-0C9F-5F4A-8B2E-278DB3BBE4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467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7610"/>
            <a:ext cx="2628901" cy="1221831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767610"/>
            <a:ext cx="7734299" cy="1221831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E518-80B6-1B45-A2CC-05F8EE5B2087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0151-0C9F-5F4A-8B2E-278DB3BBE4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8069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E518-80B6-1B45-A2CC-05F8EE5B2087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0151-0C9F-5F4A-8B2E-278DB3BBE4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250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3594413"/>
            <a:ext cx="10515601" cy="599735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9648501"/>
            <a:ext cx="10515601" cy="315386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E518-80B6-1B45-A2CC-05F8EE5B2087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0151-0C9F-5F4A-8B2E-278DB3BBE4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869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3838039"/>
            <a:ext cx="5181601" cy="91478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8039"/>
            <a:ext cx="5181601" cy="91478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E518-80B6-1B45-A2CC-05F8EE5B2087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0151-0C9F-5F4A-8B2E-278DB3BBE4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197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7613"/>
            <a:ext cx="10515601" cy="27867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3534334"/>
            <a:ext cx="5157786" cy="173212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5266456"/>
            <a:ext cx="5157786" cy="77461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3534334"/>
            <a:ext cx="5183189" cy="173212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5266456"/>
            <a:ext cx="5183189" cy="77461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E518-80B6-1B45-A2CC-05F8EE5B2087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0151-0C9F-5F4A-8B2E-278DB3BBE4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22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E518-80B6-1B45-A2CC-05F8EE5B2087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0151-0C9F-5F4A-8B2E-278DB3BBE4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115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E518-80B6-1B45-A2CC-05F8EE5B2087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0151-0C9F-5F4A-8B2E-278DB3BBE4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045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961178"/>
            <a:ext cx="3932236" cy="336412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0" y="2075881"/>
            <a:ext cx="6172199" cy="10245894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325302"/>
            <a:ext cx="3932236" cy="801315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E518-80B6-1B45-A2CC-05F8EE5B2087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0151-0C9F-5F4A-8B2E-278DB3BBE4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646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961178"/>
            <a:ext cx="3932236" cy="336412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0" y="2075881"/>
            <a:ext cx="6172199" cy="1024589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325302"/>
            <a:ext cx="3932236" cy="801315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E518-80B6-1B45-A2CC-05F8EE5B2087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0151-0C9F-5F4A-8B2E-278DB3BBE4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344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767613"/>
            <a:ext cx="10515601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3838039"/>
            <a:ext cx="10515601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63052"/>
            <a:ext cx="2743200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6E518-80B6-1B45-A2CC-05F8EE5B2087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13363052"/>
            <a:ext cx="4114800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63052"/>
            <a:ext cx="2743200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70151-0C9F-5F4A-8B2E-278DB3BBE4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951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358061-8BC8-6480-D78F-31B2C5A59029}"/>
              </a:ext>
            </a:extLst>
          </p:cNvPr>
          <p:cNvSpPr/>
          <p:nvPr/>
        </p:nvSpPr>
        <p:spPr>
          <a:xfrm>
            <a:off x="365590" y="6069972"/>
            <a:ext cx="3523624" cy="3162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H" dirty="0">
                <a:solidFill>
                  <a:schemeClr val="tx1"/>
                </a:solidFill>
              </a:rPr>
              <a:t>DPU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D25DFF-FB84-28CE-3DDE-6B20A668A1E7}"/>
              </a:ext>
            </a:extLst>
          </p:cNvPr>
          <p:cNvSpPr/>
          <p:nvPr/>
        </p:nvSpPr>
        <p:spPr>
          <a:xfrm>
            <a:off x="998882" y="6077127"/>
            <a:ext cx="2783750" cy="333149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H" sz="1400" dirty="0">
                <a:solidFill>
                  <a:schemeClr val="bg1"/>
                </a:solidFill>
              </a:rPr>
              <a:t>Hardware </a:t>
            </a:r>
            <a:r>
              <a:rPr lang="en-CH" sz="1400">
                <a:solidFill>
                  <a:schemeClr val="bg1"/>
                </a:solidFill>
              </a:rPr>
              <a:t>accelerated </a:t>
            </a:r>
            <a:r>
              <a:rPr lang="en-US" sz="1400" dirty="0">
                <a:solidFill>
                  <a:schemeClr val="bg1"/>
                </a:solidFill>
              </a:rPr>
              <a:t>Virtio </a:t>
            </a:r>
            <a:r>
              <a:rPr lang="en-CH" sz="1400">
                <a:solidFill>
                  <a:schemeClr val="bg1"/>
                </a:solidFill>
              </a:rPr>
              <a:t>queue</a:t>
            </a:r>
            <a:r>
              <a:rPr lang="en-US" sz="1400" dirty="0">
                <a:solidFill>
                  <a:schemeClr val="bg1"/>
                </a:solidFill>
              </a:rPr>
              <a:t>s</a:t>
            </a:r>
            <a:endParaRPr lang="en-CH" sz="1400" dirty="0">
              <a:solidFill>
                <a:schemeClr val="bg1"/>
              </a:solidFill>
            </a:endParaRP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04AFFF64-92A3-6129-F41C-E735E3B3B3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42865" y="5884837"/>
            <a:ext cx="333150" cy="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516D6D-5A1A-94FE-43A0-8C9A48D8BEAA}"/>
              </a:ext>
            </a:extLst>
          </p:cNvPr>
          <p:cNvSpPr txBox="1"/>
          <p:nvPr/>
        </p:nvSpPr>
        <p:spPr>
          <a:xfrm>
            <a:off x="594816" y="5730175"/>
            <a:ext cx="1499504" cy="372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Virtio-fs </a:t>
            </a:r>
            <a:r>
              <a:rPr lang="en-CH" sz="1400" dirty="0"/>
              <a:t>over PCIe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F11DC-B13E-2E1A-E6B1-5B5DF04B1E9A}"/>
              </a:ext>
            </a:extLst>
          </p:cNvPr>
          <p:cNvSpPr/>
          <p:nvPr/>
        </p:nvSpPr>
        <p:spPr>
          <a:xfrm>
            <a:off x="375127" y="3757040"/>
            <a:ext cx="3514081" cy="19732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H">
                <a:solidFill>
                  <a:schemeClr val="tx1"/>
                </a:solidFill>
              </a:rPr>
              <a:t>Host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E66BAE-E75A-240E-658D-CD38D9CF741E}"/>
              </a:ext>
            </a:extLst>
          </p:cNvPr>
          <p:cNvSpPr/>
          <p:nvPr/>
        </p:nvSpPr>
        <p:spPr>
          <a:xfrm>
            <a:off x="1435631" y="3761156"/>
            <a:ext cx="1563939" cy="4096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34CAEE-DBCC-F07B-3704-CE58ECF4C875}"/>
              </a:ext>
            </a:extLst>
          </p:cNvPr>
          <p:cNvSpPr/>
          <p:nvPr/>
        </p:nvSpPr>
        <p:spPr>
          <a:xfrm>
            <a:off x="1126642" y="5366338"/>
            <a:ext cx="1320566" cy="3568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Virtio-fs </a:t>
            </a:r>
            <a:r>
              <a:rPr lang="en-CH" sz="1400">
                <a:solidFill>
                  <a:schemeClr val="tx1"/>
                </a:solidFill>
              </a:rPr>
              <a:t>driver</a:t>
            </a:r>
            <a:endParaRPr lang="en-CH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1467C7-65C0-051E-3583-76C99F36982D}"/>
              </a:ext>
            </a:extLst>
          </p:cNvPr>
          <p:cNvCxnSpPr>
            <a:cxnSpLocks/>
          </p:cNvCxnSpPr>
          <p:nvPr/>
        </p:nvCxnSpPr>
        <p:spPr>
          <a:xfrm>
            <a:off x="365590" y="4247898"/>
            <a:ext cx="3514081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13FB1C-B0F7-61E0-C18C-28A547951968}"/>
              </a:ext>
            </a:extLst>
          </p:cNvPr>
          <p:cNvSpPr txBox="1"/>
          <p:nvPr/>
        </p:nvSpPr>
        <p:spPr>
          <a:xfrm>
            <a:off x="2862205" y="4228166"/>
            <a:ext cx="1126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Kernelspace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65B49-8160-E114-2EAB-31729C029D32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 flipH="1">
            <a:off x="2215829" y="4170819"/>
            <a:ext cx="1772" cy="2406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AE66FB3-7660-0473-9B54-02F38AEA3FAE}"/>
              </a:ext>
            </a:extLst>
          </p:cNvPr>
          <p:cNvSpPr/>
          <p:nvPr/>
        </p:nvSpPr>
        <p:spPr>
          <a:xfrm>
            <a:off x="2352070" y="9691376"/>
            <a:ext cx="1126490" cy="408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NFS Server</a:t>
            </a:r>
            <a:endParaRPr lang="en-CH" sz="16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FEA1E3-5768-8FF6-B13E-001AF76CE3E9}"/>
              </a:ext>
            </a:extLst>
          </p:cNvPr>
          <p:cNvSpPr/>
          <p:nvPr/>
        </p:nvSpPr>
        <p:spPr>
          <a:xfrm>
            <a:off x="365590" y="6621173"/>
            <a:ext cx="3514083" cy="2610935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H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ARM running Linux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E37307-7EBD-4D57-40D3-3701A0AE5FCF}"/>
              </a:ext>
            </a:extLst>
          </p:cNvPr>
          <p:cNvSpPr txBox="1"/>
          <p:nvPr/>
        </p:nvSpPr>
        <p:spPr>
          <a:xfrm>
            <a:off x="3006411" y="3918223"/>
            <a:ext cx="96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</a:t>
            </a:r>
            <a:r>
              <a:rPr lang="en-CH" sz="1400" dirty="0"/>
              <a:t>serspace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F48593-4CA6-FFDB-8FCC-6EE054898A1C}"/>
              </a:ext>
            </a:extLst>
          </p:cNvPr>
          <p:cNvCxnSpPr>
            <a:cxnSpLocks/>
            <a:stCxn id="24" idx="2"/>
            <a:endCxn id="14" idx="0"/>
          </p:cNvCxnSpPr>
          <p:nvPr/>
        </p:nvCxnSpPr>
        <p:spPr>
          <a:xfrm flipH="1">
            <a:off x="2915315" y="9232109"/>
            <a:ext cx="547" cy="4592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C7512A4-DC58-2FE0-4306-60FCB711274E}"/>
              </a:ext>
            </a:extLst>
          </p:cNvPr>
          <p:cNvSpPr/>
          <p:nvPr/>
        </p:nvSpPr>
        <p:spPr>
          <a:xfrm>
            <a:off x="1883913" y="6991442"/>
            <a:ext cx="1930034" cy="9576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i="1" dirty="0" err="1">
                <a:solidFill>
                  <a:schemeClr val="tx1"/>
                </a:solidFill>
              </a:rPr>
              <a:t>DaFS-lowlevel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824CC2-A399-8B17-BD18-BE2E9D704C34}"/>
              </a:ext>
            </a:extLst>
          </p:cNvPr>
          <p:cNvSpPr/>
          <p:nvPr/>
        </p:nvSpPr>
        <p:spPr>
          <a:xfrm>
            <a:off x="748130" y="8789718"/>
            <a:ext cx="1182780" cy="4423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>
                <a:solidFill>
                  <a:schemeClr val="tx1"/>
                </a:solidFill>
              </a:rPr>
              <a:t>DaFS</a:t>
            </a:r>
            <a:r>
              <a:rPr lang="en-US" sz="1400" i="1" dirty="0">
                <a:solidFill>
                  <a:schemeClr val="tx1"/>
                </a:solidFill>
              </a:rPr>
              <a:t>-KV</a:t>
            </a:r>
            <a:endParaRPr lang="en-CH" sz="1400" i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119348-49DD-F373-F3B3-1FED5CCF3600}"/>
              </a:ext>
            </a:extLst>
          </p:cNvPr>
          <p:cNvSpPr/>
          <p:nvPr/>
        </p:nvSpPr>
        <p:spPr>
          <a:xfrm>
            <a:off x="2321278" y="8789718"/>
            <a:ext cx="1189168" cy="4423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>
                <a:solidFill>
                  <a:schemeClr val="tx1"/>
                </a:solidFill>
              </a:rPr>
              <a:t>DaFS</a:t>
            </a:r>
            <a:r>
              <a:rPr lang="en-US" sz="1400" i="1" dirty="0">
                <a:solidFill>
                  <a:schemeClr val="tx1"/>
                </a:solidFill>
              </a:rPr>
              <a:t>-NFS</a:t>
            </a:r>
            <a:endParaRPr lang="en-CH" sz="1400" i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1FB33B-9E29-3EF8-28D7-176DF1125D28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339520" y="8605093"/>
            <a:ext cx="0" cy="184625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7C1724-EB6C-A2F5-0487-51B526744A4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2915862" y="8605093"/>
            <a:ext cx="0" cy="184625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1200486-0CBE-58B7-EAE9-5F6B89AF1BEB}"/>
              </a:ext>
            </a:extLst>
          </p:cNvPr>
          <p:cNvSpPr/>
          <p:nvPr/>
        </p:nvSpPr>
        <p:spPr>
          <a:xfrm>
            <a:off x="1842801" y="4411456"/>
            <a:ext cx="746056" cy="3105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VFS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7BD4EB-9B2F-38D0-CB9D-182FCA8CBD3E}"/>
              </a:ext>
            </a:extLst>
          </p:cNvPr>
          <p:cNvCxnSpPr>
            <a:cxnSpLocks/>
            <a:stCxn id="28" idx="2"/>
            <a:endCxn id="337" idx="0"/>
          </p:cNvCxnSpPr>
          <p:nvPr/>
        </p:nvCxnSpPr>
        <p:spPr>
          <a:xfrm>
            <a:off x="2215829" y="4722020"/>
            <a:ext cx="3022" cy="1702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3D2EFBB-A555-C1BE-6C72-86E56B98EE14}"/>
              </a:ext>
            </a:extLst>
          </p:cNvPr>
          <p:cNvSpPr/>
          <p:nvPr/>
        </p:nvSpPr>
        <p:spPr>
          <a:xfrm>
            <a:off x="583794" y="9688930"/>
            <a:ext cx="1506988" cy="4109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RAMCloud cluster</a:t>
            </a:r>
            <a:endParaRPr lang="en-CH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FED9B8-3E43-7428-E486-A4DCEE59B015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 flipH="1">
            <a:off x="1337288" y="9232108"/>
            <a:ext cx="2232" cy="4568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4E2C2D0-5560-C052-C758-74A49C4D42A3}"/>
              </a:ext>
            </a:extLst>
          </p:cNvPr>
          <p:cNvSpPr txBox="1"/>
          <p:nvPr/>
        </p:nvSpPr>
        <p:spPr>
          <a:xfrm>
            <a:off x="2400301" y="6592097"/>
            <a:ext cx="1566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U</a:t>
            </a:r>
            <a:r>
              <a:rPr lang="en-CH" sz="1400">
                <a:solidFill>
                  <a:schemeClr val="bg1"/>
                </a:solidFill>
              </a:rPr>
              <a:t>serspace</a:t>
            </a:r>
            <a:r>
              <a:rPr lang="en-US" sz="1400" dirty="0">
                <a:solidFill>
                  <a:schemeClr val="bg1"/>
                </a:solidFill>
              </a:rPr>
              <a:t> polling</a:t>
            </a:r>
            <a:endParaRPr lang="en-CH" sz="14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970120-67D2-529F-7F63-D4FE87187E20}"/>
              </a:ext>
            </a:extLst>
          </p:cNvPr>
          <p:cNvSpPr txBox="1"/>
          <p:nvPr/>
        </p:nvSpPr>
        <p:spPr>
          <a:xfrm>
            <a:off x="757175" y="9302376"/>
            <a:ext cx="1209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RDMA</a:t>
            </a:r>
            <a:endParaRPr lang="en-CH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AFBC95-8A3C-0BE8-2F2E-2187C06D9CC6}"/>
              </a:ext>
            </a:extLst>
          </p:cNvPr>
          <p:cNvSpPr txBox="1"/>
          <p:nvPr/>
        </p:nvSpPr>
        <p:spPr>
          <a:xfrm>
            <a:off x="2915861" y="9294750"/>
            <a:ext cx="97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XLIO Sockets</a:t>
            </a:r>
            <a:endParaRPr lang="en-CH" sz="1200"/>
          </a:p>
          <a:p>
            <a:endParaRPr lang="en-CH" sz="12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6684BC7-FD36-3DC5-34C7-E351CA4A9BE2}"/>
              </a:ext>
            </a:extLst>
          </p:cNvPr>
          <p:cNvSpPr/>
          <p:nvPr/>
        </p:nvSpPr>
        <p:spPr>
          <a:xfrm>
            <a:off x="1147883" y="8115922"/>
            <a:ext cx="1930034" cy="489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>
                <a:solidFill>
                  <a:schemeClr val="tx1"/>
                </a:solidFill>
              </a:rPr>
              <a:t>DaFS</a:t>
            </a:r>
            <a:r>
              <a:rPr lang="en-US" sz="1400" i="1" dirty="0">
                <a:solidFill>
                  <a:schemeClr val="tx1"/>
                </a:solidFill>
              </a:rPr>
              <a:t>-fuse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B12DC7-DB98-2CD3-9D66-56E6F23AF9D1}"/>
              </a:ext>
            </a:extLst>
          </p:cNvPr>
          <p:cNvSpPr/>
          <p:nvPr/>
        </p:nvSpPr>
        <p:spPr>
          <a:xfrm>
            <a:off x="2301419" y="7321372"/>
            <a:ext cx="1228887" cy="4784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DPU </a:t>
            </a:r>
            <a:r>
              <a:rPr lang="en-CH" sz="1400">
                <a:solidFill>
                  <a:schemeClr val="tx1"/>
                </a:solidFill>
              </a:rPr>
              <a:t>library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BA125BE-CBB2-AC73-6C1C-93C778F67D1A}"/>
              </a:ext>
            </a:extLst>
          </p:cNvPr>
          <p:cNvSpPr/>
          <p:nvPr/>
        </p:nvSpPr>
        <p:spPr>
          <a:xfrm>
            <a:off x="630270" y="7333890"/>
            <a:ext cx="1182780" cy="4423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err="1">
                <a:solidFill>
                  <a:schemeClr val="tx1"/>
                </a:solidFill>
              </a:rPr>
              <a:t>DaFS</a:t>
            </a:r>
            <a:r>
              <a:rPr lang="en-US" sz="1400" i="1" dirty="0">
                <a:solidFill>
                  <a:schemeClr val="tx1"/>
                </a:solidFill>
              </a:rPr>
              <a:t>-null</a:t>
            </a:r>
            <a:endParaRPr lang="en-CH" sz="1400" i="1" dirty="0">
              <a:solidFill>
                <a:schemeClr val="tx1"/>
              </a:solidFill>
            </a:endParaRPr>
          </a:p>
        </p:txBody>
      </p:sp>
      <p:cxnSp>
        <p:nvCxnSpPr>
          <p:cNvPr id="123" name="Curved Connector 122">
            <a:extLst>
              <a:ext uri="{FF2B5EF4-FFF2-40B4-BE49-F238E27FC236}">
                <a16:creationId xmlns:a16="http://schemas.microsoft.com/office/drawing/2014/main" id="{0C80A33B-7CD4-BB04-132C-B086061A51E2}"/>
              </a:ext>
            </a:extLst>
          </p:cNvPr>
          <p:cNvCxnSpPr>
            <a:cxnSpLocks/>
            <a:stCxn id="121" idx="1"/>
            <a:endCxn id="121" idx="0"/>
          </p:cNvCxnSpPr>
          <p:nvPr/>
        </p:nvCxnSpPr>
        <p:spPr>
          <a:xfrm rot="10800000" flipH="1">
            <a:off x="630270" y="7333890"/>
            <a:ext cx="591390" cy="221196"/>
          </a:xfrm>
          <a:prstGeom prst="curvedConnector4">
            <a:avLst>
              <a:gd name="adj1" fmla="val -24160"/>
              <a:gd name="adj2" fmla="val 203347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1F83B6A-F4F2-3D74-3C72-BB2857BB90E4}"/>
              </a:ext>
            </a:extLst>
          </p:cNvPr>
          <p:cNvCxnSpPr>
            <a:cxnSpLocks/>
          </p:cNvCxnSpPr>
          <p:nvPr/>
        </p:nvCxnSpPr>
        <p:spPr>
          <a:xfrm flipV="1">
            <a:off x="1339520" y="7776281"/>
            <a:ext cx="0" cy="339641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urved Connector 167">
            <a:extLst>
              <a:ext uri="{FF2B5EF4-FFF2-40B4-BE49-F238E27FC236}">
                <a16:creationId xmlns:a16="http://schemas.microsoft.com/office/drawing/2014/main" id="{DD0EEB51-AF29-0881-1C4C-6E0311D30F72}"/>
              </a:ext>
            </a:extLst>
          </p:cNvPr>
          <p:cNvCxnSpPr>
            <a:cxnSpLocks/>
            <a:stCxn id="92" idx="0"/>
            <a:endCxn id="21" idx="2"/>
          </p:cNvCxnSpPr>
          <p:nvPr/>
        </p:nvCxnSpPr>
        <p:spPr>
          <a:xfrm rot="5400000" flipH="1" flipV="1">
            <a:off x="2397500" y="7664492"/>
            <a:ext cx="166831" cy="736030"/>
          </a:xfrm>
          <a:prstGeom prst="curved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EB86399E-F408-D2E5-7037-EDEBBE33827C}"/>
              </a:ext>
            </a:extLst>
          </p:cNvPr>
          <p:cNvSpPr txBox="1"/>
          <p:nvPr/>
        </p:nvSpPr>
        <p:spPr>
          <a:xfrm>
            <a:off x="365590" y="4272664"/>
            <a:ext cx="1153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Default Linux 6.2</a:t>
            </a:r>
            <a:endParaRPr lang="en-CH" sz="1100" dirty="0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BDBAA787-F244-0EF0-7A29-8B07F62A5259}"/>
              </a:ext>
            </a:extLst>
          </p:cNvPr>
          <p:cNvSpPr/>
          <p:nvPr/>
        </p:nvSpPr>
        <p:spPr>
          <a:xfrm>
            <a:off x="1975159" y="7051904"/>
            <a:ext cx="270000" cy="27146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/>
              <a:t>3</a:t>
            </a: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578467F4-4D2A-66AA-838F-AA617DFB1473}"/>
              </a:ext>
            </a:extLst>
          </p:cNvPr>
          <p:cNvSpPr/>
          <p:nvPr/>
        </p:nvSpPr>
        <p:spPr>
          <a:xfrm>
            <a:off x="1339520" y="8224776"/>
            <a:ext cx="270000" cy="27146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/>
              <a:t>4</a:t>
            </a: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28215361-22D7-58BC-DD1A-D9E5E41B29AA}"/>
              </a:ext>
            </a:extLst>
          </p:cNvPr>
          <p:cNvSpPr/>
          <p:nvPr/>
        </p:nvSpPr>
        <p:spPr>
          <a:xfrm>
            <a:off x="1474520" y="7424858"/>
            <a:ext cx="270000" cy="27146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/>
              <a:t>5</a:t>
            </a: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2156A2A4-C393-8AE4-DC00-8CCC1A4F9EF1}"/>
              </a:ext>
            </a:extLst>
          </p:cNvPr>
          <p:cNvSpPr/>
          <p:nvPr/>
        </p:nvSpPr>
        <p:spPr>
          <a:xfrm>
            <a:off x="420177" y="8875182"/>
            <a:ext cx="270000" cy="27146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/>
              <a:t>6</a:t>
            </a: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4A0F2F29-4C9B-DFE8-D043-AB2DBF8D898E}"/>
              </a:ext>
            </a:extLst>
          </p:cNvPr>
          <p:cNvSpPr/>
          <p:nvPr/>
        </p:nvSpPr>
        <p:spPr>
          <a:xfrm>
            <a:off x="3560059" y="8875182"/>
            <a:ext cx="270000" cy="27146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/>
              <a:t>7</a:t>
            </a:r>
          </a:p>
        </p:txBody>
      </p:sp>
      <p:sp>
        <p:nvSpPr>
          <p:cNvPr id="258" name="U-turn Arrow 257">
            <a:extLst>
              <a:ext uri="{FF2B5EF4-FFF2-40B4-BE49-F238E27FC236}">
                <a16:creationId xmlns:a16="http://schemas.microsoft.com/office/drawing/2014/main" id="{449B5E7A-08B1-255C-7CC1-123D0537E5BB}"/>
              </a:ext>
            </a:extLst>
          </p:cNvPr>
          <p:cNvSpPr/>
          <p:nvPr/>
        </p:nvSpPr>
        <p:spPr>
          <a:xfrm>
            <a:off x="2179638" y="6400434"/>
            <a:ext cx="211119" cy="58428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5D7F4A8C-F844-C6E6-AA8B-5B4265D6B081}"/>
              </a:ext>
            </a:extLst>
          </p:cNvPr>
          <p:cNvSpPr/>
          <p:nvPr/>
        </p:nvSpPr>
        <p:spPr>
          <a:xfrm>
            <a:off x="2890519" y="4534274"/>
            <a:ext cx="746056" cy="3105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NFS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63018E67-225E-5D32-6EBA-152792072EE4}"/>
              </a:ext>
            </a:extLst>
          </p:cNvPr>
          <p:cNvSpPr/>
          <p:nvPr/>
        </p:nvSpPr>
        <p:spPr>
          <a:xfrm>
            <a:off x="2890519" y="4977384"/>
            <a:ext cx="746056" cy="3105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TCP/IP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23AFC835-56DE-4C5F-C63D-8F6FC8327EF2}"/>
              </a:ext>
            </a:extLst>
          </p:cNvPr>
          <p:cNvSpPr/>
          <p:nvPr/>
        </p:nvSpPr>
        <p:spPr>
          <a:xfrm>
            <a:off x="2776334" y="5412863"/>
            <a:ext cx="974425" cy="3105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NIC driver</a:t>
            </a:r>
            <a:endParaRPr lang="en-CH" sz="1400" dirty="0">
              <a:solidFill>
                <a:schemeClr val="tx1"/>
              </a:solidFill>
            </a:endParaRPr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39585FE3-17D6-C924-73DE-D6DDBA9ABD10}"/>
              </a:ext>
            </a:extLst>
          </p:cNvPr>
          <p:cNvCxnSpPr>
            <a:cxnSpLocks/>
            <a:stCxn id="28" idx="3"/>
            <a:endCxn id="265" idx="1"/>
          </p:cNvCxnSpPr>
          <p:nvPr/>
        </p:nvCxnSpPr>
        <p:spPr>
          <a:xfrm>
            <a:off x="2588857" y="4566738"/>
            <a:ext cx="301662" cy="1228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C6524617-F035-D12E-482C-F55E4A7E9E35}"/>
              </a:ext>
            </a:extLst>
          </p:cNvPr>
          <p:cNvCxnSpPr>
            <a:cxnSpLocks/>
            <a:stCxn id="265" idx="2"/>
            <a:endCxn id="266" idx="0"/>
          </p:cNvCxnSpPr>
          <p:nvPr/>
        </p:nvCxnSpPr>
        <p:spPr>
          <a:xfrm>
            <a:off x="3263547" y="4844838"/>
            <a:ext cx="0" cy="1325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AA70AA20-1764-0EE5-89AA-CD162370B7A4}"/>
              </a:ext>
            </a:extLst>
          </p:cNvPr>
          <p:cNvCxnSpPr>
            <a:cxnSpLocks/>
            <a:stCxn id="266" idx="2"/>
            <a:endCxn id="267" idx="0"/>
          </p:cNvCxnSpPr>
          <p:nvPr/>
        </p:nvCxnSpPr>
        <p:spPr>
          <a:xfrm>
            <a:off x="3263547" y="5287948"/>
            <a:ext cx="0" cy="1249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9F067C08-E089-E5B7-D50D-06A7B31B2E55}"/>
              </a:ext>
            </a:extLst>
          </p:cNvPr>
          <p:cNvSpPr/>
          <p:nvPr/>
        </p:nvSpPr>
        <p:spPr>
          <a:xfrm>
            <a:off x="1519115" y="4432524"/>
            <a:ext cx="270000" cy="27146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/>
              <a:t>1</a:t>
            </a:r>
          </a:p>
        </p:txBody>
      </p:sp>
      <p:cxnSp>
        <p:nvCxnSpPr>
          <p:cNvPr id="321" name="Elbow Connector 320">
            <a:extLst>
              <a:ext uri="{FF2B5EF4-FFF2-40B4-BE49-F238E27FC236}">
                <a16:creationId xmlns:a16="http://schemas.microsoft.com/office/drawing/2014/main" id="{E10DD63A-FFD4-0EB6-3ED3-D304B8CDE38F}"/>
              </a:ext>
            </a:extLst>
          </p:cNvPr>
          <p:cNvCxnSpPr>
            <a:stCxn id="267" idx="2"/>
            <a:endCxn id="14" idx="3"/>
          </p:cNvCxnSpPr>
          <p:nvPr/>
        </p:nvCxnSpPr>
        <p:spPr>
          <a:xfrm rot="16200000" flipH="1">
            <a:off x="1284962" y="7702011"/>
            <a:ext cx="4172182" cy="215013"/>
          </a:xfrm>
          <a:prstGeom prst="bentConnector4">
            <a:avLst>
              <a:gd name="adj1" fmla="val 5253"/>
              <a:gd name="adj2" fmla="val 41371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5" name="Oval 324">
            <a:extLst>
              <a:ext uri="{FF2B5EF4-FFF2-40B4-BE49-F238E27FC236}">
                <a16:creationId xmlns:a16="http://schemas.microsoft.com/office/drawing/2014/main" id="{B67A0805-1F2E-19CC-F7B6-BE5220228D9B}"/>
              </a:ext>
            </a:extLst>
          </p:cNvPr>
          <p:cNvSpPr/>
          <p:nvPr/>
        </p:nvSpPr>
        <p:spPr>
          <a:xfrm>
            <a:off x="790965" y="5403486"/>
            <a:ext cx="270000" cy="27146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1600" dirty="0"/>
              <a:t>2</a:t>
            </a: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0DC7E1F2-528F-1455-5865-E12A1C4EB77C}"/>
              </a:ext>
            </a:extLst>
          </p:cNvPr>
          <p:cNvSpPr/>
          <p:nvPr/>
        </p:nvSpPr>
        <p:spPr>
          <a:xfrm>
            <a:off x="1845823" y="4892220"/>
            <a:ext cx="746056" cy="3105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Fuse</a:t>
            </a:r>
            <a:endParaRPr lang="en-CH" sz="1400" dirty="0">
              <a:solidFill>
                <a:schemeClr val="tx1"/>
              </a:solidFill>
            </a:endParaRPr>
          </a:p>
        </p:txBody>
      </p: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B73E8D4C-038D-02C8-F107-BB8E2E5D1276}"/>
              </a:ext>
            </a:extLst>
          </p:cNvPr>
          <p:cNvCxnSpPr>
            <a:cxnSpLocks/>
            <a:stCxn id="337" idx="2"/>
          </p:cNvCxnSpPr>
          <p:nvPr/>
        </p:nvCxnSpPr>
        <p:spPr>
          <a:xfrm>
            <a:off x="2218851" y="5202784"/>
            <a:ext cx="0" cy="1635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445E8E4-ACCB-CF76-7E02-4DF57C01D8FC}"/>
              </a:ext>
            </a:extLst>
          </p:cNvPr>
          <p:cNvSpPr/>
          <p:nvPr/>
        </p:nvSpPr>
        <p:spPr>
          <a:xfrm>
            <a:off x="4645877" y="6162946"/>
            <a:ext cx="1739991" cy="18656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CA8A84-0814-AFD4-E5D6-541EE12B6EFD}"/>
              </a:ext>
            </a:extLst>
          </p:cNvPr>
          <p:cNvSpPr/>
          <p:nvPr/>
        </p:nvSpPr>
        <p:spPr>
          <a:xfrm>
            <a:off x="4777291" y="6794153"/>
            <a:ext cx="1548087" cy="108204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119A47-025A-BE0A-2AC7-8FCDE95A0E50}"/>
              </a:ext>
            </a:extLst>
          </p:cNvPr>
          <p:cNvSpPr/>
          <p:nvPr/>
        </p:nvSpPr>
        <p:spPr>
          <a:xfrm>
            <a:off x="4645877" y="3771272"/>
            <a:ext cx="1739991" cy="22943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1CBB85-6C68-8201-080B-CDD6765B5E1C}"/>
              </a:ext>
            </a:extLst>
          </p:cNvPr>
          <p:cNvSpPr/>
          <p:nvPr/>
        </p:nvSpPr>
        <p:spPr>
          <a:xfrm>
            <a:off x="5131882" y="3981920"/>
            <a:ext cx="1172021" cy="2689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74D4AF-30B6-1209-4C6B-456C01B8ACC1}"/>
              </a:ext>
            </a:extLst>
          </p:cNvPr>
          <p:cNvCxnSpPr>
            <a:cxnSpLocks/>
          </p:cNvCxnSpPr>
          <p:nvPr/>
        </p:nvCxnSpPr>
        <p:spPr>
          <a:xfrm>
            <a:off x="4645877" y="4339734"/>
            <a:ext cx="1742643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AFAECB-7294-8F3B-72FB-62021D9A7CBB}"/>
              </a:ext>
            </a:extLst>
          </p:cNvPr>
          <p:cNvSpPr txBox="1"/>
          <p:nvPr/>
        </p:nvSpPr>
        <p:spPr>
          <a:xfrm>
            <a:off x="5493442" y="5826093"/>
            <a:ext cx="955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400" dirty="0"/>
              <a:t>Kernel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7A5CF0-80AC-1DEF-D085-6790E262CBDB}"/>
              </a:ext>
            </a:extLst>
          </p:cNvPr>
          <p:cNvCxnSpPr>
            <a:cxnSpLocks/>
            <a:stCxn id="20" idx="2"/>
            <a:endCxn id="61" idx="0"/>
          </p:cNvCxnSpPr>
          <p:nvPr/>
        </p:nvCxnSpPr>
        <p:spPr>
          <a:xfrm flipH="1">
            <a:off x="5713268" y="4250834"/>
            <a:ext cx="4625" cy="1668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0F354E7-518E-446A-D889-F2E0D1A6C85E}"/>
              </a:ext>
            </a:extLst>
          </p:cNvPr>
          <p:cNvSpPr/>
          <p:nvPr/>
        </p:nvSpPr>
        <p:spPr>
          <a:xfrm>
            <a:off x="5053711" y="6286494"/>
            <a:ext cx="1224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Gateway &amp;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Load Balancer</a:t>
            </a:r>
            <a:endParaRPr lang="en-CH" sz="16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D93338-15EB-1771-EA43-78AF5F90B1FD}"/>
              </a:ext>
            </a:extLst>
          </p:cNvPr>
          <p:cNvSpPr txBox="1"/>
          <p:nvPr/>
        </p:nvSpPr>
        <p:spPr>
          <a:xfrm>
            <a:off x="5494450" y="3707758"/>
            <a:ext cx="936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</a:t>
            </a:r>
            <a:r>
              <a:rPr lang="en-CH" sz="1400" dirty="0"/>
              <a:t>serspace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760558-8D32-0917-E8E4-F441B4C2BBC0}"/>
              </a:ext>
            </a:extLst>
          </p:cNvPr>
          <p:cNvSpPr/>
          <p:nvPr/>
        </p:nvSpPr>
        <p:spPr>
          <a:xfrm>
            <a:off x="5131882" y="4819831"/>
            <a:ext cx="11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NFS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DC064CD-66A5-0C24-00E5-ABA3F306CBB7}"/>
              </a:ext>
            </a:extLst>
          </p:cNvPr>
          <p:cNvSpPr/>
          <p:nvPr/>
        </p:nvSpPr>
        <p:spPr>
          <a:xfrm>
            <a:off x="5137267" y="5221961"/>
            <a:ext cx="11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TCP/IP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30839B-AFA6-4B6A-5C83-E477E754C0FA}"/>
              </a:ext>
            </a:extLst>
          </p:cNvPr>
          <p:cNvSpPr/>
          <p:nvPr/>
        </p:nvSpPr>
        <p:spPr>
          <a:xfrm>
            <a:off x="5140781" y="5624091"/>
            <a:ext cx="11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NIC driver</a:t>
            </a:r>
            <a:endParaRPr lang="en-CH" sz="14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5BF44B-0CFB-DE78-DD9B-256E66E2EAC5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5707882" y="5071831"/>
            <a:ext cx="5385" cy="1501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B9AFE2-B541-8AE1-A059-6069ACE38C4E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5713267" y="5473961"/>
            <a:ext cx="3514" cy="1501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1368290-B0F2-B50F-3B81-097FAB9FE11C}"/>
              </a:ext>
            </a:extLst>
          </p:cNvPr>
          <p:cNvSpPr/>
          <p:nvPr/>
        </p:nvSpPr>
        <p:spPr>
          <a:xfrm>
            <a:off x="4723295" y="4386086"/>
            <a:ext cx="252000" cy="25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11</a:t>
            </a:r>
            <a:endParaRPr lang="en-NL" sz="1200" dirty="0"/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83AB12EE-80C7-C90F-9BB7-444F86034022}"/>
              </a:ext>
            </a:extLst>
          </p:cNvPr>
          <p:cNvCxnSpPr>
            <a:cxnSpLocks/>
            <a:stCxn id="37" idx="2"/>
            <a:endCxn id="33" idx="0"/>
          </p:cNvCxnSpPr>
          <p:nvPr/>
        </p:nvCxnSpPr>
        <p:spPr>
          <a:xfrm rot="5400000">
            <a:off x="5486045" y="6055757"/>
            <a:ext cx="410403" cy="5107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080BDFE-A4EB-DCC3-097B-A518D0FF076B}"/>
              </a:ext>
            </a:extLst>
          </p:cNvPr>
          <p:cNvSpPr/>
          <p:nvPr/>
        </p:nvSpPr>
        <p:spPr>
          <a:xfrm>
            <a:off x="4723295" y="5203141"/>
            <a:ext cx="252000" cy="25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13</a:t>
            </a:r>
            <a:endParaRPr lang="en-NL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C3302B-8461-D82D-2131-6FA632478A35}"/>
              </a:ext>
            </a:extLst>
          </p:cNvPr>
          <p:cNvSpPr/>
          <p:nvPr/>
        </p:nvSpPr>
        <p:spPr>
          <a:xfrm>
            <a:off x="6564416" y="5836906"/>
            <a:ext cx="2323272" cy="24997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H" sz="1400" dirty="0">
                <a:solidFill>
                  <a:schemeClr val="bg1"/>
                </a:solidFill>
              </a:rPr>
              <a:t>DPU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6E86EB-C4F9-79A1-A6EB-18D1A288E853}"/>
              </a:ext>
            </a:extLst>
          </p:cNvPr>
          <p:cNvSpPr/>
          <p:nvPr/>
        </p:nvSpPr>
        <p:spPr>
          <a:xfrm>
            <a:off x="7218030" y="5881350"/>
            <a:ext cx="1539980" cy="45057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H" sz="1400" dirty="0">
                <a:solidFill>
                  <a:schemeClr val="bg1"/>
                </a:solidFill>
              </a:rPr>
              <a:t>HW accelerated 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</a:rPr>
              <a:t>Virtio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CH" sz="1400" dirty="0">
                <a:solidFill>
                  <a:schemeClr val="bg1"/>
                </a:solidFill>
              </a:rPr>
              <a:t>queue</a:t>
            </a:r>
            <a:r>
              <a:rPr lang="en-US" sz="1400" dirty="0">
                <a:solidFill>
                  <a:schemeClr val="bg1"/>
                </a:solidFill>
              </a:rPr>
              <a:t>s</a:t>
            </a:r>
            <a:endParaRPr lang="en-CH" sz="14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297A2C-E33A-639C-A96A-F274B7E73A9B}"/>
              </a:ext>
            </a:extLst>
          </p:cNvPr>
          <p:cNvSpPr txBox="1"/>
          <p:nvPr/>
        </p:nvSpPr>
        <p:spPr>
          <a:xfrm>
            <a:off x="7668762" y="5579578"/>
            <a:ext cx="1499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Virtio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-fs </a:t>
            </a:r>
            <a:r>
              <a:rPr lang="en-CH" sz="1400" i="1" dirty="0">
                <a:solidFill>
                  <a:schemeClr val="bg1">
                    <a:lumMod val="50000"/>
                  </a:schemeClr>
                </a:solidFill>
              </a:rPr>
              <a:t>over PCIe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96647FA-1615-C16A-EBEC-E4ABA0A0A0A2}"/>
              </a:ext>
            </a:extLst>
          </p:cNvPr>
          <p:cNvSpPr/>
          <p:nvPr/>
        </p:nvSpPr>
        <p:spPr>
          <a:xfrm>
            <a:off x="7830766" y="8509971"/>
            <a:ext cx="1056922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NFS Server</a:t>
            </a:r>
            <a:endParaRPr lang="en-CH" sz="16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9A3A9B-C442-AC92-69AC-9890D364659F}"/>
              </a:ext>
            </a:extLst>
          </p:cNvPr>
          <p:cNvSpPr/>
          <p:nvPr/>
        </p:nvSpPr>
        <p:spPr>
          <a:xfrm>
            <a:off x="6660231" y="6388108"/>
            <a:ext cx="2097779" cy="194859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H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CPU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F2C5FD-CC49-3446-FBC1-0E83E3F7807A}"/>
              </a:ext>
            </a:extLst>
          </p:cNvPr>
          <p:cNvSpPr/>
          <p:nvPr/>
        </p:nvSpPr>
        <p:spPr>
          <a:xfrm>
            <a:off x="6980072" y="6740105"/>
            <a:ext cx="1152000" cy="25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DPFS-HAL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FE20A7-1436-CAD9-A59D-F2C51F043E0D}"/>
              </a:ext>
            </a:extLst>
          </p:cNvPr>
          <p:cNvSpPr/>
          <p:nvPr/>
        </p:nvSpPr>
        <p:spPr>
          <a:xfrm>
            <a:off x="6564416" y="8503181"/>
            <a:ext cx="1209699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RAMCloud</a:t>
            </a:r>
            <a:r>
              <a:rPr lang="en-US" sz="1400" dirty="0">
                <a:solidFill>
                  <a:schemeClr val="tx1"/>
                </a:solidFill>
              </a:rPr>
              <a:t> KV</a:t>
            </a:r>
            <a:endParaRPr lang="en-CH" sz="16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4AAA20B-700B-9C04-D705-708DF2B197FC}"/>
              </a:ext>
            </a:extLst>
          </p:cNvPr>
          <p:cNvCxnSpPr>
            <a:cxnSpLocks/>
            <a:stCxn id="94" idx="2"/>
            <a:endCxn id="49" idx="0"/>
          </p:cNvCxnSpPr>
          <p:nvPr/>
        </p:nvCxnSpPr>
        <p:spPr>
          <a:xfrm flipH="1">
            <a:off x="7169266" y="8026082"/>
            <a:ext cx="409466" cy="4770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89971E1-DB40-1D75-722D-16DA3C143DFF}"/>
              </a:ext>
            </a:extLst>
          </p:cNvPr>
          <p:cNvSpPr txBox="1"/>
          <p:nvPr/>
        </p:nvSpPr>
        <p:spPr>
          <a:xfrm>
            <a:off x="7358684" y="6361236"/>
            <a:ext cx="676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85000"/>
                  </a:schemeClr>
                </a:solidFill>
              </a:rPr>
              <a:t>Polling</a:t>
            </a:r>
            <a:endParaRPr lang="en-CH" sz="1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226E55-31F9-15D6-4989-A8BB71FE7F7D}"/>
              </a:ext>
            </a:extLst>
          </p:cNvPr>
          <p:cNvSpPr txBox="1"/>
          <p:nvPr/>
        </p:nvSpPr>
        <p:spPr>
          <a:xfrm>
            <a:off x="6608062" y="8307195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RDMA</a:t>
            </a:r>
            <a:endParaRPr lang="en-CH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4F236B-9ED1-158A-1CC5-A351291104DA}"/>
              </a:ext>
            </a:extLst>
          </p:cNvPr>
          <p:cNvSpPr txBox="1"/>
          <p:nvPr/>
        </p:nvSpPr>
        <p:spPr>
          <a:xfrm>
            <a:off x="7897320" y="8270533"/>
            <a:ext cx="97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XLIO Sockets</a:t>
            </a:r>
            <a:endParaRPr lang="en-CH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CH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4558B80-5023-822D-B24D-837F7FBE499B}"/>
              </a:ext>
            </a:extLst>
          </p:cNvPr>
          <p:cNvSpPr/>
          <p:nvPr/>
        </p:nvSpPr>
        <p:spPr>
          <a:xfrm>
            <a:off x="6980072" y="7156772"/>
            <a:ext cx="1152000" cy="25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DPFS-FUSE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5E019D6-36AA-155B-3788-EF6369778F74}"/>
              </a:ext>
            </a:extLst>
          </p:cNvPr>
          <p:cNvSpPr/>
          <p:nvPr/>
        </p:nvSpPr>
        <p:spPr>
          <a:xfrm rot="16200000">
            <a:off x="8011069" y="6835963"/>
            <a:ext cx="1066890" cy="25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DPU </a:t>
            </a:r>
            <a:r>
              <a:rPr lang="en-CH" sz="1400" dirty="0">
                <a:solidFill>
                  <a:schemeClr val="tx1"/>
                </a:solidFill>
              </a:rPr>
              <a:t>library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1CBBA1E-560E-7BDB-CE6C-EA5840CED376}"/>
              </a:ext>
            </a:extLst>
          </p:cNvPr>
          <p:cNvCxnSpPr>
            <a:cxnSpLocks/>
            <a:stCxn id="87" idx="0"/>
            <a:endCxn id="54" idx="2"/>
          </p:cNvCxnSpPr>
          <p:nvPr/>
        </p:nvCxnSpPr>
        <p:spPr>
          <a:xfrm flipV="1">
            <a:off x="7556072" y="7408772"/>
            <a:ext cx="0" cy="173272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07FA33AA-FF72-DBF8-A50F-C20613ABB9BC}"/>
              </a:ext>
            </a:extLst>
          </p:cNvPr>
          <p:cNvSpPr/>
          <p:nvPr/>
        </p:nvSpPr>
        <p:spPr>
          <a:xfrm>
            <a:off x="6660230" y="6735181"/>
            <a:ext cx="270000" cy="27146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24</a:t>
            </a:r>
            <a:endParaRPr lang="en-NL" sz="12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20080B4-3697-7124-59D7-BBDC0E054E7F}"/>
              </a:ext>
            </a:extLst>
          </p:cNvPr>
          <p:cNvSpPr/>
          <p:nvPr/>
        </p:nvSpPr>
        <p:spPr>
          <a:xfrm>
            <a:off x="6660230" y="7115639"/>
            <a:ext cx="270000" cy="27146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25</a:t>
            </a:r>
            <a:endParaRPr lang="en-NL" sz="1200" dirty="0"/>
          </a:p>
        </p:txBody>
      </p:sp>
      <p:sp>
        <p:nvSpPr>
          <p:cNvPr id="60" name="U-turn Arrow 59">
            <a:extLst>
              <a:ext uri="{FF2B5EF4-FFF2-40B4-BE49-F238E27FC236}">
                <a16:creationId xmlns:a16="http://schemas.microsoft.com/office/drawing/2014/main" id="{52A77C82-BE58-3679-6FF0-50E74B5EBAB6}"/>
              </a:ext>
            </a:extLst>
          </p:cNvPr>
          <p:cNvSpPr/>
          <p:nvPr/>
        </p:nvSpPr>
        <p:spPr>
          <a:xfrm>
            <a:off x="7244781" y="6278293"/>
            <a:ext cx="172432" cy="43381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AE0B867-87FB-911A-E65F-3DECE3027088}"/>
              </a:ext>
            </a:extLst>
          </p:cNvPr>
          <p:cNvSpPr/>
          <p:nvPr/>
        </p:nvSpPr>
        <p:spPr>
          <a:xfrm>
            <a:off x="5137268" y="4417701"/>
            <a:ext cx="11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VFS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71B8066-BC51-6C5B-B4F6-B505519C3DCF}"/>
              </a:ext>
            </a:extLst>
          </p:cNvPr>
          <p:cNvSpPr/>
          <p:nvPr/>
        </p:nvSpPr>
        <p:spPr>
          <a:xfrm>
            <a:off x="4723295" y="4798106"/>
            <a:ext cx="252000" cy="25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NL" sz="1200"/>
              <a:t>1</a:t>
            </a:r>
            <a:r>
              <a:rPr lang="en-US" sz="1200" dirty="0"/>
              <a:t>2</a:t>
            </a:r>
            <a:endParaRPr lang="en-NL" sz="12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A6CD3DF-0816-3703-8B1B-4266943F6CDA}"/>
              </a:ext>
            </a:extLst>
          </p:cNvPr>
          <p:cNvSpPr/>
          <p:nvPr/>
        </p:nvSpPr>
        <p:spPr>
          <a:xfrm>
            <a:off x="4723295" y="5597471"/>
            <a:ext cx="252000" cy="25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14</a:t>
            </a:r>
            <a:endParaRPr lang="en-NL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35DD03-4A73-57C5-1199-1AC2BAB9FEB4}"/>
              </a:ext>
            </a:extLst>
          </p:cNvPr>
          <p:cNvSpPr txBox="1"/>
          <p:nvPr/>
        </p:nvSpPr>
        <p:spPr>
          <a:xfrm>
            <a:off x="4601736" y="3702779"/>
            <a:ext cx="56868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CH" sz="1600" dirty="0">
                <a:solidFill>
                  <a:schemeClr val="tx1"/>
                </a:solidFill>
              </a:rPr>
              <a:t>Host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0E89EFF-B333-EDD4-1666-A8C86E696920}"/>
              </a:ext>
            </a:extLst>
          </p:cNvPr>
          <p:cNvCxnSpPr>
            <a:cxnSpLocks/>
            <a:stCxn id="61" idx="2"/>
            <a:endCxn id="35" idx="0"/>
          </p:cNvCxnSpPr>
          <p:nvPr/>
        </p:nvCxnSpPr>
        <p:spPr>
          <a:xfrm flipH="1">
            <a:off x="5707882" y="4669701"/>
            <a:ext cx="5386" cy="1501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49DA509-F3A0-C959-0616-0BC50640614B}"/>
              </a:ext>
            </a:extLst>
          </p:cNvPr>
          <p:cNvSpPr/>
          <p:nvPr/>
        </p:nvSpPr>
        <p:spPr>
          <a:xfrm>
            <a:off x="5053711" y="6908447"/>
            <a:ext cx="1224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DFS Metadata Node</a:t>
            </a:r>
            <a:endParaRPr lang="en-CH" sz="16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A75D9EC-DF69-F02E-6EE8-1DF2FC8FE950}"/>
              </a:ext>
            </a:extLst>
          </p:cNvPr>
          <p:cNvSpPr/>
          <p:nvPr/>
        </p:nvSpPr>
        <p:spPr>
          <a:xfrm>
            <a:off x="5053711" y="7412361"/>
            <a:ext cx="1224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DFS Storage Node</a:t>
            </a:r>
            <a:endParaRPr lang="en-CH" sz="16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E48313-32A7-EBD8-6CEE-8D348FDDDB2D}"/>
              </a:ext>
            </a:extLst>
          </p:cNvPr>
          <p:cNvCxnSpPr>
            <a:cxnSpLocks/>
            <a:stCxn id="33" idx="2"/>
            <a:endCxn id="66" idx="0"/>
          </p:cNvCxnSpPr>
          <p:nvPr/>
        </p:nvCxnSpPr>
        <p:spPr>
          <a:xfrm>
            <a:off x="5665711" y="6646494"/>
            <a:ext cx="0" cy="2619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A73A9DB-61E1-A51B-8198-740AD64542DF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5665711" y="7268447"/>
            <a:ext cx="0" cy="14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B050E926-169F-511B-C68A-50B79C85803A}"/>
              </a:ext>
            </a:extLst>
          </p:cNvPr>
          <p:cNvSpPr/>
          <p:nvPr/>
        </p:nvSpPr>
        <p:spPr>
          <a:xfrm>
            <a:off x="6812448" y="3756577"/>
            <a:ext cx="1739991" cy="18879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7786741-8C5E-7CA3-8CE6-23868006A96D}"/>
              </a:ext>
            </a:extLst>
          </p:cNvPr>
          <p:cNvSpPr/>
          <p:nvPr/>
        </p:nvSpPr>
        <p:spPr>
          <a:xfrm>
            <a:off x="7298453" y="3967224"/>
            <a:ext cx="1172021" cy="2689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61BEA13-6783-AD66-FA72-D9A5A9428B91}"/>
              </a:ext>
            </a:extLst>
          </p:cNvPr>
          <p:cNvCxnSpPr>
            <a:cxnSpLocks/>
          </p:cNvCxnSpPr>
          <p:nvPr/>
        </p:nvCxnSpPr>
        <p:spPr>
          <a:xfrm>
            <a:off x="6812448" y="4325038"/>
            <a:ext cx="1742643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884FDB0-A74D-E988-1A45-0AC485A947BD}"/>
              </a:ext>
            </a:extLst>
          </p:cNvPr>
          <p:cNvSpPr txBox="1"/>
          <p:nvPr/>
        </p:nvSpPr>
        <p:spPr>
          <a:xfrm>
            <a:off x="7654600" y="5396637"/>
            <a:ext cx="955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400" dirty="0"/>
              <a:t>Kernel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EBB967B-0E1E-B2ED-7A42-88D953D954F2}"/>
              </a:ext>
            </a:extLst>
          </p:cNvPr>
          <p:cNvCxnSpPr>
            <a:cxnSpLocks/>
            <a:stCxn id="71" idx="2"/>
            <a:endCxn id="81" idx="0"/>
          </p:cNvCxnSpPr>
          <p:nvPr/>
        </p:nvCxnSpPr>
        <p:spPr>
          <a:xfrm flipH="1">
            <a:off x="7879839" y="4236138"/>
            <a:ext cx="4625" cy="1668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7F78AF8-4CD5-3DA7-2032-43EE34996B63}"/>
              </a:ext>
            </a:extLst>
          </p:cNvPr>
          <p:cNvSpPr txBox="1"/>
          <p:nvPr/>
        </p:nvSpPr>
        <p:spPr>
          <a:xfrm>
            <a:off x="7661021" y="3693062"/>
            <a:ext cx="936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</a:t>
            </a:r>
            <a:r>
              <a:rPr lang="en-CH" sz="1400" dirty="0"/>
              <a:t>serspace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412345F-79A5-D996-64E5-661EF61BDAFC}"/>
              </a:ext>
            </a:extLst>
          </p:cNvPr>
          <p:cNvSpPr/>
          <p:nvPr/>
        </p:nvSpPr>
        <p:spPr>
          <a:xfrm>
            <a:off x="7298453" y="4805135"/>
            <a:ext cx="11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FUSE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8F82181-0B91-B1D3-1CE2-8496C5405B34}"/>
              </a:ext>
            </a:extLst>
          </p:cNvPr>
          <p:cNvSpPr/>
          <p:nvPr/>
        </p:nvSpPr>
        <p:spPr>
          <a:xfrm>
            <a:off x="7303838" y="5207265"/>
            <a:ext cx="11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Virtio</a:t>
            </a:r>
            <a:r>
              <a:rPr lang="en-US" sz="1400" dirty="0">
                <a:solidFill>
                  <a:schemeClr val="tx1"/>
                </a:solidFill>
              </a:rPr>
              <a:t>-FS</a:t>
            </a:r>
            <a:endParaRPr lang="en-CH" sz="14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0607EC1-2D9A-5435-D80D-BAF8FDEA0ABC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7874453" y="5057135"/>
            <a:ext cx="5385" cy="1501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9EFE3F85-8D9A-54C7-41A2-1E93EB78AE7A}"/>
              </a:ext>
            </a:extLst>
          </p:cNvPr>
          <p:cNvSpPr/>
          <p:nvPr/>
        </p:nvSpPr>
        <p:spPr>
          <a:xfrm>
            <a:off x="6889866" y="4371390"/>
            <a:ext cx="252000" cy="25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21</a:t>
            </a:r>
            <a:endParaRPr lang="en-NL" sz="12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99C1E47-2896-83E3-CF4B-CEEE8BBBFEF9}"/>
              </a:ext>
            </a:extLst>
          </p:cNvPr>
          <p:cNvSpPr/>
          <p:nvPr/>
        </p:nvSpPr>
        <p:spPr>
          <a:xfrm>
            <a:off x="6889866" y="5188445"/>
            <a:ext cx="252000" cy="25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23</a:t>
            </a:r>
            <a:endParaRPr lang="en-NL" sz="12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EFB95AE-8F29-7410-93B9-2B2B0CA0F9E3}"/>
              </a:ext>
            </a:extLst>
          </p:cNvPr>
          <p:cNvSpPr/>
          <p:nvPr/>
        </p:nvSpPr>
        <p:spPr>
          <a:xfrm>
            <a:off x="7303839" y="4403005"/>
            <a:ext cx="11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VFS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AFC6B79-DE14-2EF5-9C3F-A61FDD1D4995}"/>
              </a:ext>
            </a:extLst>
          </p:cNvPr>
          <p:cNvSpPr/>
          <p:nvPr/>
        </p:nvSpPr>
        <p:spPr>
          <a:xfrm>
            <a:off x="6889866" y="4783410"/>
            <a:ext cx="252000" cy="25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22</a:t>
            </a:r>
            <a:endParaRPr lang="en-NL" sz="12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090E0E-EDFD-D107-D3C1-38A33A7FE624}"/>
              </a:ext>
            </a:extLst>
          </p:cNvPr>
          <p:cNvCxnSpPr>
            <a:cxnSpLocks/>
            <a:stCxn id="81" idx="2"/>
            <a:endCxn id="76" idx="0"/>
          </p:cNvCxnSpPr>
          <p:nvPr/>
        </p:nvCxnSpPr>
        <p:spPr>
          <a:xfrm flipH="1">
            <a:off x="7874453" y="4655005"/>
            <a:ext cx="5386" cy="1501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E34F5730-20BD-210C-198C-925A3167DE2B}"/>
              </a:ext>
            </a:extLst>
          </p:cNvPr>
          <p:cNvCxnSpPr>
            <a:cxnSpLocks/>
            <a:endCxn id="43" idx="0"/>
          </p:cNvCxnSpPr>
          <p:nvPr/>
        </p:nvCxnSpPr>
        <p:spPr>
          <a:xfrm rot="16200000" flipH="1">
            <a:off x="7516517" y="5627371"/>
            <a:ext cx="381052" cy="3801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6733965-9550-2E9C-03A4-F61AFAB3A8CC}"/>
              </a:ext>
            </a:extLst>
          </p:cNvPr>
          <p:cNvCxnSpPr>
            <a:cxnSpLocks/>
            <a:stCxn id="54" idx="0"/>
            <a:endCxn id="48" idx="2"/>
          </p:cNvCxnSpPr>
          <p:nvPr/>
        </p:nvCxnSpPr>
        <p:spPr>
          <a:xfrm flipV="1">
            <a:off x="7556072" y="6992105"/>
            <a:ext cx="0" cy="164667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E79F2AF-BA5B-EFFD-4C42-F87D751E1FB5}"/>
              </a:ext>
            </a:extLst>
          </p:cNvPr>
          <p:cNvSpPr/>
          <p:nvPr/>
        </p:nvSpPr>
        <p:spPr>
          <a:xfrm>
            <a:off x="6980072" y="7582044"/>
            <a:ext cx="1152000" cy="4685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400" i="1" dirty="0">
                <a:solidFill>
                  <a:schemeClr val="tx1"/>
                </a:solidFill>
              </a:rPr>
              <a:t>DPFS Backends</a:t>
            </a:r>
          </a:p>
          <a:p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366DB42-3BBD-2388-978C-810D0E34497E}"/>
              </a:ext>
            </a:extLst>
          </p:cNvPr>
          <p:cNvCxnSpPr>
            <a:cxnSpLocks/>
            <a:stCxn id="95" idx="2"/>
            <a:endCxn id="46" idx="0"/>
          </p:cNvCxnSpPr>
          <p:nvPr/>
        </p:nvCxnSpPr>
        <p:spPr>
          <a:xfrm>
            <a:off x="7948993" y="8026082"/>
            <a:ext cx="410234" cy="4838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D95ADE1A-9C7C-91FF-0888-5570AFC729B8}"/>
              </a:ext>
            </a:extLst>
          </p:cNvPr>
          <p:cNvSpPr/>
          <p:nvPr/>
        </p:nvSpPr>
        <p:spPr>
          <a:xfrm>
            <a:off x="6678230" y="7812303"/>
            <a:ext cx="252000" cy="25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26</a:t>
            </a:r>
            <a:endParaRPr lang="en-NL" sz="1200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432201B-3D76-8CDD-B62F-E64BFA967ADE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8132072" y="6866105"/>
            <a:ext cx="235461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BDCF72A-6FAF-5C3B-1128-05449990E99F}"/>
              </a:ext>
            </a:extLst>
          </p:cNvPr>
          <p:cNvSpPr txBox="1"/>
          <p:nvPr/>
        </p:nvSpPr>
        <p:spPr>
          <a:xfrm>
            <a:off x="7054964" y="7810638"/>
            <a:ext cx="291747" cy="215444"/>
          </a:xfrm>
          <a:prstGeom prst="rect">
            <a:avLst/>
          </a:prstGeom>
          <a:solidFill>
            <a:schemeClr val="accent2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Null</a:t>
            </a:r>
            <a:endParaRPr lang="en-CH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8906649-10D3-5428-91C1-B25AE3D3AA58}"/>
              </a:ext>
            </a:extLst>
          </p:cNvPr>
          <p:cNvSpPr txBox="1"/>
          <p:nvPr/>
        </p:nvSpPr>
        <p:spPr>
          <a:xfrm>
            <a:off x="7440873" y="7810638"/>
            <a:ext cx="275717" cy="215444"/>
          </a:xfrm>
          <a:prstGeom prst="rect">
            <a:avLst/>
          </a:prstGeom>
          <a:solidFill>
            <a:schemeClr val="accent2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 KV </a:t>
            </a:r>
            <a:endParaRPr lang="en-CH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103B5EE-A3F1-9D45-D13A-D6CA632DC77B}"/>
              </a:ext>
            </a:extLst>
          </p:cNvPr>
          <p:cNvSpPr txBox="1"/>
          <p:nvPr/>
        </p:nvSpPr>
        <p:spPr>
          <a:xfrm>
            <a:off x="7810750" y="7810638"/>
            <a:ext cx="276486" cy="215444"/>
          </a:xfrm>
          <a:prstGeom prst="rect">
            <a:avLst/>
          </a:prstGeom>
          <a:solidFill>
            <a:schemeClr val="accent2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NFS</a:t>
            </a:r>
            <a:endParaRPr lang="en-CH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767FC30-A822-850E-A988-A5C50545091C}"/>
              </a:ext>
            </a:extLst>
          </p:cNvPr>
          <p:cNvSpPr txBox="1"/>
          <p:nvPr/>
        </p:nvSpPr>
        <p:spPr>
          <a:xfrm>
            <a:off x="6773236" y="3684775"/>
            <a:ext cx="56868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CH" sz="1600" dirty="0">
                <a:solidFill>
                  <a:schemeClr val="tx1"/>
                </a:solidFill>
              </a:rPr>
              <a:t>Host</a:t>
            </a:r>
          </a:p>
        </p:txBody>
      </p:sp>
    </p:spTree>
    <p:extLst>
      <p:ext uri="{BB962C8B-B14F-4D97-AF65-F5344CB8AC3E}">
        <p14:creationId xmlns:p14="http://schemas.microsoft.com/office/powerpoint/2010/main" val="198573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214">
            <a:extLst>
              <a:ext uri="{FF2B5EF4-FFF2-40B4-BE49-F238E27FC236}">
                <a16:creationId xmlns:a16="http://schemas.microsoft.com/office/drawing/2014/main" id="{59078E5D-35D8-C5DA-E317-7496A7286642}"/>
              </a:ext>
            </a:extLst>
          </p:cNvPr>
          <p:cNvSpPr/>
          <p:nvPr/>
        </p:nvSpPr>
        <p:spPr>
          <a:xfrm>
            <a:off x="949626" y="6148714"/>
            <a:ext cx="1739991" cy="18656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719EC7A-2B61-BCD9-EF2E-BB625404F090}"/>
              </a:ext>
            </a:extLst>
          </p:cNvPr>
          <p:cNvSpPr/>
          <p:nvPr/>
        </p:nvSpPr>
        <p:spPr>
          <a:xfrm>
            <a:off x="1081040" y="6779921"/>
            <a:ext cx="1548087" cy="108204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F11DC-B13E-2E1A-E6B1-5B5DF04B1E9A}"/>
              </a:ext>
            </a:extLst>
          </p:cNvPr>
          <p:cNvSpPr/>
          <p:nvPr/>
        </p:nvSpPr>
        <p:spPr>
          <a:xfrm>
            <a:off x="949626" y="3757040"/>
            <a:ext cx="1739991" cy="22943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E66BAE-E75A-240E-658D-CD38D9CF741E}"/>
              </a:ext>
            </a:extLst>
          </p:cNvPr>
          <p:cNvSpPr/>
          <p:nvPr/>
        </p:nvSpPr>
        <p:spPr>
          <a:xfrm>
            <a:off x="1435631" y="3967688"/>
            <a:ext cx="1172021" cy="2689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1467C7-65C0-051E-3583-76C99F36982D}"/>
              </a:ext>
            </a:extLst>
          </p:cNvPr>
          <p:cNvCxnSpPr>
            <a:cxnSpLocks/>
          </p:cNvCxnSpPr>
          <p:nvPr/>
        </p:nvCxnSpPr>
        <p:spPr>
          <a:xfrm>
            <a:off x="949626" y="4325502"/>
            <a:ext cx="1742643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13FB1C-B0F7-61E0-C18C-28A547951968}"/>
              </a:ext>
            </a:extLst>
          </p:cNvPr>
          <p:cNvSpPr txBox="1"/>
          <p:nvPr/>
        </p:nvSpPr>
        <p:spPr>
          <a:xfrm>
            <a:off x="1797191" y="5811861"/>
            <a:ext cx="955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400" dirty="0"/>
              <a:t>Kernel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65B49-8160-E114-2EAB-31729C029D32}"/>
              </a:ext>
            </a:extLst>
          </p:cNvPr>
          <p:cNvCxnSpPr>
            <a:cxnSpLocks/>
            <a:stCxn id="9" idx="2"/>
            <a:endCxn id="135" idx="0"/>
          </p:cNvCxnSpPr>
          <p:nvPr/>
        </p:nvCxnSpPr>
        <p:spPr>
          <a:xfrm flipH="1">
            <a:off x="2017017" y="4236602"/>
            <a:ext cx="4625" cy="1668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AE66FB3-7660-0473-9B54-02F38AEA3FAE}"/>
              </a:ext>
            </a:extLst>
          </p:cNvPr>
          <p:cNvSpPr/>
          <p:nvPr/>
        </p:nvSpPr>
        <p:spPr>
          <a:xfrm>
            <a:off x="1357460" y="6272262"/>
            <a:ext cx="1224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Gateway &amp;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Load Balancer</a:t>
            </a:r>
            <a:endParaRPr lang="en-CH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E37307-7EBD-4D57-40D3-3701A0AE5FCF}"/>
              </a:ext>
            </a:extLst>
          </p:cNvPr>
          <p:cNvSpPr txBox="1"/>
          <p:nvPr/>
        </p:nvSpPr>
        <p:spPr>
          <a:xfrm>
            <a:off x="1798199" y="3693526"/>
            <a:ext cx="936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</a:t>
            </a:r>
            <a:r>
              <a:rPr lang="en-CH" sz="1400" dirty="0"/>
              <a:t>serspace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5D7F4A8C-F844-C6E6-AA8B-5B4265D6B081}"/>
              </a:ext>
            </a:extLst>
          </p:cNvPr>
          <p:cNvSpPr/>
          <p:nvPr/>
        </p:nvSpPr>
        <p:spPr>
          <a:xfrm>
            <a:off x="1435631" y="4805599"/>
            <a:ext cx="11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NFS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63018E67-225E-5D32-6EBA-152792072EE4}"/>
              </a:ext>
            </a:extLst>
          </p:cNvPr>
          <p:cNvSpPr/>
          <p:nvPr/>
        </p:nvSpPr>
        <p:spPr>
          <a:xfrm>
            <a:off x="1441016" y="5207729"/>
            <a:ext cx="11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TCP/IP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23AFC835-56DE-4C5F-C63D-8F6FC8327EF2}"/>
              </a:ext>
            </a:extLst>
          </p:cNvPr>
          <p:cNvSpPr/>
          <p:nvPr/>
        </p:nvSpPr>
        <p:spPr>
          <a:xfrm>
            <a:off x="1444530" y="5609859"/>
            <a:ext cx="11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NIC driver</a:t>
            </a:r>
            <a:endParaRPr lang="en-CH" sz="1400" dirty="0">
              <a:solidFill>
                <a:schemeClr val="tx1"/>
              </a:solidFill>
            </a:endParaRP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C6524617-F035-D12E-482C-F55E4A7E9E35}"/>
              </a:ext>
            </a:extLst>
          </p:cNvPr>
          <p:cNvCxnSpPr>
            <a:cxnSpLocks/>
            <a:stCxn id="265" idx="2"/>
            <a:endCxn id="266" idx="0"/>
          </p:cNvCxnSpPr>
          <p:nvPr/>
        </p:nvCxnSpPr>
        <p:spPr>
          <a:xfrm>
            <a:off x="2011631" y="5057599"/>
            <a:ext cx="5385" cy="1501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AA70AA20-1764-0EE5-89AA-CD162370B7A4}"/>
              </a:ext>
            </a:extLst>
          </p:cNvPr>
          <p:cNvCxnSpPr>
            <a:cxnSpLocks/>
            <a:stCxn id="266" idx="2"/>
            <a:endCxn id="267" idx="0"/>
          </p:cNvCxnSpPr>
          <p:nvPr/>
        </p:nvCxnSpPr>
        <p:spPr>
          <a:xfrm>
            <a:off x="2017016" y="5459729"/>
            <a:ext cx="3514" cy="1501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9F067C08-E089-E5B7-D50D-06A7B31B2E55}"/>
              </a:ext>
            </a:extLst>
          </p:cNvPr>
          <p:cNvSpPr/>
          <p:nvPr/>
        </p:nvSpPr>
        <p:spPr>
          <a:xfrm>
            <a:off x="1027044" y="4371854"/>
            <a:ext cx="252000" cy="25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11</a:t>
            </a:r>
            <a:endParaRPr lang="en-NL" sz="1200" dirty="0"/>
          </a:p>
        </p:txBody>
      </p:sp>
      <p:cxnSp>
        <p:nvCxnSpPr>
          <p:cNvPr id="321" name="Elbow Connector 320">
            <a:extLst>
              <a:ext uri="{FF2B5EF4-FFF2-40B4-BE49-F238E27FC236}">
                <a16:creationId xmlns:a16="http://schemas.microsoft.com/office/drawing/2014/main" id="{E10DD63A-FFD4-0EB6-3ED3-D304B8CDE38F}"/>
              </a:ext>
            </a:extLst>
          </p:cNvPr>
          <p:cNvCxnSpPr>
            <a:cxnSpLocks/>
            <a:stCxn id="267" idx="2"/>
            <a:endCxn id="14" idx="0"/>
          </p:cNvCxnSpPr>
          <p:nvPr/>
        </p:nvCxnSpPr>
        <p:spPr>
          <a:xfrm rot="5400000">
            <a:off x="1789794" y="6041525"/>
            <a:ext cx="410403" cy="5107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5" name="Oval 324">
            <a:extLst>
              <a:ext uri="{FF2B5EF4-FFF2-40B4-BE49-F238E27FC236}">
                <a16:creationId xmlns:a16="http://schemas.microsoft.com/office/drawing/2014/main" id="{B67A0805-1F2E-19CC-F7B6-BE5220228D9B}"/>
              </a:ext>
            </a:extLst>
          </p:cNvPr>
          <p:cNvSpPr/>
          <p:nvPr/>
        </p:nvSpPr>
        <p:spPr>
          <a:xfrm>
            <a:off x="1027044" y="5188909"/>
            <a:ext cx="252000" cy="25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13</a:t>
            </a:r>
            <a:endParaRPr lang="en-NL" sz="12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160ACDA-C2F7-5218-69F8-0195B9D555B1}"/>
              </a:ext>
            </a:extLst>
          </p:cNvPr>
          <p:cNvSpPr/>
          <p:nvPr/>
        </p:nvSpPr>
        <p:spPr>
          <a:xfrm>
            <a:off x="2868165" y="5822674"/>
            <a:ext cx="2323272" cy="24997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H" sz="1400" dirty="0">
                <a:solidFill>
                  <a:schemeClr val="bg1"/>
                </a:solidFill>
              </a:rPr>
              <a:t>DPU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285EACA-BC7F-1191-1F6B-33673626700D}"/>
              </a:ext>
            </a:extLst>
          </p:cNvPr>
          <p:cNvSpPr/>
          <p:nvPr/>
        </p:nvSpPr>
        <p:spPr>
          <a:xfrm>
            <a:off x="3521779" y="5867118"/>
            <a:ext cx="1539980" cy="45057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H" sz="1400" dirty="0">
                <a:solidFill>
                  <a:schemeClr val="bg1"/>
                </a:solidFill>
              </a:rPr>
              <a:t>HW accelerated 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</a:rPr>
              <a:t>Virtio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CH" sz="1400" dirty="0">
                <a:solidFill>
                  <a:schemeClr val="bg1"/>
                </a:solidFill>
              </a:rPr>
              <a:t>queue</a:t>
            </a:r>
            <a:r>
              <a:rPr lang="en-US" sz="1400" dirty="0">
                <a:solidFill>
                  <a:schemeClr val="bg1"/>
                </a:solidFill>
              </a:rPr>
              <a:t>s</a:t>
            </a:r>
            <a:endParaRPr lang="en-CH" sz="14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1DEE060-0497-12EF-6DC8-42A2919720F6}"/>
              </a:ext>
            </a:extLst>
          </p:cNvPr>
          <p:cNvSpPr txBox="1"/>
          <p:nvPr/>
        </p:nvSpPr>
        <p:spPr>
          <a:xfrm>
            <a:off x="4006790" y="5604737"/>
            <a:ext cx="1499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Virtio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-fs </a:t>
            </a:r>
            <a:r>
              <a:rPr lang="en-CH" sz="1400" i="1" dirty="0">
                <a:solidFill>
                  <a:schemeClr val="bg1">
                    <a:lumMod val="50000"/>
                  </a:schemeClr>
                </a:solidFill>
              </a:rPr>
              <a:t>over PCIe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6218826-8FF2-EA8B-530F-67C2D47982DE}"/>
              </a:ext>
            </a:extLst>
          </p:cNvPr>
          <p:cNvSpPr/>
          <p:nvPr/>
        </p:nvSpPr>
        <p:spPr>
          <a:xfrm>
            <a:off x="4134515" y="8495739"/>
            <a:ext cx="1056922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NFS Server</a:t>
            </a:r>
            <a:endParaRPr lang="en-CH" sz="16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12FD850-20CA-DF9D-BB19-CB4EE429D01F}"/>
              </a:ext>
            </a:extLst>
          </p:cNvPr>
          <p:cNvSpPr/>
          <p:nvPr/>
        </p:nvSpPr>
        <p:spPr>
          <a:xfrm>
            <a:off x="2963980" y="6373876"/>
            <a:ext cx="2097779" cy="194859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H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CPU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1DDCFCA-9D06-3DCE-7C7F-B4009311B57E}"/>
              </a:ext>
            </a:extLst>
          </p:cNvPr>
          <p:cNvSpPr/>
          <p:nvPr/>
        </p:nvSpPr>
        <p:spPr>
          <a:xfrm>
            <a:off x="3349810" y="6725873"/>
            <a:ext cx="1152000" cy="25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DPFS-HAL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2A303E8-D4C4-B58F-1968-E245524FB9E2}"/>
              </a:ext>
            </a:extLst>
          </p:cNvPr>
          <p:cNvSpPr/>
          <p:nvPr/>
        </p:nvSpPr>
        <p:spPr>
          <a:xfrm>
            <a:off x="2868165" y="8488949"/>
            <a:ext cx="1209699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RAMCloud</a:t>
            </a:r>
            <a:r>
              <a:rPr lang="en-US" sz="1400" dirty="0">
                <a:solidFill>
                  <a:schemeClr val="tx1"/>
                </a:solidFill>
              </a:rPr>
              <a:t> KV</a:t>
            </a:r>
            <a:endParaRPr lang="en-CH" sz="1600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C1399E0-B9EC-552C-5085-4D3CE1A0F2E8}"/>
              </a:ext>
            </a:extLst>
          </p:cNvPr>
          <p:cNvCxnSpPr>
            <a:cxnSpLocks/>
            <a:stCxn id="289" idx="2"/>
            <a:endCxn id="101" idx="0"/>
          </p:cNvCxnSpPr>
          <p:nvPr/>
        </p:nvCxnSpPr>
        <p:spPr>
          <a:xfrm flipH="1">
            <a:off x="3473015" y="8011850"/>
            <a:ext cx="475454" cy="4770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C7C909D-1FE9-9007-5935-DBBF0E63DB1D}"/>
              </a:ext>
            </a:extLst>
          </p:cNvPr>
          <p:cNvSpPr txBox="1"/>
          <p:nvPr/>
        </p:nvSpPr>
        <p:spPr>
          <a:xfrm>
            <a:off x="3662433" y="6347004"/>
            <a:ext cx="676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85000"/>
                  </a:schemeClr>
                </a:solidFill>
              </a:rPr>
              <a:t>Polling</a:t>
            </a:r>
            <a:endParaRPr lang="en-CH" sz="14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C10766-6940-F9C5-9419-E3D93263956F}"/>
              </a:ext>
            </a:extLst>
          </p:cNvPr>
          <p:cNvSpPr txBox="1"/>
          <p:nvPr/>
        </p:nvSpPr>
        <p:spPr>
          <a:xfrm>
            <a:off x="2911811" y="8292963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RDMA</a:t>
            </a:r>
            <a:endParaRPr lang="en-CH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502C49C-C87B-9BB5-5437-0E554DB93B2C}"/>
              </a:ext>
            </a:extLst>
          </p:cNvPr>
          <p:cNvSpPr txBox="1"/>
          <p:nvPr/>
        </p:nvSpPr>
        <p:spPr>
          <a:xfrm>
            <a:off x="4201069" y="8256301"/>
            <a:ext cx="97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XLIO Sockets</a:t>
            </a:r>
            <a:endParaRPr lang="en-CH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CH" sz="12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EE4AE65-C8F0-49E3-A759-DA8E98E1F4C6}"/>
              </a:ext>
            </a:extLst>
          </p:cNvPr>
          <p:cNvSpPr/>
          <p:nvPr/>
        </p:nvSpPr>
        <p:spPr>
          <a:xfrm>
            <a:off x="3349810" y="7142540"/>
            <a:ext cx="1152000" cy="25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DPFS-FUSE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A4DC2BC-55B5-131B-0FA9-A13A6A4D08A3}"/>
              </a:ext>
            </a:extLst>
          </p:cNvPr>
          <p:cNvSpPr/>
          <p:nvPr/>
        </p:nvSpPr>
        <p:spPr>
          <a:xfrm rot="16200000">
            <a:off x="4314818" y="6821731"/>
            <a:ext cx="1066890" cy="25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DPU </a:t>
            </a:r>
            <a:r>
              <a:rPr lang="en-CH" sz="1400" dirty="0">
                <a:solidFill>
                  <a:schemeClr val="tx1"/>
                </a:solidFill>
              </a:rPr>
              <a:t>library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A80EE99-4767-82C2-9FD7-2BF054A13789}"/>
              </a:ext>
            </a:extLst>
          </p:cNvPr>
          <p:cNvCxnSpPr>
            <a:cxnSpLocks/>
            <a:stCxn id="250" idx="0"/>
            <a:endCxn id="106" idx="2"/>
          </p:cNvCxnSpPr>
          <p:nvPr/>
        </p:nvCxnSpPr>
        <p:spPr>
          <a:xfrm flipV="1">
            <a:off x="3925810" y="7394540"/>
            <a:ext cx="0" cy="173272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5A7EB6F1-FD47-9755-303D-CAD7B58902DB}"/>
              </a:ext>
            </a:extLst>
          </p:cNvPr>
          <p:cNvSpPr/>
          <p:nvPr/>
        </p:nvSpPr>
        <p:spPr>
          <a:xfrm>
            <a:off x="2963979" y="6720949"/>
            <a:ext cx="270000" cy="27146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24</a:t>
            </a:r>
            <a:endParaRPr lang="en-NL" sz="1200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17154E4-40AC-BCF1-B663-CE8F8E942B23}"/>
              </a:ext>
            </a:extLst>
          </p:cNvPr>
          <p:cNvSpPr/>
          <p:nvPr/>
        </p:nvSpPr>
        <p:spPr>
          <a:xfrm>
            <a:off x="2963979" y="7101407"/>
            <a:ext cx="270000" cy="27146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25</a:t>
            </a:r>
            <a:endParaRPr lang="en-NL" sz="1200" dirty="0"/>
          </a:p>
        </p:txBody>
      </p:sp>
      <p:sp>
        <p:nvSpPr>
          <p:cNvPr id="118" name="U-turn Arrow 117">
            <a:extLst>
              <a:ext uri="{FF2B5EF4-FFF2-40B4-BE49-F238E27FC236}">
                <a16:creationId xmlns:a16="http://schemas.microsoft.com/office/drawing/2014/main" id="{594202A9-D4EA-0C35-FC02-D8BBBDB68238}"/>
              </a:ext>
            </a:extLst>
          </p:cNvPr>
          <p:cNvSpPr/>
          <p:nvPr/>
        </p:nvSpPr>
        <p:spPr>
          <a:xfrm>
            <a:off x="3548530" y="6264061"/>
            <a:ext cx="172432" cy="43381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DFF7ADF-136D-99AF-9FCF-9C5B37373AE4}"/>
              </a:ext>
            </a:extLst>
          </p:cNvPr>
          <p:cNvSpPr/>
          <p:nvPr/>
        </p:nvSpPr>
        <p:spPr>
          <a:xfrm>
            <a:off x="1441017" y="4403469"/>
            <a:ext cx="11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VFS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2FDD2C8F-EE73-6B46-1225-23D82AFF335D}"/>
              </a:ext>
            </a:extLst>
          </p:cNvPr>
          <p:cNvSpPr/>
          <p:nvPr/>
        </p:nvSpPr>
        <p:spPr>
          <a:xfrm>
            <a:off x="1027044" y="4783874"/>
            <a:ext cx="252000" cy="25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NL" sz="1200"/>
              <a:t>1</a:t>
            </a:r>
            <a:r>
              <a:rPr lang="en-US" sz="1200" dirty="0"/>
              <a:t>2</a:t>
            </a:r>
            <a:endParaRPr lang="en-NL" sz="1200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6CC75427-95CE-32CC-C84E-EB2B3CDFEC36}"/>
              </a:ext>
            </a:extLst>
          </p:cNvPr>
          <p:cNvSpPr/>
          <p:nvPr/>
        </p:nvSpPr>
        <p:spPr>
          <a:xfrm>
            <a:off x="1027044" y="5583239"/>
            <a:ext cx="252000" cy="25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14</a:t>
            </a:r>
            <a:endParaRPr lang="en-NL" sz="12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CAF9932-72D0-97B7-5B52-A635A248AD2F}"/>
              </a:ext>
            </a:extLst>
          </p:cNvPr>
          <p:cNvSpPr txBox="1"/>
          <p:nvPr/>
        </p:nvSpPr>
        <p:spPr>
          <a:xfrm>
            <a:off x="1128175" y="3415067"/>
            <a:ext cx="61491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CH" dirty="0">
                <a:solidFill>
                  <a:schemeClr val="tx1"/>
                </a:solidFill>
              </a:rPr>
              <a:t>Host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695B99F-443F-9790-63E4-D07D33650B92}"/>
              </a:ext>
            </a:extLst>
          </p:cNvPr>
          <p:cNvCxnSpPr>
            <a:cxnSpLocks/>
            <a:stCxn id="135" idx="2"/>
            <a:endCxn id="265" idx="0"/>
          </p:cNvCxnSpPr>
          <p:nvPr/>
        </p:nvCxnSpPr>
        <p:spPr>
          <a:xfrm flipH="1">
            <a:off x="2011631" y="4655469"/>
            <a:ext cx="5386" cy="1501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E5C47C15-AE92-6460-CAA8-3E42110D9C13}"/>
              </a:ext>
            </a:extLst>
          </p:cNvPr>
          <p:cNvSpPr/>
          <p:nvPr/>
        </p:nvSpPr>
        <p:spPr>
          <a:xfrm>
            <a:off x="1357460" y="6894215"/>
            <a:ext cx="1224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DFS Metadata Node</a:t>
            </a:r>
            <a:endParaRPr lang="en-CH" sz="1600" dirty="0">
              <a:solidFill>
                <a:schemeClr val="tx1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62AC95E-33AD-2371-B8F0-1EF98BC6B587}"/>
              </a:ext>
            </a:extLst>
          </p:cNvPr>
          <p:cNvSpPr/>
          <p:nvPr/>
        </p:nvSpPr>
        <p:spPr>
          <a:xfrm>
            <a:off x="1357460" y="7398129"/>
            <a:ext cx="1224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DFS Storage Node</a:t>
            </a:r>
            <a:endParaRPr lang="en-CH" sz="1600" dirty="0">
              <a:solidFill>
                <a:schemeClr val="tx1"/>
              </a:solidFill>
            </a:endParaRP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CC7D100-75AC-10F1-F521-925DC8810FEE}"/>
              </a:ext>
            </a:extLst>
          </p:cNvPr>
          <p:cNvCxnSpPr>
            <a:cxnSpLocks/>
            <a:stCxn id="14" idx="2"/>
            <a:endCxn id="180" idx="0"/>
          </p:cNvCxnSpPr>
          <p:nvPr/>
        </p:nvCxnSpPr>
        <p:spPr>
          <a:xfrm>
            <a:off x="1969460" y="6632262"/>
            <a:ext cx="0" cy="2619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627CFA8-4FD1-7750-5BE7-4A9B29E32D17}"/>
              </a:ext>
            </a:extLst>
          </p:cNvPr>
          <p:cNvCxnSpPr>
            <a:cxnSpLocks/>
            <a:stCxn id="180" idx="2"/>
            <a:endCxn id="182" idx="0"/>
          </p:cNvCxnSpPr>
          <p:nvPr/>
        </p:nvCxnSpPr>
        <p:spPr>
          <a:xfrm>
            <a:off x="1969460" y="7254215"/>
            <a:ext cx="0" cy="14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300A7F3-5F85-6D2D-41C3-894A680711B7}"/>
              </a:ext>
            </a:extLst>
          </p:cNvPr>
          <p:cNvSpPr/>
          <p:nvPr/>
        </p:nvSpPr>
        <p:spPr>
          <a:xfrm>
            <a:off x="2880525" y="3742345"/>
            <a:ext cx="1739991" cy="18879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B65A061-E301-46FF-E7D3-B861429C1BC1}"/>
              </a:ext>
            </a:extLst>
          </p:cNvPr>
          <p:cNvSpPr/>
          <p:nvPr/>
        </p:nvSpPr>
        <p:spPr>
          <a:xfrm>
            <a:off x="3366530" y="3952992"/>
            <a:ext cx="1172021" cy="2689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3889230F-A061-F3AE-8B7B-CC323CD4DB5F}"/>
              </a:ext>
            </a:extLst>
          </p:cNvPr>
          <p:cNvCxnSpPr>
            <a:cxnSpLocks/>
          </p:cNvCxnSpPr>
          <p:nvPr/>
        </p:nvCxnSpPr>
        <p:spPr>
          <a:xfrm>
            <a:off x="2880525" y="4310806"/>
            <a:ext cx="1742643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947E9740-D6E6-AAED-E515-CFB0C1D728E0}"/>
              </a:ext>
            </a:extLst>
          </p:cNvPr>
          <p:cNvSpPr txBox="1"/>
          <p:nvPr/>
        </p:nvSpPr>
        <p:spPr>
          <a:xfrm>
            <a:off x="3722677" y="5382405"/>
            <a:ext cx="955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400" dirty="0"/>
              <a:t>Kernel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27A1E8E9-45DF-927A-FE23-4540788BFCC6}"/>
              </a:ext>
            </a:extLst>
          </p:cNvPr>
          <p:cNvCxnSpPr>
            <a:cxnSpLocks/>
            <a:stCxn id="196" idx="2"/>
            <a:endCxn id="209" idx="0"/>
          </p:cNvCxnSpPr>
          <p:nvPr/>
        </p:nvCxnSpPr>
        <p:spPr>
          <a:xfrm flipH="1">
            <a:off x="3947916" y="4221906"/>
            <a:ext cx="4625" cy="1668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64E85C27-43FF-DFA7-78BB-78B5569310F7}"/>
              </a:ext>
            </a:extLst>
          </p:cNvPr>
          <p:cNvSpPr txBox="1"/>
          <p:nvPr/>
        </p:nvSpPr>
        <p:spPr>
          <a:xfrm>
            <a:off x="3729098" y="3678830"/>
            <a:ext cx="936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</a:t>
            </a:r>
            <a:r>
              <a:rPr lang="en-CH" sz="1400" dirty="0"/>
              <a:t>serspace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B53636DB-EB8F-9211-AE04-D3A8B7430FC4}"/>
              </a:ext>
            </a:extLst>
          </p:cNvPr>
          <p:cNvSpPr/>
          <p:nvPr/>
        </p:nvSpPr>
        <p:spPr>
          <a:xfrm>
            <a:off x="3366530" y="4790903"/>
            <a:ext cx="11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FUSE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ABF02344-D6E3-1143-A8DB-E3209CF31D4D}"/>
              </a:ext>
            </a:extLst>
          </p:cNvPr>
          <p:cNvSpPr/>
          <p:nvPr/>
        </p:nvSpPr>
        <p:spPr>
          <a:xfrm>
            <a:off x="3371915" y="5193033"/>
            <a:ext cx="11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Virtio</a:t>
            </a:r>
            <a:r>
              <a:rPr lang="en-US" sz="1400" dirty="0">
                <a:solidFill>
                  <a:schemeClr val="tx1"/>
                </a:solidFill>
              </a:rPr>
              <a:t>-FS</a:t>
            </a:r>
            <a:endParaRPr lang="en-CH" sz="1400" dirty="0">
              <a:solidFill>
                <a:schemeClr val="tx1"/>
              </a:solidFill>
            </a:endParaRP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F2564B2A-25D2-0C8E-00BE-B4882EF1D813}"/>
              </a:ext>
            </a:extLst>
          </p:cNvPr>
          <p:cNvCxnSpPr>
            <a:cxnSpLocks/>
            <a:stCxn id="202" idx="2"/>
            <a:endCxn id="203" idx="0"/>
          </p:cNvCxnSpPr>
          <p:nvPr/>
        </p:nvCxnSpPr>
        <p:spPr>
          <a:xfrm>
            <a:off x="3942530" y="5042903"/>
            <a:ext cx="5385" cy="1501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Oval 206">
            <a:extLst>
              <a:ext uri="{FF2B5EF4-FFF2-40B4-BE49-F238E27FC236}">
                <a16:creationId xmlns:a16="http://schemas.microsoft.com/office/drawing/2014/main" id="{748B2E2B-AF0F-3221-BC83-2ED3426965DE}"/>
              </a:ext>
            </a:extLst>
          </p:cNvPr>
          <p:cNvSpPr/>
          <p:nvPr/>
        </p:nvSpPr>
        <p:spPr>
          <a:xfrm>
            <a:off x="2957943" y="4357158"/>
            <a:ext cx="252000" cy="25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21</a:t>
            </a:r>
            <a:endParaRPr lang="en-NL" sz="1200" dirty="0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FE949329-A6E4-4AE1-0435-1D63EB1D6332}"/>
              </a:ext>
            </a:extLst>
          </p:cNvPr>
          <p:cNvSpPr/>
          <p:nvPr/>
        </p:nvSpPr>
        <p:spPr>
          <a:xfrm>
            <a:off x="2957943" y="5174213"/>
            <a:ext cx="252000" cy="25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23</a:t>
            </a:r>
            <a:endParaRPr lang="en-NL" sz="1200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7DB22BB-A0C3-9AF4-FC0C-917940BAEDC8}"/>
              </a:ext>
            </a:extLst>
          </p:cNvPr>
          <p:cNvSpPr/>
          <p:nvPr/>
        </p:nvSpPr>
        <p:spPr>
          <a:xfrm>
            <a:off x="3371916" y="4388773"/>
            <a:ext cx="11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VFS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F8A6E783-A7B1-787E-C0A3-88B84F76AF49}"/>
              </a:ext>
            </a:extLst>
          </p:cNvPr>
          <p:cNvSpPr/>
          <p:nvPr/>
        </p:nvSpPr>
        <p:spPr>
          <a:xfrm>
            <a:off x="2957943" y="4769178"/>
            <a:ext cx="252000" cy="25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22</a:t>
            </a:r>
            <a:endParaRPr lang="en-NL" sz="1200" dirty="0"/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1D08B4C6-0306-09C5-3E94-2C76B546D311}"/>
              </a:ext>
            </a:extLst>
          </p:cNvPr>
          <p:cNvCxnSpPr>
            <a:cxnSpLocks/>
            <a:stCxn id="209" idx="2"/>
            <a:endCxn id="202" idx="0"/>
          </p:cNvCxnSpPr>
          <p:nvPr/>
        </p:nvCxnSpPr>
        <p:spPr>
          <a:xfrm flipH="1">
            <a:off x="3942530" y="4640773"/>
            <a:ext cx="5386" cy="1501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E93F3B96-F87F-B35D-4BEE-5237BAAE079E}"/>
              </a:ext>
            </a:extLst>
          </p:cNvPr>
          <p:cNvCxnSpPr>
            <a:cxnSpLocks/>
            <a:endCxn id="77" idx="0"/>
          </p:cNvCxnSpPr>
          <p:nvPr/>
        </p:nvCxnSpPr>
        <p:spPr>
          <a:xfrm rot="16200000" flipH="1">
            <a:off x="3820266" y="5613139"/>
            <a:ext cx="381052" cy="3801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94333DA0-3BA4-2BA5-7E6C-77DF9800DCD8}"/>
              </a:ext>
            </a:extLst>
          </p:cNvPr>
          <p:cNvCxnSpPr>
            <a:cxnSpLocks/>
            <a:stCxn id="106" idx="0"/>
            <a:endCxn id="94" idx="2"/>
          </p:cNvCxnSpPr>
          <p:nvPr/>
        </p:nvCxnSpPr>
        <p:spPr>
          <a:xfrm flipV="1">
            <a:off x="3925810" y="6977873"/>
            <a:ext cx="0" cy="164667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87122265-9F18-672A-3C15-54218DB30C3C}"/>
              </a:ext>
            </a:extLst>
          </p:cNvPr>
          <p:cNvSpPr/>
          <p:nvPr/>
        </p:nvSpPr>
        <p:spPr>
          <a:xfrm>
            <a:off x="3349810" y="7567812"/>
            <a:ext cx="1152000" cy="4685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400" i="1" dirty="0">
                <a:solidFill>
                  <a:schemeClr val="tx1"/>
                </a:solidFill>
              </a:rPr>
              <a:t>DPFS Backends</a:t>
            </a:r>
          </a:p>
          <a:p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0275F49-B677-00E7-9039-8327A6E0C86A}"/>
              </a:ext>
            </a:extLst>
          </p:cNvPr>
          <p:cNvCxnSpPr>
            <a:cxnSpLocks/>
            <a:stCxn id="290" idx="2"/>
            <a:endCxn id="88" idx="0"/>
          </p:cNvCxnSpPr>
          <p:nvPr/>
        </p:nvCxnSpPr>
        <p:spPr>
          <a:xfrm>
            <a:off x="4318732" y="8011850"/>
            <a:ext cx="344244" cy="4838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Oval 263">
            <a:extLst>
              <a:ext uri="{FF2B5EF4-FFF2-40B4-BE49-F238E27FC236}">
                <a16:creationId xmlns:a16="http://schemas.microsoft.com/office/drawing/2014/main" id="{622F4A6E-1041-31F9-A61D-CA16C3AD07CD}"/>
              </a:ext>
            </a:extLst>
          </p:cNvPr>
          <p:cNvSpPr/>
          <p:nvPr/>
        </p:nvSpPr>
        <p:spPr>
          <a:xfrm>
            <a:off x="2981979" y="7798071"/>
            <a:ext cx="252000" cy="25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26</a:t>
            </a:r>
            <a:endParaRPr lang="en-NL" sz="1200" dirty="0"/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AC658D25-3C31-260A-1661-FBAD7338AFE1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4501810" y="6851873"/>
            <a:ext cx="235461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7BABA558-2516-EA08-2332-8BD447A89CDA}"/>
              </a:ext>
            </a:extLst>
          </p:cNvPr>
          <p:cNvSpPr txBox="1"/>
          <p:nvPr/>
        </p:nvSpPr>
        <p:spPr>
          <a:xfrm>
            <a:off x="3388351" y="7796406"/>
            <a:ext cx="364450" cy="215444"/>
          </a:xfrm>
          <a:prstGeom prst="rect">
            <a:avLst/>
          </a:prstGeom>
          <a:solidFill>
            <a:schemeClr val="accent2"/>
          </a:solidFill>
        </p:spPr>
        <p:txBody>
          <a:bodyPr wrap="none" lIns="36000" tIns="0" rIns="36000" bIns="0">
            <a:spAutoFit/>
          </a:bodyPr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Null</a:t>
            </a:r>
            <a:endParaRPr lang="en-CH" sz="1400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9449531D-7117-A194-E033-527E115FFF6D}"/>
              </a:ext>
            </a:extLst>
          </p:cNvPr>
          <p:cNvSpPr txBox="1"/>
          <p:nvPr/>
        </p:nvSpPr>
        <p:spPr>
          <a:xfrm>
            <a:off x="3814334" y="7796406"/>
            <a:ext cx="268270" cy="215444"/>
          </a:xfrm>
          <a:prstGeom prst="rect">
            <a:avLst/>
          </a:prstGeom>
          <a:solidFill>
            <a:schemeClr val="accent2"/>
          </a:solidFill>
        </p:spPr>
        <p:txBody>
          <a:bodyPr wrap="none" lIns="36000" tIns="0" rIns="36000" bIns="0">
            <a:spAutoFit/>
          </a:bodyPr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KV</a:t>
            </a:r>
            <a:endParaRPr lang="en-CH" sz="1400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C8097B72-353D-641C-532E-4ABB18ADC58A}"/>
              </a:ext>
            </a:extLst>
          </p:cNvPr>
          <p:cNvSpPr txBox="1"/>
          <p:nvPr/>
        </p:nvSpPr>
        <p:spPr>
          <a:xfrm>
            <a:off x="4144137" y="7796406"/>
            <a:ext cx="349189" cy="215444"/>
          </a:xfrm>
          <a:prstGeom prst="rect">
            <a:avLst/>
          </a:prstGeom>
          <a:solidFill>
            <a:schemeClr val="accent2"/>
          </a:solidFill>
        </p:spPr>
        <p:txBody>
          <a:bodyPr wrap="none" lIns="36000" tIns="0" rIns="36000" bIns="0">
            <a:spAutoFit/>
          </a:bodyPr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NFS</a:t>
            </a:r>
            <a:endParaRPr lang="en-CH" sz="1400" dirty="0"/>
          </a:p>
        </p:txBody>
      </p:sp>
    </p:spTree>
    <p:extLst>
      <p:ext uri="{BB962C8B-B14F-4D97-AF65-F5344CB8AC3E}">
        <p14:creationId xmlns:p14="http://schemas.microsoft.com/office/powerpoint/2010/main" val="279067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E9830F-10E6-9254-A389-D651B523EB18}"/>
              </a:ext>
            </a:extLst>
          </p:cNvPr>
          <p:cNvSpPr/>
          <p:nvPr/>
        </p:nvSpPr>
        <p:spPr>
          <a:xfrm>
            <a:off x="4891812" y="3771272"/>
            <a:ext cx="1604058" cy="22943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A3CA3F-B6B0-3B0D-C353-14D7AFB7478D}"/>
              </a:ext>
            </a:extLst>
          </p:cNvPr>
          <p:cNvSpPr/>
          <p:nvPr/>
        </p:nvSpPr>
        <p:spPr>
          <a:xfrm>
            <a:off x="5255935" y="3994811"/>
            <a:ext cx="1148419" cy="2689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161B4C-1FC0-6E45-0F77-F444B39E0246}"/>
              </a:ext>
            </a:extLst>
          </p:cNvPr>
          <p:cNvCxnSpPr>
            <a:cxnSpLocks/>
          </p:cNvCxnSpPr>
          <p:nvPr/>
        </p:nvCxnSpPr>
        <p:spPr>
          <a:xfrm>
            <a:off x="4891812" y="4339734"/>
            <a:ext cx="1606710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DD20162-DA1F-8BB0-9931-C507EF6E3B1E}"/>
              </a:ext>
            </a:extLst>
          </p:cNvPr>
          <p:cNvSpPr txBox="1"/>
          <p:nvPr/>
        </p:nvSpPr>
        <p:spPr>
          <a:xfrm>
            <a:off x="5556280" y="4279933"/>
            <a:ext cx="955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400" dirty="0"/>
              <a:t>Kernel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29AF7F-835B-3966-462F-4B873651E803}"/>
              </a:ext>
            </a:extLst>
          </p:cNvPr>
          <p:cNvCxnSpPr>
            <a:cxnSpLocks/>
            <a:stCxn id="7" idx="2"/>
            <a:endCxn id="38" idx="0"/>
          </p:cNvCxnSpPr>
          <p:nvPr/>
        </p:nvCxnSpPr>
        <p:spPr>
          <a:xfrm>
            <a:off x="5830145" y="4263725"/>
            <a:ext cx="0" cy="280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9B16F8-66D5-23A7-2079-C46EC3C4FF97}"/>
              </a:ext>
            </a:extLst>
          </p:cNvPr>
          <p:cNvSpPr txBox="1"/>
          <p:nvPr/>
        </p:nvSpPr>
        <p:spPr>
          <a:xfrm>
            <a:off x="5604452" y="3707758"/>
            <a:ext cx="936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</a:t>
            </a:r>
            <a:r>
              <a:rPr lang="en-CH" sz="1400" dirty="0"/>
              <a:t>serspace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7F2B57-0B6B-4613-0AE1-967ABCB8D2C1}"/>
              </a:ext>
            </a:extLst>
          </p:cNvPr>
          <p:cNvSpPr/>
          <p:nvPr/>
        </p:nvSpPr>
        <p:spPr>
          <a:xfrm>
            <a:off x="5255634" y="4946482"/>
            <a:ext cx="11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NFS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33D93F-FDFC-ACF5-0C11-4009FE9AA188}"/>
              </a:ext>
            </a:extLst>
          </p:cNvPr>
          <p:cNvSpPr/>
          <p:nvPr/>
        </p:nvSpPr>
        <p:spPr>
          <a:xfrm>
            <a:off x="5254144" y="5348612"/>
            <a:ext cx="11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TCP/IP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AE5E60-6387-B2F2-9E5B-461AA106E33F}"/>
              </a:ext>
            </a:extLst>
          </p:cNvPr>
          <p:cNvSpPr/>
          <p:nvPr/>
        </p:nvSpPr>
        <p:spPr>
          <a:xfrm>
            <a:off x="5250783" y="5750742"/>
            <a:ext cx="11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NIC driver</a:t>
            </a:r>
            <a:endParaRPr lang="en-CH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436CC9-D73D-B08E-BD94-DBFE4AA511F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5830144" y="5198482"/>
            <a:ext cx="1490" cy="1501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321860-5EA6-971A-6C6F-01F257D8B7D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826783" y="5600612"/>
            <a:ext cx="3361" cy="1501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22FD549-48C8-8C3D-0A7C-36AF0C47E18B}"/>
              </a:ext>
            </a:extLst>
          </p:cNvPr>
          <p:cNvSpPr/>
          <p:nvPr/>
        </p:nvSpPr>
        <p:spPr>
          <a:xfrm>
            <a:off x="4941168" y="4535503"/>
            <a:ext cx="252000" cy="25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A</a:t>
            </a:r>
            <a:endParaRPr lang="en-NL" sz="12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AFEA2F2-B220-E00C-8BFB-0980B3B14CC3}"/>
              </a:ext>
            </a:extLst>
          </p:cNvPr>
          <p:cNvSpPr/>
          <p:nvPr/>
        </p:nvSpPr>
        <p:spPr>
          <a:xfrm>
            <a:off x="4941168" y="5345264"/>
            <a:ext cx="252000" cy="25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C</a:t>
            </a:r>
            <a:endParaRPr lang="en-NL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625166-7CE2-E2D8-02C5-C142E69502E0}"/>
              </a:ext>
            </a:extLst>
          </p:cNvPr>
          <p:cNvSpPr/>
          <p:nvPr/>
        </p:nvSpPr>
        <p:spPr>
          <a:xfrm>
            <a:off x="6660228" y="5863367"/>
            <a:ext cx="2049071" cy="2338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H" sz="1400" dirty="0">
                <a:solidFill>
                  <a:schemeClr val="bg1"/>
                </a:solidFill>
              </a:rPr>
              <a:t>DPU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E6C8E-A362-BA71-41BD-31ED6D4C6E1C}"/>
              </a:ext>
            </a:extLst>
          </p:cNvPr>
          <p:cNvSpPr/>
          <p:nvPr/>
        </p:nvSpPr>
        <p:spPr>
          <a:xfrm>
            <a:off x="7218030" y="5914872"/>
            <a:ext cx="1448768" cy="417049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solidFill>
                  <a:schemeClr val="bg1"/>
                </a:solidFill>
              </a:rPr>
              <a:t>HW accelerated 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</a:rPr>
              <a:t>virtio</a:t>
            </a:r>
            <a:r>
              <a:rPr lang="en-US" sz="1400" dirty="0">
                <a:solidFill>
                  <a:schemeClr val="bg1"/>
                </a:solidFill>
              </a:rPr>
              <a:t>-fs </a:t>
            </a:r>
            <a:r>
              <a:rPr lang="en-CH" sz="1400" dirty="0">
                <a:solidFill>
                  <a:schemeClr val="bg1"/>
                </a:solidFill>
              </a:rPr>
              <a:t>queue</a:t>
            </a:r>
            <a:r>
              <a:rPr lang="en-US" sz="1400" dirty="0">
                <a:solidFill>
                  <a:schemeClr val="bg1"/>
                </a:solidFill>
              </a:rPr>
              <a:t>s</a:t>
            </a:r>
            <a:endParaRPr lang="en-CH" sz="1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884331-8017-9777-FFBE-CE89085A6CEE}"/>
              </a:ext>
            </a:extLst>
          </p:cNvPr>
          <p:cNvSpPr txBox="1"/>
          <p:nvPr/>
        </p:nvSpPr>
        <p:spPr>
          <a:xfrm>
            <a:off x="7520999" y="5604056"/>
            <a:ext cx="130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virtio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-fs </a:t>
            </a:r>
            <a:r>
              <a:rPr lang="en-CH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 PCIe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4A3157-3643-BBA2-3BFF-57A78584E21D}"/>
              </a:ext>
            </a:extLst>
          </p:cNvPr>
          <p:cNvSpPr/>
          <p:nvPr/>
        </p:nvSpPr>
        <p:spPr>
          <a:xfrm>
            <a:off x="6360655" y="8435928"/>
            <a:ext cx="970342" cy="285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NFS Server</a:t>
            </a:r>
            <a:endParaRPr lang="en-CH" sz="16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DB12AA-A87D-083D-2D62-43A623BCFE1D}"/>
              </a:ext>
            </a:extLst>
          </p:cNvPr>
          <p:cNvSpPr/>
          <p:nvPr/>
        </p:nvSpPr>
        <p:spPr>
          <a:xfrm>
            <a:off x="6752036" y="6388108"/>
            <a:ext cx="1914761" cy="1737016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H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CPU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C609CA-0267-D174-BC70-9E0D33941D33}"/>
              </a:ext>
            </a:extLst>
          </p:cNvPr>
          <p:cNvSpPr/>
          <p:nvPr/>
        </p:nvSpPr>
        <p:spPr>
          <a:xfrm>
            <a:off x="6980072" y="6740105"/>
            <a:ext cx="1188000" cy="25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DPFS-HAL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E120C0-1424-639E-E366-2EEC8A14A782}"/>
              </a:ext>
            </a:extLst>
          </p:cNvPr>
          <p:cNvSpPr/>
          <p:nvPr/>
        </p:nvSpPr>
        <p:spPr>
          <a:xfrm>
            <a:off x="7428581" y="8431355"/>
            <a:ext cx="1238216" cy="285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RAMCloud KV</a:t>
            </a:r>
            <a:endParaRPr lang="en-CH" sz="16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E40FDB-6D66-B9EC-F469-68D111D40FD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7181299" y="8043410"/>
            <a:ext cx="0" cy="392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AD36D3C-A003-2F9C-3182-9C14FD1E852F}"/>
              </a:ext>
            </a:extLst>
          </p:cNvPr>
          <p:cNvSpPr txBox="1"/>
          <p:nvPr/>
        </p:nvSpPr>
        <p:spPr>
          <a:xfrm>
            <a:off x="7397769" y="6320325"/>
            <a:ext cx="823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chemeClr val="bg1">
                    <a:lumMod val="85000"/>
                  </a:schemeClr>
                </a:solidFill>
              </a:rPr>
              <a:t>Userspace</a:t>
            </a:r>
            <a:endParaRPr lang="en-US" sz="1200" i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200" i="1" dirty="0">
                <a:solidFill>
                  <a:schemeClr val="bg1">
                    <a:lumMod val="85000"/>
                  </a:schemeClr>
                </a:solidFill>
              </a:rPr>
              <a:t>polling</a:t>
            </a:r>
            <a:endParaRPr lang="en-CH" sz="12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A697C4-CD42-9FBD-E928-E22604FEB974}"/>
              </a:ext>
            </a:extLst>
          </p:cNvPr>
          <p:cNvSpPr txBox="1"/>
          <p:nvPr/>
        </p:nvSpPr>
        <p:spPr>
          <a:xfrm>
            <a:off x="7581958" y="8161841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RDMA</a:t>
            </a:r>
            <a:endParaRPr lang="en-CH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AB3E24-DE78-61AC-4FED-73559C3925D9}"/>
              </a:ext>
            </a:extLst>
          </p:cNvPr>
          <p:cNvSpPr txBox="1"/>
          <p:nvPr/>
        </p:nvSpPr>
        <p:spPr>
          <a:xfrm>
            <a:off x="5653160" y="8161841"/>
            <a:ext cx="1534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TCP offloaded sockets</a:t>
            </a:r>
            <a:endParaRPr lang="en-CH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D533EC-739A-D705-01C2-BE476CB5F3F3}"/>
              </a:ext>
            </a:extLst>
          </p:cNvPr>
          <p:cNvSpPr/>
          <p:nvPr/>
        </p:nvSpPr>
        <p:spPr>
          <a:xfrm>
            <a:off x="6980072" y="7161075"/>
            <a:ext cx="1188000" cy="25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DPFS-FUSE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ABCC5B-EC5A-8E91-F423-878AA628C8BB}"/>
              </a:ext>
            </a:extLst>
          </p:cNvPr>
          <p:cNvSpPr/>
          <p:nvPr/>
        </p:nvSpPr>
        <p:spPr>
          <a:xfrm rot="16200000">
            <a:off x="7684662" y="7120594"/>
            <a:ext cx="1607937" cy="25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Vendor DPU </a:t>
            </a:r>
            <a:r>
              <a:rPr lang="en-CH" sz="1400" dirty="0">
                <a:solidFill>
                  <a:schemeClr val="tx1"/>
                </a:solidFill>
              </a:rPr>
              <a:t>library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3CB4BD-C9B8-D354-B0EA-14B93E219BE0}"/>
              </a:ext>
            </a:extLst>
          </p:cNvPr>
          <p:cNvCxnSpPr>
            <a:cxnSpLocks/>
            <a:stCxn id="63" idx="0"/>
            <a:endCxn id="32" idx="2"/>
          </p:cNvCxnSpPr>
          <p:nvPr/>
        </p:nvCxnSpPr>
        <p:spPr>
          <a:xfrm flipV="1">
            <a:off x="7574072" y="7413075"/>
            <a:ext cx="0" cy="168969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7843B00C-E6FB-F171-3BC9-FF225EBCB55E}"/>
              </a:ext>
            </a:extLst>
          </p:cNvPr>
          <p:cNvSpPr/>
          <p:nvPr/>
        </p:nvSpPr>
        <p:spPr>
          <a:xfrm>
            <a:off x="6669793" y="6737528"/>
            <a:ext cx="270000" cy="27146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4</a:t>
            </a:r>
            <a:endParaRPr lang="en-NL" sz="1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3233D06-8B72-4878-8A79-532E306FA1F4}"/>
              </a:ext>
            </a:extLst>
          </p:cNvPr>
          <p:cNvSpPr/>
          <p:nvPr/>
        </p:nvSpPr>
        <p:spPr>
          <a:xfrm>
            <a:off x="6669793" y="7151403"/>
            <a:ext cx="270000" cy="27146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5</a:t>
            </a:r>
            <a:endParaRPr lang="en-NL" sz="1200" dirty="0"/>
          </a:p>
        </p:txBody>
      </p:sp>
      <p:sp>
        <p:nvSpPr>
          <p:cNvPr id="37" name="U-turn Arrow 36">
            <a:extLst>
              <a:ext uri="{FF2B5EF4-FFF2-40B4-BE49-F238E27FC236}">
                <a16:creationId xmlns:a16="http://schemas.microsoft.com/office/drawing/2014/main" id="{9A225E62-F8E7-F703-C009-96F0C1478B65}"/>
              </a:ext>
            </a:extLst>
          </p:cNvPr>
          <p:cNvSpPr/>
          <p:nvPr/>
        </p:nvSpPr>
        <p:spPr>
          <a:xfrm>
            <a:off x="7226649" y="6290723"/>
            <a:ext cx="172432" cy="43381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B894EA-64B9-DFAC-FE1D-24972D23EBEE}"/>
              </a:ext>
            </a:extLst>
          </p:cNvPr>
          <p:cNvSpPr/>
          <p:nvPr/>
        </p:nvSpPr>
        <p:spPr>
          <a:xfrm>
            <a:off x="5254145" y="4544352"/>
            <a:ext cx="11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VFS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99D60E1-7C76-85EB-78A2-51A27BE9310C}"/>
              </a:ext>
            </a:extLst>
          </p:cNvPr>
          <p:cNvSpPr/>
          <p:nvPr/>
        </p:nvSpPr>
        <p:spPr>
          <a:xfrm>
            <a:off x="4941168" y="4944389"/>
            <a:ext cx="252000" cy="25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NL" sz="1200" dirty="0"/>
              <a:t>B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1AD5AB8-ADC7-BC9A-707D-5BC0FED53C0E}"/>
              </a:ext>
            </a:extLst>
          </p:cNvPr>
          <p:cNvSpPr/>
          <p:nvPr/>
        </p:nvSpPr>
        <p:spPr>
          <a:xfrm>
            <a:off x="4941168" y="5736092"/>
            <a:ext cx="252000" cy="25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D</a:t>
            </a:r>
            <a:endParaRPr lang="en-NL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AF1833-0272-1856-4D1B-DB77D1217B2D}"/>
              </a:ext>
            </a:extLst>
          </p:cNvPr>
          <p:cNvSpPr txBox="1"/>
          <p:nvPr/>
        </p:nvSpPr>
        <p:spPr>
          <a:xfrm>
            <a:off x="4837279" y="3715150"/>
            <a:ext cx="56868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CH" sz="1600" dirty="0">
                <a:solidFill>
                  <a:schemeClr val="tx1"/>
                </a:solidFill>
              </a:rPr>
              <a:t>Host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3E94C6A-0494-71F0-DD05-E92DDA6D61FB}"/>
              </a:ext>
            </a:extLst>
          </p:cNvPr>
          <p:cNvCxnSpPr>
            <a:cxnSpLocks/>
            <a:stCxn id="38" idx="2"/>
            <a:endCxn id="13" idx="0"/>
          </p:cNvCxnSpPr>
          <p:nvPr/>
        </p:nvCxnSpPr>
        <p:spPr>
          <a:xfrm>
            <a:off x="5830145" y="4796352"/>
            <a:ext cx="1489" cy="1501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8DA4D70-E37D-7F1A-E8EC-5751349CCC22}"/>
              </a:ext>
            </a:extLst>
          </p:cNvPr>
          <p:cNvSpPr/>
          <p:nvPr/>
        </p:nvSpPr>
        <p:spPr>
          <a:xfrm>
            <a:off x="6887827" y="3756577"/>
            <a:ext cx="1604059" cy="18879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391FEC-3BF4-8F6B-9584-2C9A27C25B74}"/>
              </a:ext>
            </a:extLst>
          </p:cNvPr>
          <p:cNvSpPr/>
          <p:nvPr/>
        </p:nvSpPr>
        <p:spPr>
          <a:xfrm>
            <a:off x="7248902" y="3987363"/>
            <a:ext cx="1172021" cy="2689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074359-78CA-8EE1-6B5A-649A01509194}"/>
              </a:ext>
            </a:extLst>
          </p:cNvPr>
          <p:cNvCxnSpPr>
            <a:cxnSpLocks/>
          </p:cNvCxnSpPr>
          <p:nvPr/>
        </p:nvCxnSpPr>
        <p:spPr>
          <a:xfrm>
            <a:off x="6887827" y="4325038"/>
            <a:ext cx="1598621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4F13808-617D-9631-BF9C-A482B70A2963}"/>
              </a:ext>
            </a:extLst>
          </p:cNvPr>
          <p:cNvSpPr txBox="1"/>
          <p:nvPr/>
        </p:nvSpPr>
        <p:spPr>
          <a:xfrm>
            <a:off x="7308394" y="4276612"/>
            <a:ext cx="118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K</a:t>
            </a:r>
            <a:r>
              <a:rPr lang="en-CH" sz="1400"/>
              <a:t>ernel</a:t>
            </a:r>
            <a:endParaRPr lang="en-CH" sz="14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E972F5-0E96-5D51-EB39-6C5F0CFE4068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7551795" y="4262899"/>
            <a:ext cx="0" cy="2831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7BEC5E1-5179-9800-D424-123A8638B3E5}"/>
              </a:ext>
            </a:extLst>
          </p:cNvPr>
          <p:cNvSpPr txBox="1"/>
          <p:nvPr/>
        </p:nvSpPr>
        <p:spPr>
          <a:xfrm>
            <a:off x="7571657" y="3708465"/>
            <a:ext cx="936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</a:t>
            </a:r>
            <a:r>
              <a:rPr lang="en-CH" sz="1400" dirty="0"/>
              <a:t>serspace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AEE70A-1AFD-F9B7-1CC0-CD3F9F6C28F6}"/>
              </a:ext>
            </a:extLst>
          </p:cNvPr>
          <p:cNvSpPr/>
          <p:nvPr/>
        </p:nvSpPr>
        <p:spPr>
          <a:xfrm>
            <a:off x="6977285" y="4943377"/>
            <a:ext cx="11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FUSE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9B3530-4CFC-0AEC-F98B-1DB262A3BF31}"/>
              </a:ext>
            </a:extLst>
          </p:cNvPr>
          <p:cNvSpPr/>
          <p:nvPr/>
        </p:nvSpPr>
        <p:spPr>
          <a:xfrm>
            <a:off x="6975795" y="5345507"/>
            <a:ext cx="11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Virtio-FS</a:t>
            </a:r>
            <a:endParaRPr lang="en-CH" sz="14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538A066-D2B1-2022-2816-B682E32DC86F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7551795" y="5195377"/>
            <a:ext cx="1490" cy="1501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388E22B-850D-0232-5BD0-6A21C56B94F0}"/>
              </a:ext>
            </a:extLst>
          </p:cNvPr>
          <p:cNvSpPr/>
          <p:nvPr/>
        </p:nvSpPr>
        <p:spPr>
          <a:xfrm>
            <a:off x="8182621" y="4540437"/>
            <a:ext cx="252000" cy="25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1</a:t>
            </a:r>
            <a:endParaRPr lang="en-NL" sz="12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7F04F29-210B-48AE-10FA-090E1C2BC911}"/>
              </a:ext>
            </a:extLst>
          </p:cNvPr>
          <p:cNvSpPr/>
          <p:nvPr/>
        </p:nvSpPr>
        <p:spPr>
          <a:xfrm>
            <a:off x="8182621" y="5339539"/>
            <a:ext cx="252000" cy="25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3</a:t>
            </a:r>
            <a:endParaRPr lang="en-NL" sz="12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32D7E1-C124-1287-22C3-34331981CAFE}"/>
              </a:ext>
            </a:extLst>
          </p:cNvPr>
          <p:cNvSpPr/>
          <p:nvPr/>
        </p:nvSpPr>
        <p:spPr>
          <a:xfrm>
            <a:off x="6975795" y="4546069"/>
            <a:ext cx="11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VFS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3620E0D-9653-5F29-9C4D-366607CD269B}"/>
              </a:ext>
            </a:extLst>
          </p:cNvPr>
          <p:cNvSpPr/>
          <p:nvPr/>
        </p:nvSpPr>
        <p:spPr>
          <a:xfrm>
            <a:off x="8182621" y="4944389"/>
            <a:ext cx="252000" cy="25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2</a:t>
            </a:r>
            <a:endParaRPr lang="en-NL" sz="12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C1B4BD0-D275-2186-C147-52DB6244CA05}"/>
              </a:ext>
            </a:extLst>
          </p:cNvPr>
          <p:cNvCxnSpPr>
            <a:cxnSpLocks/>
            <a:stCxn id="58" idx="2"/>
            <a:endCxn id="53" idx="0"/>
          </p:cNvCxnSpPr>
          <p:nvPr/>
        </p:nvCxnSpPr>
        <p:spPr>
          <a:xfrm>
            <a:off x="7551795" y="4798069"/>
            <a:ext cx="1490" cy="1453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EB562A5-F952-EF78-D964-BD6458BAA36D}"/>
              </a:ext>
            </a:extLst>
          </p:cNvPr>
          <p:cNvCxnSpPr>
            <a:cxnSpLocks/>
            <a:stCxn id="32" idx="0"/>
            <a:endCxn id="26" idx="2"/>
          </p:cNvCxnSpPr>
          <p:nvPr/>
        </p:nvCxnSpPr>
        <p:spPr>
          <a:xfrm flipV="1">
            <a:off x="7574072" y="6992105"/>
            <a:ext cx="0" cy="16897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F438475-C896-ACF2-6D0D-D6F3EE551773}"/>
              </a:ext>
            </a:extLst>
          </p:cNvPr>
          <p:cNvSpPr/>
          <p:nvPr/>
        </p:nvSpPr>
        <p:spPr>
          <a:xfrm>
            <a:off x="6980072" y="7582044"/>
            <a:ext cx="1188000" cy="4685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DPFS Backends</a:t>
            </a:r>
          </a:p>
          <a:p>
            <a:pPr algn="ctr"/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852C6AF-B65F-C51D-CAF0-3F6FE0B25C73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576456" y="8043709"/>
            <a:ext cx="0" cy="3876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D246959-ECC7-4DDD-7010-A501118D298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8168072" y="6866105"/>
            <a:ext cx="199461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E6617A2-A34F-2361-9FFA-C022B462D627}"/>
              </a:ext>
            </a:extLst>
          </p:cNvPr>
          <p:cNvSpPr txBox="1"/>
          <p:nvPr/>
        </p:nvSpPr>
        <p:spPr>
          <a:xfrm>
            <a:off x="7776871" y="7827966"/>
            <a:ext cx="386807" cy="21544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Null</a:t>
            </a:r>
            <a:endParaRPr lang="en-CH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974A4E-E5EC-872B-AEF6-2032E30B5574}"/>
              </a:ext>
            </a:extLst>
          </p:cNvPr>
          <p:cNvSpPr txBox="1"/>
          <p:nvPr/>
        </p:nvSpPr>
        <p:spPr>
          <a:xfrm>
            <a:off x="6829087" y="3705508"/>
            <a:ext cx="56868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CH" sz="1600" dirty="0">
                <a:solidFill>
                  <a:schemeClr val="tx1"/>
                </a:solidFill>
              </a:rPr>
              <a:t>Host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C06ACA5-A258-0896-A90E-841DB22F89A8}"/>
              </a:ext>
            </a:extLst>
          </p:cNvPr>
          <p:cNvCxnSpPr>
            <a:cxnSpLocks/>
            <a:stCxn id="15" idx="2"/>
            <a:endCxn id="116" idx="0"/>
          </p:cNvCxnSpPr>
          <p:nvPr/>
        </p:nvCxnSpPr>
        <p:spPr>
          <a:xfrm>
            <a:off x="5826783" y="6002742"/>
            <a:ext cx="0" cy="2606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EDFB4B5-9C36-0F22-339A-B58E4815D17B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7550469" y="5597507"/>
            <a:ext cx="1326" cy="3239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6C2C884-3D85-E668-CB63-92306DD4BEE4}"/>
              </a:ext>
            </a:extLst>
          </p:cNvPr>
          <p:cNvSpPr txBox="1"/>
          <p:nvPr/>
        </p:nvSpPr>
        <p:spPr>
          <a:xfrm>
            <a:off x="6983299" y="7827966"/>
            <a:ext cx="396000" cy="21544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i="1" dirty="0"/>
              <a:t>NFS</a:t>
            </a:r>
            <a:endParaRPr lang="en-CH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7F66AF-8383-004D-6D90-927F7759D407}"/>
              </a:ext>
            </a:extLst>
          </p:cNvPr>
          <p:cNvSpPr txBox="1"/>
          <p:nvPr/>
        </p:nvSpPr>
        <p:spPr>
          <a:xfrm>
            <a:off x="7378456" y="7828265"/>
            <a:ext cx="396000" cy="21544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KV</a:t>
            </a:r>
            <a:endParaRPr lang="en-CH" sz="14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FB6D2F8-1F82-50EA-F5E8-55F66CCA4CF8}"/>
              </a:ext>
            </a:extLst>
          </p:cNvPr>
          <p:cNvSpPr/>
          <p:nvPr/>
        </p:nvSpPr>
        <p:spPr>
          <a:xfrm>
            <a:off x="6677448" y="7698313"/>
            <a:ext cx="270000" cy="27146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6</a:t>
            </a:r>
            <a:endParaRPr lang="en-NL" sz="12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99E1870-2E18-7BA4-AFB7-1487FD81345F}"/>
              </a:ext>
            </a:extLst>
          </p:cNvPr>
          <p:cNvSpPr/>
          <p:nvPr/>
        </p:nvSpPr>
        <p:spPr>
          <a:xfrm>
            <a:off x="5341612" y="6263438"/>
            <a:ext cx="970342" cy="285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NFS Server</a:t>
            </a:r>
            <a:endParaRPr lang="en-CH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28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E9830F-10E6-9254-A389-D651B523EB18}"/>
              </a:ext>
            </a:extLst>
          </p:cNvPr>
          <p:cNvSpPr/>
          <p:nvPr/>
        </p:nvSpPr>
        <p:spPr>
          <a:xfrm>
            <a:off x="4891812" y="3771273"/>
            <a:ext cx="1604058" cy="18741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A3CA3F-B6B0-3B0D-C353-14D7AFB7478D}"/>
              </a:ext>
            </a:extLst>
          </p:cNvPr>
          <p:cNvSpPr/>
          <p:nvPr/>
        </p:nvSpPr>
        <p:spPr>
          <a:xfrm>
            <a:off x="5255935" y="3994811"/>
            <a:ext cx="1148419" cy="2689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161B4C-1FC0-6E45-0F77-F444B39E0246}"/>
              </a:ext>
            </a:extLst>
          </p:cNvPr>
          <p:cNvCxnSpPr>
            <a:cxnSpLocks/>
          </p:cNvCxnSpPr>
          <p:nvPr/>
        </p:nvCxnSpPr>
        <p:spPr>
          <a:xfrm>
            <a:off x="4891812" y="4339734"/>
            <a:ext cx="1606710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DD20162-DA1F-8BB0-9931-C507EF6E3B1E}"/>
              </a:ext>
            </a:extLst>
          </p:cNvPr>
          <p:cNvSpPr txBox="1"/>
          <p:nvPr/>
        </p:nvSpPr>
        <p:spPr>
          <a:xfrm>
            <a:off x="5556280" y="4279933"/>
            <a:ext cx="955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400" dirty="0"/>
              <a:t>Kernel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29AF7F-835B-3966-462F-4B873651E803}"/>
              </a:ext>
            </a:extLst>
          </p:cNvPr>
          <p:cNvCxnSpPr>
            <a:cxnSpLocks/>
            <a:stCxn id="7" idx="2"/>
            <a:endCxn id="38" idx="0"/>
          </p:cNvCxnSpPr>
          <p:nvPr/>
        </p:nvCxnSpPr>
        <p:spPr>
          <a:xfrm>
            <a:off x="5830145" y="4263725"/>
            <a:ext cx="0" cy="280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9B16F8-66D5-23A7-2079-C46EC3C4FF97}"/>
              </a:ext>
            </a:extLst>
          </p:cNvPr>
          <p:cNvSpPr txBox="1"/>
          <p:nvPr/>
        </p:nvSpPr>
        <p:spPr>
          <a:xfrm>
            <a:off x="5604452" y="3707758"/>
            <a:ext cx="936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</a:t>
            </a:r>
            <a:r>
              <a:rPr lang="en-CH" sz="1400" dirty="0"/>
              <a:t>serspace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7F2B57-0B6B-4613-0AE1-967ABCB8D2C1}"/>
              </a:ext>
            </a:extLst>
          </p:cNvPr>
          <p:cNvSpPr/>
          <p:nvPr/>
        </p:nvSpPr>
        <p:spPr>
          <a:xfrm>
            <a:off x="5251066" y="4798871"/>
            <a:ext cx="11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NFS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33D93F-FDFC-ACF5-0C11-4009FE9AA188}"/>
              </a:ext>
            </a:extLst>
          </p:cNvPr>
          <p:cNvSpPr/>
          <p:nvPr/>
        </p:nvSpPr>
        <p:spPr>
          <a:xfrm>
            <a:off x="5254145" y="5053390"/>
            <a:ext cx="11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TCP/IP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AE5E60-6387-B2F2-9E5B-461AA106E33F}"/>
              </a:ext>
            </a:extLst>
          </p:cNvPr>
          <p:cNvSpPr/>
          <p:nvPr/>
        </p:nvSpPr>
        <p:spPr>
          <a:xfrm>
            <a:off x="5256614" y="5304040"/>
            <a:ext cx="11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NIC driver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2FD549-48C8-8C3D-0A7C-36AF0C47E18B}"/>
              </a:ext>
            </a:extLst>
          </p:cNvPr>
          <p:cNvSpPr/>
          <p:nvPr/>
        </p:nvSpPr>
        <p:spPr>
          <a:xfrm>
            <a:off x="4982302" y="4483881"/>
            <a:ext cx="252000" cy="25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A</a:t>
            </a:r>
            <a:endParaRPr lang="en-NL" sz="12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AFEA2F2-B220-E00C-8BFB-0980B3B14CC3}"/>
              </a:ext>
            </a:extLst>
          </p:cNvPr>
          <p:cNvSpPr/>
          <p:nvPr/>
        </p:nvSpPr>
        <p:spPr>
          <a:xfrm>
            <a:off x="4982302" y="5061372"/>
            <a:ext cx="252000" cy="25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C</a:t>
            </a:r>
            <a:endParaRPr lang="en-NL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625166-7CE2-E2D8-02C5-C142E69502E0}"/>
              </a:ext>
            </a:extLst>
          </p:cNvPr>
          <p:cNvSpPr/>
          <p:nvPr/>
        </p:nvSpPr>
        <p:spPr>
          <a:xfrm>
            <a:off x="6697706" y="5600786"/>
            <a:ext cx="2049071" cy="192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H" sz="1400" dirty="0">
                <a:solidFill>
                  <a:schemeClr val="bg1"/>
                </a:solidFill>
              </a:rPr>
              <a:t>DPU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E6C8E-A362-BA71-41BD-31ED6D4C6E1C}"/>
              </a:ext>
            </a:extLst>
          </p:cNvPr>
          <p:cNvSpPr/>
          <p:nvPr/>
        </p:nvSpPr>
        <p:spPr>
          <a:xfrm>
            <a:off x="7255508" y="5652290"/>
            <a:ext cx="1448768" cy="417049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solidFill>
                  <a:schemeClr val="bg1"/>
                </a:solidFill>
              </a:rPr>
              <a:t>HW accelerated 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</a:rPr>
              <a:t>virtio</a:t>
            </a:r>
            <a:r>
              <a:rPr lang="en-US" sz="1400" dirty="0">
                <a:solidFill>
                  <a:schemeClr val="bg1"/>
                </a:solidFill>
              </a:rPr>
              <a:t>-fs </a:t>
            </a:r>
            <a:r>
              <a:rPr lang="en-CH" sz="1400" dirty="0">
                <a:solidFill>
                  <a:schemeClr val="bg1"/>
                </a:solidFill>
              </a:rPr>
              <a:t>queue</a:t>
            </a:r>
            <a:r>
              <a:rPr lang="en-US" sz="1400" dirty="0">
                <a:solidFill>
                  <a:schemeClr val="bg1"/>
                </a:solidFill>
              </a:rPr>
              <a:t>s</a:t>
            </a:r>
            <a:endParaRPr lang="en-CH" sz="1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884331-8017-9777-FFBE-CE89085A6CEE}"/>
              </a:ext>
            </a:extLst>
          </p:cNvPr>
          <p:cNvSpPr txBox="1"/>
          <p:nvPr/>
        </p:nvSpPr>
        <p:spPr>
          <a:xfrm>
            <a:off x="7558477" y="5334599"/>
            <a:ext cx="130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virtio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-fs </a:t>
            </a:r>
            <a:r>
              <a:rPr lang="en-CH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 PCIe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4A3157-3643-BBA2-3BFF-57A78584E21D}"/>
              </a:ext>
            </a:extLst>
          </p:cNvPr>
          <p:cNvSpPr/>
          <p:nvPr/>
        </p:nvSpPr>
        <p:spPr>
          <a:xfrm>
            <a:off x="6336370" y="7752407"/>
            <a:ext cx="970342" cy="285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NFS Server</a:t>
            </a:r>
            <a:endParaRPr lang="en-CH" sz="16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DB12AA-A87D-083D-2D62-43A623BCFE1D}"/>
              </a:ext>
            </a:extLst>
          </p:cNvPr>
          <p:cNvSpPr/>
          <p:nvPr/>
        </p:nvSpPr>
        <p:spPr>
          <a:xfrm>
            <a:off x="6789514" y="6125526"/>
            <a:ext cx="1914761" cy="1368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H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CPU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C609CA-0267-D174-BC70-9E0D33941D33}"/>
              </a:ext>
            </a:extLst>
          </p:cNvPr>
          <p:cNvSpPr/>
          <p:nvPr/>
        </p:nvSpPr>
        <p:spPr>
          <a:xfrm>
            <a:off x="7017550" y="6477523"/>
            <a:ext cx="1188000" cy="25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DPFS-HAL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E120C0-1424-639E-E366-2EEC8A14A782}"/>
              </a:ext>
            </a:extLst>
          </p:cNvPr>
          <p:cNvSpPr/>
          <p:nvPr/>
        </p:nvSpPr>
        <p:spPr>
          <a:xfrm>
            <a:off x="7432268" y="7752763"/>
            <a:ext cx="1238216" cy="285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RAMCloud KV</a:t>
            </a:r>
            <a:endParaRPr lang="en-CH" sz="16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E40FDB-6D66-B9EC-F469-68D111D40FD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7218777" y="7451324"/>
            <a:ext cx="0" cy="3010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AD36D3C-A003-2F9C-3182-9C14FD1E852F}"/>
              </a:ext>
            </a:extLst>
          </p:cNvPr>
          <p:cNvSpPr txBox="1"/>
          <p:nvPr/>
        </p:nvSpPr>
        <p:spPr>
          <a:xfrm>
            <a:off x="7435247" y="6057743"/>
            <a:ext cx="823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chemeClr val="bg1">
                    <a:lumMod val="85000"/>
                  </a:schemeClr>
                </a:solidFill>
              </a:rPr>
              <a:t>Userspace</a:t>
            </a:r>
            <a:endParaRPr lang="en-US" sz="1200" i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200" i="1" dirty="0">
                <a:solidFill>
                  <a:schemeClr val="bg1">
                    <a:lumMod val="85000"/>
                  </a:schemeClr>
                </a:solidFill>
              </a:rPr>
              <a:t>polling</a:t>
            </a:r>
            <a:endParaRPr lang="en-CH" sz="12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A697C4-CD42-9FBD-E928-E22604FEB974}"/>
              </a:ext>
            </a:extLst>
          </p:cNvPr>
          <p:cNvSpPr txBox="1"/>
          <p:nvPr/>
        </p:nvSpPr>
        <p:spPr>
          <a:xfrm>
            <a:off x="7619830" y="7493461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RDMA</a:t>
            </a:r>
            <a:endParaRPr lang="en-CH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AB3E24-DE78-61AC-4FED-73559C3925D9}"/>
              </a:ext>
            </a:extLst>
          </p:cNvPr>
          <p:cNvSpPr txBox="1"/>
          <p:nvPr/>
        </p:nvSpPr>
        <p:spPr>
          <a:xfrm>
            <a:off x="5699960" y="7488314"/>
            <a:ext cx="1534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TCP offloaded sockets</a:t>
            </a:r>
            <a:endParaRPr lang="en-CH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D533EC-739A-D705-01C2-BE476CB5F3F3}"/>
              </a:ext>
            </a:extLst>
          </p:cNvPr>
          <p:cNvSpPr/>
          <p:nvPr/>
        </p:nvSpPr>
        <p:spPr>
          <a:xfrm>
            <a:off x="7017550" y="6733659"/>
            <a:ext cx="1188000" cy="25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DPFS-FUSE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ABCC5B-EC5A-8E91-F423-878AA628C8BB}"/>
              </a:ext>
            </a:extLst>
          </p:cNvPr>
          <p:cNvSpPr/>
          <p:nvPr/>
        </p:nvSpPr>
        <p:spPr>
          <a:xfrm rot="16200000">
            <a:off x="7998191" y="6581962"/>
            <a:ext cx="1055836" cy="25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DPU </a:t>
            </a:r>
            <a:r>
              <a:rPr lang="en-CH" sz="1400" dirty="0">
                <a:solidFill>
                  <a:schemeClr val="tx1"/>
                </a:solidFill>
              </a:rPr>
              <a:t>library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843B00C-E6FB-F171-3BC9-FF225EBCB55E}"/>
              </a:ext>
            </a:extLst>
          </p:cNvPr>
          <p:cNvSpPr/>
          <p:nvPr/>
        </p:nvSpPr>
        <p:spPr>
          <a:xfrm>
            <a:off x="6727411" y="6431143"/>
            <a:ext cx="270000" cy="27146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4</a:t>
            </a:r>
            <a:endParaRPr lang="en-NL" sz="1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3233D06-8B72-4878-8A79-532E306FA1F4}"/>
              </a:ext>
            </a:extLst>
          </p:cNvPr>
          <p:cNvSpPr/>
          <p:nvPr/>
        </p:nvSpPr>
        <p:spPr>
          <a:xfrm>
            <a:off x="6727411" y="6736298"/>
            <a:ext cx="270000" cy="27146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5</a:t>
            </a:r>
            <a:endParaRPr lang="en-NL" sz="1200" dirty="0"/>
          </a:p>
        </p:txBody>
      </p:sp>
      <p:sp>
        <p:nvSpPr>
          <p:cNvPr id="37" name="U-turn Arrow 36">
            <a:extLst>
              <a:ext uri="{FF2B5EF4-FFF2-40B4-BE49-F238E27FC236}">
                <a16:creationId xmlns:a16="http://schemas.microsoft.com/office/drawing/2014/main" id="{9A225E62-F8E7-F703-C009-96F0C1478B65}"/>
              </a:ext>
            </a:extLst>
          </p:cNvPr>
          <p:cNvSpPr/>
          <p:nvPr/>
        </p:nvSpPr>
        <p:spPr>
          <a:xfrm>
            <a:off x="7264127" y="6028141"/>
            <a:ext cx="172432" cy="43381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B894EA-64B9-DFAC-FE1D-24972D23EBEE}"/>
              </a:ext>
            </a:extLst>
          </p:cNvPr>
          <p:cNvSpPr/>
          <p:nvPr/>
        </p:nvSpPr>
        <p:spPr>
          <a:xfrm>
            <a:off x="5254145" y="4544352"/>
            <a:ext cx="11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VFS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99D60E1-7C76-85EB-78A2-51A27BE9310C}"/>
              </a:ext>
            </a:extLst>
          </p:cNvPr>
          <p:cNvSpPr/>
          <p:nvPr/>
        </p:nvSpPr>
        <p:spPr>
          <a:xfrm>
            <a:off x="4982302" y="4781017"/>
            <a:ext cx="252000" cy="25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NL" sz="1200" dirty="0"/>
              <a:t>B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1AD5AB8-ADC7-BC9A-707D-5BC0FED53C0E}"/>
              </a:ext>
            </a:extLst>
          </p:cNvPr>
          <p:cNvSpPr/>
          <p:nvPr/>
        </p:nvSpPr>
        <p:spPr>
          <a:xfrm>
            <a:off x="4981298" y="5334571"/>
            <a:ext cx="252000" cy="25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D</a:t>
            </a:r>
            <a:endParaRPr lang="en-NL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AF1833-0272-1856-4D1B-DB77D1217B2D}"/>
              </a:ext>
            </a:extLst>
          </p:cNvPr>
          <p:cNvSpPr txBox="1"/>
          <p:nvPr/>
        </p:nvSpPr>
        <p:spPr>
          <a:xfrm>
            <a:off x="4837279" y="3715150"/>
            <a:ext cx="56868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CH" sz="1600" dirty="0">
                <a:solidFill>
                  <a:schemeClr val="tx1"/>
                </a:solidFill>
              </a:rPr>
              <a:t>Host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DA4D70-E37D-7F1A-E8EC-5751349CCC22}"/>
              </a:ext>
            </a:extLst>
          </p:cNvPr>
          <p:cNvSpPr/>
          <p:nvPr/>
        </p:nvSpPr>
        <p:spPr>
          <a:xfrm>
            <a:off x="6887827" y="3756577"/>
            <a:ext cx="1604059" cy="16133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391FEC-3BF4-8F6B-9584-2C9A27C25B74}"/>
              </a:ext>
            </a:extLst>
          </p:cNvPr>
          <p:cNvSpPr/>
          <p:nvPr/>
        </p:nvSpPr>
        <p:spPr>
          <a:xfrm>
            <a:off x="7248902" y="3987363"/>
            <a:ext cx="1172021" cy="2689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074359-78CA-8EE1-6B5A-649A01509194}"/>
              </a:ext>
            </a:extLst>
          </p:cNvPr>
          <p:cNvCxnSpPr>
            <a:cxnSpLocks/>
          </p:cNvCxnSpPr>
          <p:nvPr/>
        </p:nvCxnSpPr>
        <p:spPr>
          <a:xfrm>
            <a:off x="6887827" y="4325038"/>
            <a:ext cx="1598621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4F13808-617D-9631-BF9C-A482B70A2963}"/>
              </a:ext>
            </a:extLst>
          </p:cNvPr>
          <p:cNvSpPr txBox="1"/>
          <p:nvPr/>
        </p:nvSpPr>
        <p:spPr>
          <a:xfrm>
            <a:off x="7308394" y="4276612"/>
            <a:ext cx="118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K</a:t>
            </a:r>
            <a:r>
              <a:rPr lang="en-CH" sz="1400"/>
              <a:t>ernel</a:t>
            </a:r>
            <a:endParaRPr lang="en-CH" sz="14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E972F5-0E96-5D51-EB39-6C5F0CFE4068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7551795" y="4262899"/>
            <a:ext cx="0" cy="2831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7BEC5E1-5179-9800-D424-123A8638B3E5}"/>
              </a:ext>
            </a:extLst>
          </p:cNvPr>
          <p:cNvSpPr txBox="1"/>
          <p:nvPr/>
        </p:nvSpPr>
        <p:spPr>
          <a:xfrm>
            <a:off x="7571657" y="3708465"/>
            <a:ext cx="936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</a:t>
            </a:r>
            <a:r>
              <a:rPr lang="en-CH" sz="1400" dirty="0"/>
              <a:t>serspace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AEE70A-1AFD-F9B7-1CC0-CD3F9F6C28F6}"/>
              </a:ext>
            </a:extLst>
          </p:cNvPr>
          <p:cNvSpPr/>
          <p:nvPr/>
        </p:nvSpPr>
        <p:spPr>
          <a:xfrm>
            <a:off x="6975795" y="4798069"/>
            <a:ext cx="11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FUSE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9B3530-4CFC-0AEC-F98B-1DB262A3BF31}"/>
              </a:ext>
            </a:extLst>
          </p:cNvPr>
          <p:cNvSpPr/>
          <p:nvPr/>
        </p:nvSpPr>
        <p:spPr>
          <a:xfrm>
            <a:off x="6973356" y="5049403"/>
            <a:ext cx="11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Virtio-FS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388E22B-850D-0232-5BD0-6A21C56B94F0}"/>
              </a:ext>
            </a:extLst>
          </p:cNvPr>
          <p:cNvSpPr/>
          <p:nvPr/>
        </p:nvSpPr>
        <p:spPr>
          <a:xfrm>
            <a:off x="8141299" y="4533091"/>
            <a:ext cx="252000" cy="25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1</a:t>
            </a:r>
            <a:endParaRPr lang="en-NL" sz="12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7F04F29-210B-48AE-10FA-090E1C2BC911}"/>
              </a:ext>
            </a:extLst>
          </p:cNvPr>
          <p:cNvSpPr/>
          <p:nvPr/>
        </p:nvSpPr>
        <p:spPr>
          <a:xfrm>
            <a:off x="8141299" y="5064544"/>
            <a:ext cx="252000" cy="25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3</a:t>
            </a:r>
            <a:endParaRPr lang="en-NL" sz="12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32D7E1-C124-1287-22C3-34331981CAFE}"/>
              </a:ext>
            </a:extLst>
          </p:cNvPr>
          <p:cNvSpPr/>
          <p:nvPr/>
        </p:nvSpPr>
        <p:spPr>
          <a:xfrm>
            <a:off x="6975795" y="4546069"/>
            <a:ext cx="11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VFS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3620E0D-9653-5F29-9C4D-366607CD269B}"/>
              </a:ext>
            </a:extLst>
          </p:cNvPr>
          <p:cNvSpPr/>
          <p:nvPr/>
        </p:nvSpPr>
        <p:spPr>
          <a:xfrm>
            <a:off x="8141299" y="4807963"/>
            <a:ext cx="252000" cy="25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2</a:t>
            </a:r>
            <a:endParaRPr lang="en-NL" sz="12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F438475-C896-ACF2-6D0D-D6F3EE551773}"/>
              </a:ext>
            </a:extLst>
          </p:cNvPr>
          <p:cNvSpPr/>
          <p:nvPr/>
        </p:nvSpPr>
        <p:spPr>
          <a:xfrm>
            <a:off x="7017550" y="6989958"/>
            <a:ext cx="1188000" cy="4685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DPFS Backends</a:t>
            </a:r>
          </a:p>
          <a:p>
            <a:pPr algn="ctr"/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852C6AF-B65F-C51D-CAF0-3F6FE0B25C73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613934" y="7451623"/>
            <a:ext cx="5502" cy="3007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D246959-ECC7-4DDD-7010-A501118D298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8205550" y="6603523"/>
            <a:ext cx="199461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E6617A2-A34F-2361-9FFA-C022B462D627}"/>
              </a:ext>
            </a:extLst>
          </p:cNvPr>
          <p:cNvSpPr txBox="1"/>
          <p:nvPr/>
        </p:nvSpPr>
        <p:spPr>
          <a:xfrm>
            <a:off x="7814349" y="7235880"/>
            <a:ext cx="386807" cy="21544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Null</a:t>
            </a:r>
            <a:endParaRPr lang="en-CH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974A4E-E5EC-872B-AEF6-2032E30B5574}"/>
              </a:ext>
            </a:extLst>
          </p:cNvPr>
          <p:cNvSpPr txBox="1"/>
          <p:nvPr/>
        </p:nvSpPr>
        <p:spPr>
          <a:xfrm>
            <a:off x="6829087" y="3705508"/>
            <a:ext cx="56868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CH" sz="1600" dirty="0">
                <a:solidFill>
                  <a:schemeClr val="tx1"/>
                </a:solidFill>
              </a:rPr>
              <a:t>Host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C06ACA5-A258-0896-A90E-841DB22F89A8}"/>
              </a:ext>
            </a:extLst>
          </p:cNvPr>
          <p:cNvCxnSpPr>
            <a:cxnSpLocks/>
            <a:stCxn id="15" idx="2"/>
            <a:endCxn id="116" idx="0"/>
          </p:cNvCxnSpPr>
          <p:nvPr/>
        </p:nvCxnSpPr>
        <p:spPr>
          <a:xfrm>
            <a:off x="5832614" y="5556040"/>
            <a:ext cx="1852" cy="2603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EDFB4B5-9C36-0F22-339A-B58E4815D17B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7549356" y="5301403"/>
            <a:ext cx="0" cy="3371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6C2C884-3D85-E668-CB63-92306DD4BEE4}"/>
              </a:ext>
            </a:extLst>
          </p:cNvPr>
          <p:cNvSpPr txBox="1"/>
          <p:nvPr/>
        </p:nvSpPr>
        <p:spPr>
          <a:xfrm>
            <a:off x="7020777" y="7235880"/>
            <a:ext cx="396000" cy="21544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i="1" dirty="0"/>
              <a:t>NFS</a:t>
            </a:r>
            <a:endParaRPr lang="en-CH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7F66AF-8383-004D-6D90-927F7759D407}"/>
              </a:ext>
            </a:extLst>
          </p:cNvPr>
          <p:cNvSpPr txBox="1"/>
          <p:nvPr/>
        </p:nvSpPr>
        <p:spPr>
          <a:xfrm>
            <a:off x="7415934" y="7236179"/>
            <a:ext cx="396000" cy="21544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KV</a:t>
            </a:r>
            <a:endParaRPr lang="en-CH" sz="14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FB6D2F8-1F82-50EA-F5E8-55F66CCA4CF8}"/>
              </a:ext>
            </a:extLst>
          </p:cNvPr>
          <p:cNvSpPr/>
          <p:nvPr/>
        </p:nvSpPr>
        <p:spPr>
          <a:xfrm>
            <a:off x="6730164" y="7084149"/>
            <a:ext cx="270000" cy="27146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6</a:t>
            </a:r>
            <a:endParaRPr lang="en-NL" sz="12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99E1870-2E18-7BA4-AFB7-1487FD81345F}"/>
              </a:ext>
            </a:extLst>
          </p:cNvPr>
          <p:cNvSpPr/>
          <p:nvPr/>
        </p:nvSpPr>
        <p:spPr>
          <a:xfrm>
            <a:off x="5349295" y="5816377"/>
            <a:ext cx="970342" cy="285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NFS Server</a:t>
            </a:r>
            <a:endParaRPr lang="en-CH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2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E9830F-10E6-9254-A389-D651B523EB18}"/>
              </a:ext>
            </a:extLst>
          </p:cNvPr>
          <p:cNvSpPr/>
          <p:nvPr/>
        </p:nvSpPr>
        <p:spPr>
          <a:xfrm>
            <a:off x="4891812" y="3771273"/>
            <a:ext cx="1604058" cy="18741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A3CA3F-B6B0-3B0D-C353-14D7AFB7478D}"/>
              </a:ext>
            </a:extLst>
          </p:cNvPr>
          <p:cNvSpPr/>
          <p:nvPr/>
        </p:nvSpPr>
        <p:spPr>
          <a:xfrm>
            <a:off x="5255935" y="3994811"/>
            <a:ext cx="1148419" cy="2689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161B4C-1FC0-6E45-0F77-F444B39E0246}"/>
              </a:ext>
            </a:extLst>
          </p:cNvPr>
          <p:cNvCxnSpPr>
            <a:cxnSpLocks/>
          </p:cNvCxnSpPr>
          <p:nvPr/>
        </p:nvCxnSpPr>
        <p:spPr>
          <a:xfrm>
            <a:off x="4891812" y="4339734"/>
            <a:ext cx="1606710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DD20162-DA1F-8BB0-9931-C507EF6E3B1E}"/>
              </a:ext>
            </a:extLst>
          </p:cNvPr>
          <p:cNvSpPr txBox="1"/>
          <p:nvPr/>
        </p:nvSpPr>
        <p:spPr>
          <a:xfrm>
            <a:off x="5556280" y="4279933"/>
            <a:ext cx="955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400" dirty="0"/>
              <a:t>Kernel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29AF7F-835B-3966-462F-4B873651E803}"/>
              </a:ext>
            </a:extLst>
          </p:cNvPr>
          <p:cNvCxnSpPr>
            <a:cxnSpLocks/>
            <a:stCxn id="7" idx="2"/>
            <a:endCxn id="38" idx="0"/>
          </p:cNvCxnSpPr>
          <p:nvPr/>
        </p:nvCxnSpPr>
        <p:spPr>
          <a:xfrm>
            <a:off x="5830145" y="4263725"/>
            <a:ext cx="0" cy="280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9B16F8-66D5-23A7-2079-C46EC3C4FF97}"/>
              </a:ext>
            </a:extLst>
          </p:cNvPr>
          <p:cNvSpPr txBox="1"/>
          <p:nvPr/>
        </p:nvSpPr>
        <p:spPr>
          <a:xfrm>
            <a:off x="5604452" y="3707758"/>
            <a:ext cx="936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</a:t>
            </a:r>
            <a:r>
              <a:rPr lang="en-CH" sz="1400" dirty="0"/>
              <a:t>serspace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7F2B57-0B6B-4613-0AE1-967ABCB8D2C1}"/>
              </a:ext>
            </a:extLst>
          </p:cNvPr>
          <p:cNvSpPr/>
          <p:nvPr/>
        </p:nvSpPr>
        <p:spPr>
          <a:xfrm>
            <a:off x="5251066" y="4798871"/>
            <a:ext cx="11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NFS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33D93F-FDFC-ACF5-0C11-4009FE9AA188}"/>
              </a:ext>
            </a:extLst>
          </p:cNvPr>
          <p:cNvSpPr/>
          <p:nvPr/>
        </p:nvSpPr>
        <p:spPr>
          <a:xfrm>
            <a:off x="5254145" y="5053390"/>
            <a:ext cx="11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TCP/IP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AE5E60-6387-B2F2-9E5B-461AA106E33F}"/>
              </a:ext>
            </a:extLst>
          </p:cNvPr>
          <p:cNvSpPr/>
          <p:nvPr/>
        </p:nvSpPr>
        <p:spPr>
          <a:xfrm>
            <a:off x="5256614" y="5304040"/>
            <a:ext cx="11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NIC driver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2FD549-48C8-8C3D-0A7C-36AF0C47E18B}"/>
              </a:ext>
            </a:extLst>
          </p:cNvPr>
          <p:cNvSpPr/>
          <p:nvPr/>
        </p:nvSpPr>
        <p:spPr>
          <a:xfrm>
            <a:off x="4982302" y="4483881"/>
            <a:ext cx="252000" cy="25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A</a:t>
            </a:r>
            <a:endParaRPr lang="en-NL" sz="12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AFEA2F2-B220-E00C-8BFB-0980B3B14CC3}"/>
              </a:ext>
            </a:extLst>
          </p:cNvPr>
          <p:cNvSpPr/>
          <p:nvPr/>
        </p:nvSpPr>
        <p:spPr>
          <a:xfrm>
            <a:off x="4982302" y="5061372"/>
            <a:ext cx="252000" cy="25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C</a:t>
            </a:r>
            <a:endParaRPr lang="en-NL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625166-7CE2-E2D8-02C5-C142E69502E0}"/>
              </a:ext>
            </a:extLst>
          </p:cNvPr>
          <p:cNvSpPr/>
          <p:nvPr/>
        </p:nvSpPr>
        <p:spPr>
          <a:xfrm>
            <a:off x="6697706" y="5600786"/>
            <a:ext cx="2049071" cy="192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H" sz="1400" dirty="0">
                <a:solidFill>
                  <a:schemeClr val="bg1"/>
                </a:solidFill>
              </a:rPr>
              <a:t>DPU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E6C8E-A362-BA71-41BD-31ED6D4C6E1C}"/>
              </a:ext>
            </a:extLst>
          </p:cNvPr>
          <p:cNvSpPr/>
          <p:nvPr/>
        </p:nvSpPr>
        <p:spPr>
          <a:xfrm>
            <a:off x="7255508" y="5652290"/>
            <a:ext cx="1448768" cy="417049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solidFill>
                  <a:schemeClr val="bg1"/>
                </a:solidFill>
              </a:rPr>
              <a:t>HW accelerated 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</a:rPr>
              <a:t>virtio</a:t>
            </a:r>
            <a:r>
              <a:rPr lang="en-US" sz="1400" dirty="0">
                <a:solidFill>
                  <a:schemeClr val="bg1"/>
                </a:solidFill>
              </a:rPr>
              <a:t>-fs </a:t>
            </a:r>
            <a:r>
              <a:rPr lang="en-CH" sz="1400" dirty="0">
                <a:solidFill>
                  <a:schemeClr val="bg1"/>
                </a:solidFill>
              </a:rPr>
              <a:t>queue</a:t>
            </a:r>
            <a:r>
              <a:rPr lang="en-US" sz="1400" dirty="0">
                <a:solidFill>
                  <a:schemeClr val="bg1"/>
                </a:solidFill>
              </a:rPr>
              <a:t>s</a:t>
            </a:r>
            <a:endParaRPr lang="en-CH" sz="1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884331-8017-9777-FFBE-CE89085A6CEE}"/>
              </a:ext>
            </a:extLst>
          </p:cNvPr>
          <p:cNvSpPr txBox="1"/>
          <p:nvPr/>
        </p:nvSpPr>
        <p:spPr>
          <a:xfrm>
            <a:off x="7558477" y="5334599"/>
            <a:ext cx="130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virtio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-fs </a:t>
            </a:r>
            <a:r>
              <a:rPr lang="en-CH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 PCIe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4A3157-3643-BBA2-3BFF-57A78584E21D}"/>
              </a:ext>
            </a:extLst>
          </p:cNvPr>
          <p:cNvSpPr/>
          <p:nvPr/>
        </p:nvSpPr>
        <p:spPr>
          <a:xfrm>
            <a:off x="6871348" y="7752763"/>
            <a:ext cx="970342" cy="285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NFS Server</a:t>
            </a:r>
            <a:endParaRPr lang="en-CH" sz="16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DB12AA-A87D-083D-2D62-43A623BCFE1D}"/>
              </a:ext>
            </a:extLst>
          </p:cNvPr>
          <p:cNvSpPr/>
          <p:nvPr/>
        </p:nvSpPr>
        <p:spPr>
          <a:xfrm>
            <a:off x="6789514" y="6125526"/>
            <a:ext cx="1914761" cy="1368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H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CPU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C609CA-0267-D174-BC70-9E0D33941D33}"/>
              </a:ext>
            </a:extLst>
          </p:cNvPr>
          <p:cNvSpPr/>
          <p:nvPr/>
        </p:nvSpPr>
        <p:spPr>
          <a:xfrm>
            <a:off x="7017550" y="6477523"/>
            <a:ext cx="1188000" cy="25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DPFS-HAL</a:t>
            </a:r>
            <a:endParaRPr lang="en-CH" sz="14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E40FDB-6D66-B9EC-F469-68D111D40FD2}"/>
              </a:ext>
            </a:extLst>
          </p:cNvPr>
          <p:cNvCxnSpPr>
            <a:cxnSpLocks/>
            <a:stCxn id="44" idx="2"/>
            <a:endCxn id="24" idx="0"/>
          </p:cNvCxnSpPr>
          <p:nvPr/>
        </p:nvCxnSpPr>
        <p:spPr>
          <a:xfrm>
            <a:off x="7351875" y="7450407"/>
            <a:ext cx="4644" cy="3023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AD36D3C-A003-2F9C-3182-9C14FD1E852F}"/>
              </a:ext>
            </a:extLst>
          </p:cNvPr>
          <p:cNvSpPr txBox="1"/>
          <p:nvPr/>
        </p:nvSpPr>
        <p:spPr>
          <a:xfrm>
            <a:off x="7435247" y="6057743"/>
            <a:ext cx="823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chemeClr val="bg1">
                    <a:lumMod val="85000"/>
                  </a:schemeClr>
                </a:solidFill>
              </a:rPr>
              <a:t>Userspace</a:t>
            </a:r>
            <a:endParaRPr lang="en-US" sz="1200" i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200" i="1" dirty="0">
                <a:solidFill>
                  <a:schemeClr val="bg1">
                    <a:lumMod val="85000"/>
                  </a:schemeClr>
                </a:solidFill>
              </a:rPr>
              <a:t>polling</a:t>
            </a:r>
            <a:endParaRPr lang="en-CH" sz="12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AB3E24-DE78-61AC-4FED-73559C3925D9}"/>
              </a:ext>
            </a:extLst>
          </p:cNvPr>
          <p:cNvSpPr txBox="1"/>
          <p:nvPr/>
        </p:nvSpPr>
        <p:spPr>
          <a:xfrm>
            <a:off x="5844335" y="7495189"/>
            <a:ext cx="1534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TCP offloaded sockets</a:t>
            </a:r>
            <a:endParaRPr lang="en-CH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D533EC-739A-D705-01C2-BE476CB5F3F3}"/>
              </a:ext>
            </a:extLst>
          </p:cNvPr>
          <p:cNvSpPr/>
          <p:nvPr/>
        </p:nvSpPr>
        <p:spPr>
          <a:xfrm>
            <a:off x="7017550" y="6733659"/>
            <a:ext cx="1188000" cy="25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DPFS-FUSE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ABCC5B-EC5A-8E91-F423-878AA628C8BB}"/>
              </a:ext>
            </a:extLst>
          </p:cNvPr>
          <p:cNvSpPr/>
          <p:nvPr/>
        </p:nvSpPr>
        <p:spPr>
          <a:xfrm rot="16200000">
            <a:off x="7998191" y="6581962"/>
            <a:ext cx="1055836" cy="25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DPU </a:t>
            </a:r>
            <a:r>
              <a:rPr lang="en-CH" sz="1400" dirty="0">
                <a:solidFill>
                  <a:schemeClr val="tx1"/>
                </a:solidFill>
              </a:rPr>
              <a:t>library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843B00C-E6FB-F171-3BC9-FF225EBCB55E}"/>
              </a:ext>
            </a:extLst>
          </p:cNvPr>
          <p:cNvSpPr/>
          <p:nvPr/>
        </p:nvSpPr>
        <p:spPr>
          <a:xfrm>
            <a:off x="6727411" y="6431143"/>
            <a:ext cx="270000" cy="27146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4</a:t>
            </a:r>
            <a:endParaRPr lang="en-NL" sz="1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3233D06-8B72-4878-8A79-532E306FA1F4}"/>
              </a:ext>
            </a:extLst>
          </p:cNvPr>
          <p:cNvSpPr/>
          <p:nvPr/>
        </p:nvSpPr>
        <p:spPr>
          <a:xfrm>
            <a:off x="6727411" y="6736298"/>
            <a:ext cx="270000" cy="27146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5</a:t>
            </a:r>
            <a:endParaRPr lang="en-NL" sz="1200" dirty="0"/>
          </a:p>
        </p:txBody>
      </p:sp>
      <p:sp>
        <p:nvSpPr>
          <p:cNvPr id="37" name="U-turn Arrow 36">
            <a:extLst>
              <a:ext uri="{FF2B5EF4-FFF2-40B4-BE49-F238E27FC236}">
                <a16:creationId xmlns:a16="http://schemas.microsoft.com/office/drawing/2014/main" id="{9A225E62-F8E7-F703-C009-96F0C1478B65}"/>
              </a:ext>
            </a:extLst>
          </p:cNvPr>
          <p:cNvSpPr/>
          <p:nvPr/>
        </p:nvSpPr>
        <p:spPr>
          <a:xfrm>
            <a:off x="7264127" y="6028141"/>
            <a:ext cx="172432" cy="43381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B894EA-64B9-DFAC-FE1D-24972D23EBEE}"/>
              </a:ext>
            </a:extLst>
          </p:cNvPr>
          <p:cNvSpPr/>
          <p:nvPr/>
        </p:nvSpPr>
        <p:spPr>
          <a:xfrm>
            <a:off x="5254145" y="4544352"/>
            <a:ext cx="11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VFS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99D60E1-7C76-85EB-78A2-51A27BE9310C}"/>
              </a:ext>
            </a:extLst>
          </p:cNvPr>
          <p:cNvSpPr/>
          <p:nvPr/>
        </p:nvSpPr>
        <p:spPr>
          <a:xfrm>
            <a:off x="4982302" y="4781017"/>
            <a:ext cx="252000" cy="25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NL" sz="1200" dirty="0"/>
              <a:t>B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1AD5AB8-ADC7-BC9A-707D-5BC0FED53C0E}"/>
              </a:ext>
            </a:extLst>
          </p:cNvPr>
          <p:cNvSpPr/>
          <p:nvPr/>
        </p:nvSpPr>
        <p:spPr>
          <a:xfrm>
            <a:off x="4981298" y="5334571"/>
            <a:ext cx="252000" cy="25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D</a:t>
            </a:r>
            <a:endParaRPr lang="en-NL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AF1833-0272-1856-4D1B-DB77D1217B2D}"/>
              </a:ext>
            </a:extLst>
          </p:cNvPr>
          <p:cNvSpPr txBox="1"/>
          <p:nvPr/>
        </p:nvSpPr>
        <p:spPr>
          <a:xfrm>
            <a:off x="4837279" y="3715150"/>
            <a:ext cx="56868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CH" sz="1600" dirty="0">
                <a:solidFill>
                  <a:schemeClr val="tx1"/>
                </a:solidFill>
              </a:rPr>
              <a:t>Host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DA4D70-E37D-7F1A-E8EC-5751349CCC22}"/>
              </a:ext>
            </a:extLst>
          </p:cNvPr>
          <p:cNvSpPr/>
          <p:nvPr/>
        </p:nvSpPr>
        <p:spPr>
          <a:xfrm>
            <a:off x="6887827" y="3756577"/>
            <a:ext cx="1604059" cy="16133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391FEC-3BF4-8F6B-9584-2C9A27C25B74}"/>
              </a:ext>
            </a:extLst>
          </p:cNvPr>
          <p:cNvSpPr/>
          <p:nvPr/>
        </p:nvSpPr>
        <p:spPr>
          <a:xfrm>
            <a:off x="7248902" y="3987363"/>
            <a:ext cx="1172021" cy="2689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074359-78CA-8EE1-6B5A-649A01509194}"/>
              </a:ext>
            </a:extLst>
          </p:cNvPr>
          <p:cNvCxnSpPr>
            <a:cxnSpLocks/>
          </p:cNvCxnSpPr>
          <p:nvPr/>
        </p:nvCxnSpPr>
        <p:spPr>
          <a:xfrm>
            <a:off x="6887827" y="4325038"/>
            <a:ext cx="1598621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4F13808-617D-9631-BF9C-A482B70A2963}"/>
              </a:ext>
            </a:extLst>
          </p:cNvPr>
          <p:cNvSpPr txBox="1"/>
          <p:nvPr/>
        </p:nvSpPr>
        <p:spPr>
          <a:xfrm>
            <a:off x="7308394" y="4276612"/>
            <a:ext cx="118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K</a:t>
            </a:r>
            <a:r>
              <a:rPr lang="en-CH" sz="1400"/>
              <a:t>ernel</a:t>
            </a:r>
            <a:endParaRPr lang="en-CH" sz="14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E972F5-0E96-5D51-EB39-6C5F0CFE4068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7551795" y="4262899"/>
            <a:ext cx="0" cy="2831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7BEC5E1-5179-9800-D424-123A8638B3E5}"/>
              </a:ext>
            </a:extLst>
          </p:cNvPr>
          <p:cNvSpPr txBox="1"/>
          <p:nvPr/>
        </p:nvSpPr>
        <p:spPr>
          <a:xfrm>
            <a:off x="7571657" y="3708465"/>
            <a:ext cx="936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</a:t>
            </a:r>
            <a:r>
              <a:rPr lang="en-CH" sz="1400" dirty="0"/>
              <a:t>serspace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AEE70A-1AFD-F9B7-1CC0-CD3F9F6C28F6}"/>
              </a:ext>
            </a:extLst>
          </p:cNvPr>
          <p:cNvSpPr/>
          <p:nvPr/>
        </p:nvSpPr>
        <p:spPr>
          <a:xfrm>
            <a:off x="6975795" y="4798069"/>
            <a:ext cx="11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FUSE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9B3530-4CFC-0AEC-F98B-1DB262A3BF31}"/>
              </a:ext>
            </a:extLst>
          </p:cNvPr>
          <p:cNvSpPr/>
          <p:nvPr/>
        </p:nvSpPr>
        <p:spPr>
          <a:xfrm>
            <a:off x="6973356" y="5049403"/>
            <a:ext cx="11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Virtio-FS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388E22B-850D-0232-5BD0-6A21C56B94F0}"/>
              </a:ext>
            </a:extLst>
          </p:cNvPr>
          <p:cNvSpPr/>
          <p:nvPr/>
        </p:nvSpPr>
        <p:spPr>
          <a:xfrm>
            <a:off x="8141299" y="4533091"/>
            <a:ext cx="252000" cy="25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1</a:t>
            </a:r>
            <a:endParaRPr lang="en-NL" sz="12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7F04F29-210B-48AE-10FA-090E1C2BC911}"/>
              </a:ext>
            </a:extLst>
          </p:cNvPr>
          <p:cNvSpPr/>
          <p:nvPr/>
        </p:nvSpPr>
        <p:spPr>
          <a:xfrm>
            <a:off x="8141299" y="5064544"/>
            <a:ext cx="252000" cy="25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3</a:t>
            </a:r>
            <a:endParaRPr lang="en-NL" sz="12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32D7E1-C124-1287-22C3-34331981CAFE}"/>
              </a:ext>
            </a:extLst>
          </p:cNvPr>
          <p:cNvSpPr/>
          <p:nvPr/>
        </p:nvSpPr>
        <p:spPr>
          <a:xfrm>
            <a:off x="6975795" y="4546069"/>
            <a:ext cx="11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VFS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3620E0D-9653-5F29-9C4D-366607CD269B}"/>
              </a:ext>
            </a:extLst>
          </p:cNvPr>
          <p:cNvSpPr/>
          <p:nvPr/>
        </p:nvSpPr>
        <p:spPr>
          <a:xfrm>
            <a:off x="8141299" y="4807963"/>
            <a:ext cx="252000" cy="252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2</a:t>
            </a:r>
            <a:endParaRPr lang="en-NL" sz="12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F438475-C896-ACF2-6D0D-D6F3EE551773}"/>
              </a:ext>
            </a:extLst>
          </p:cNvPr>
          <p:cNvSpPr/>
          <p:nvPr/>
        </p:nvSpPr>
        <p:spPr>
          <a:xfrm>
            <a:off x="7017550" y="6989958"/>
            <a:ext cx="1188000" cy="4685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DPFS Backends</a:t>
            </a:r>
          </a:p>
          <a:p>
            <a:pPr algn="ctr"/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D246959-ECC7-4DDD-7010-A501118D298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8205550" y="6603523"/>
            <a:ext cx="199461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E6617A2-A34F-2361-9FFA-C022B462D627}"/>
              </a:ext>
            </a:extLst>
          </p:cNvPr>
          <p:cNvSpPr txBox="1"/>
          <p:nvPr/>
        </p:nvSpPr>
        <p:spPr>
          <a:xfrm>
            <a:off x="7696242" y="7234963"/>
            <a:ext cx="386807" cy="21544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Null</a:t>
            </a:r>
            <a:endParaRPr lang="en-CH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974A4E-E5EC-872B-AEF6-2032E30B5574}"/>
              </a:ext>
            </a:extLst>
          </p:cNvPr>
          <p:cNvSpPr txBox="1"/>
          <p:nvPr/>
        </p:nvSpPr>
        <p:spPr>
          <a:xfrm>
            <a:off x="6829087" y="3705508"/>
            <a:ext cx="56868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CH" sz="1600" dirty="0">
                <a:solidFill>
                  <a:schemeClr val="tx1"/>
                </a:solidFill>
              </a:rPr>
              <a:t>Host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C06ACA5-A258-0896-A90E-841DB22F89A8}"/>
              </a:ext>
            </a:extLst>
          </p:cNvPr>
          <p:cNvCxnSpPr>
            <a:cxnSpLocks/>
            <a:stCxn id="15" idx="2"/>
            <a:endCxn id="116" idx="0"/>
          </p:cNvCxnSpPr>
          <p:nvPr/>
        </p:nvCxnSpPr>
        <p:spPr>
          <a:xfrm>
            <a:off x="5832614" y="5556040"/>
            <a:ext cx="1852" cy="2603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EDFB4B5-9C36-0F22-339A-B58E4815D17B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7549356" y="5301403"/>
            <a:ext cx="0" cy="3371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6C2C884-3D85-E668-CB63-92306DD4BEE4}"/>
              </a:ext>
            </a:extLst>
          </p:cNvPr>
          <p:cNvSpPr txBox="1"/>
          <p:nvPr/>
        </p:nvSpPr>
        <p:spPr>
          <a:xfrm>
            <a:off x="7153875" y="7234963"/>
            <a:ext cx="396000" cy="21544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i="1" dirty="0"/>
              <a:t>NFS</a:t>
            </a:r>
            <a:endParaRPr lang="en-CH" sz="14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FB6D2F8-1F82-50EA-F5E8-55F66CCA4CF8}"/>
              </a:ext>
            </a:extLst>
          </p:cNvPr>
          <p:cNvSpPr/>
          <p:nvPr/>
        </p:nvSpPr>
        <p:spPr>
          <a:xfrm>
            <a:off x="6730164" y="7084149"/>
            <a:ext cx="270000" cy="27146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6</a:t>
            </a:r>
            <a:endParaRPr lang="en-NL" sz="12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99E1870-2E18-7BA4-AFB7-1487FD81345F}"/>
              </a:ext>
            </a:extLst>
          </p:cNvPr>
          <p:cNvSpPr/>
          <p:nvPr/>
        </p:nvSpPr>
        <p:spPr>
          <a:xfrm>
            <a:off x="5349295" y="5816377"/>
            <a:ext cx="970342" cy="285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NFS Server</a:t>
            </a:r>
            <a:endParaRPr lang="en-CH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02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4658</TotalTime>
  <Words>373</Words>
  <Application>Microsoft Macintosh PowerPoint</Application>
  <PresentationFormat>Custom</PresentationFormat>
  <Paragraphs>253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Jan Gootzen</dc:creator>
  <cp:lastModifiedBy>Peter Jan Gootzen</cp:lastModifiedBy>
  <cp:revision>9</cp:revision>
  <dcterms:created xsi:type="dcterms:W3CDTF">2023-02-28T09:17:26Z</dcterms:created>
  <dcterms:modified xsi:type="dcterms:W3CDTF">2023-03-08T08:38:38Z</dcterms:modified>
</cp:coreProperties>
</file>