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3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90B34-5423-A249-807F-9B7939CF2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5" y="0"/>
            <a:ext cx="121701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B46A1-0D0E-D349-BADB-42546F22C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5C5DC-96E4-D340-8EED-35807A11A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CE9B-E7EB-464F-A38F-E352EEB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D145-77FF-294D-90ED-4614EF41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DA82-89F0-9B4B-9ABF-74DA3E5C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7138-7B9D-DD48-B561-93E2F45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47324-DA50-C14E-805A-8D6C8D7D2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3389-F407-6B43-A383-75CECF0A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671D-CFC6-A349-B5F8-085902FA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8C61-FE66-3240-9E68-03E57A78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96126-13EB-0B4E-AB8C-7ECF4B6B5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2296-C22A-8C4F-923D-15E2F8E5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4A7A-D55F-6240-9126-428980A3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278E-A71E-6C46-9908-181197F3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E24-AE9F-2040-ABB1-B84D315F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A663-83CB-C04D-8EEE-8B601002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67DE-2830-344C-91EB-30717C57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CB34-FBFF-8047-A954-E7A66C48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7BDC-7564-014A-ACD5-05394233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1C7C-D08F-5F46-A17E-F4E505B1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98DC-E2ED-064D-871B-4302E7D7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35E2-6672-894B-A53B-1F9FAEAD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6DDB-6B7C-9846-BCFF-DF2959A5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860-26AA-B342-8DC1-6EF47694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1B8E-5733-3542-92B3-9067504F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B4BD-A0CB-A84C-A571-58B044D1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F8DB-4D0E-AC4C-A744-AC018BD76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5876E-3894-4D42-8E29-2A76F0EB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54128-E93D-6C41-92D1-4156EBA9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1F95-D61D-EE4D-9B98-6C416265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3BE0-1E01-904D-B696-09177FCA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8C5-9E98-6348-A3EB-D621D040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AA74-6C76-1943-B41B-9BD2EEF1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21BCE-5159-E54D-A240-7A268EC2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DC745-727E-8943-A93B-CECAE861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2ECBE-2134-B94F-8FA7-BAF0FAEFD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8C9B5-1868-CD4C-8332-0F2D7D31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AE8E7-66CD-6A4C-ACF5-F96B46E1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4824-1342-6843-ADA6-26EA402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B3C2-076F-E64F-A7F1-D04C5BD3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94AB4-8FCF-1F49-9F02-F763F471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EFE67-E827-874B-B4CA-AF073705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55EC-ECF7-7042-A2DF-3F4E60D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FA70F-2F9B-0F48-AA1C-21538890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4B23-48B8-3744-B5E7-54C3A1F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754E9-59AF-3A40-8E10-9683A053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0ED7-E608-7243-8E10-F506B526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E567-74F0-FE48-8B75-B7A3CFD7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62B1E-8048-AF4D-8F97-FAABD10D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1DFB-CA6E-0044-9FFF-071F7B1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0346-E11C-3A4A-B04F-1D17467A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276D4-C8A4-144B-A05B-369DD0DD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5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8601-6434-D845-89F7-610EFFDE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0EDDB-E73F-3740-804D-24926559A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10611-FC01-6740-9EB3-7602E0ED0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AD633-D1BD-A44D-B4D8-8C3B4D39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800C-478C-014E-8048-BA2E6B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EA15D-5C3F-A043-A13A-422487A2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0EEBD-7098-034D-90CD-6658D4ED84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05" y="0"/>
            <a:ext cx="1217019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6ABD7-938C-9743-879C-1E0AEFE2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60" y="151752"/>
            <a:ext cx="9937880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354-A9C2-1540-8C9D-F92EC813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09" y="1035698"/>
            <a:ext cx="11439331" cy="5141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53ED9-EE4C-804A-91A1-CED588B33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E2A4-75D1-D74E-A69B-C7487DF9522E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46B-ABD9-8C4F-B5F4-EEC2EB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D842-B094-A94E-94D3-CE936C64C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kubeflow" TargetMode="External"/><Relationship Id="rId2" Type="http://schemas.openxmlformats.org/officeDocument/2006/relationships/hyperlink" Target="https://kube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flow.org/docs/started/kubeflow-overview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kubeflow/manifests" TargetMode="External"/><Relationship Id="rId3" Type="http://schemas.openxmlformats.org/officeDocument/2006/relationships/hyperlink" Target="http://github.com/kubeflow/website" TargetMode="External"/><Relationship Id="rId7" Type="http://schemas.openxmlformats.org/officeDocument/2006/relationships/hyperlink" Target="http://github.com/kubeflow/code-intelligence" TargetMode="External"/><Relationship Id="rId2" Type="http://schemas.openxmlformats.org/officeDocument/2006/relationships/hyperlink" Target="https://github.com/kubeflow/kube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kubeflow/examples" TargetMode="External"/><Relationship Id="rId5" Type="http://schemas.openxmlformats.org/officeDocument/2006/relationships/hyperlink" Target="http://github.com/kubeflow/community" TargetMode="External"/><Relationship Id="rId4" Type="http://schemas.openxmlformats.org/officeDocument/2006/relationships/hyperlink" Target="https://www.kubeflow.org/" TargetMode="External"/><Relationship Id="rId9" Type="http://schemas.openxmlformats.org/officeDocument/2006/relationships/hyperlink" Target="http://github.com/kubeflow/kfct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kubeflow/testing" TargetMode="External"/><Relationship Id="rId7" Type="http://schemas.openxmlformats.org/officeDocument/2006/relationships/hyperlink" Target="http://github.com/kubeflow/kfp-tekton" TargetMode="External"/><Relationship Id="rId2" Type="http://schemas.openxmlformats.org/officeDocument/2006/relationships/hyperlink" Target="http://github.com/kubeflow/meta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kubeflow/pipelines" TargetMode="External"/><Relationship Id="rId5" Type="http://schemas.openxmlformats.org/officeDocument/2006/relationships/hyperlink" Target="http://github.com/kubeflow/frontend" TargetMode="External"/><Relationship Id="rId4" Type="http://schemas.openxmlformats.org/officeDocument/2006/relationships/hyperlink" Target="http://github.com/kubeflow/comm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kubeflow/mxnet-operator" TargetMode="External"/><Relationship Id="rId7" Type="http://schemas.openxmlformats.org/officeDocument/2006/relationships/hyperlink" Target="http://github.com/kubeflow/kfserving" TargetMode="External"/><Relationship Id="rId2" Type="http://schemas.openxmlformats.org/officeDocument/2006/relationships/hyperlink" Target="http://github.com/kubeflow/tf-op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kubeflow/fairing" TargetMode="External"/><Relationship Id="rId5" Type="http://schemas.openxmlformats.org/officeDocument/2006/relationships/hyperlink" Target="http://github.com/kubeflow/katib" TargetMode="External"/><Relationship Id="rId4" Type="http://schemas.openxmlformats.org/officeDocument/2006/relationships/hyperlink" Target="http://github.com/kubeflow/pytorch-op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45DD2-FB29-F147-AFD5-572E7726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" y="0"/>
            <a:ext cx="121701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7609E-A427-F14F-9F90-68D4AC810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Kubeflow</a:t>
            </a:r>
            <a:r>
              <a:rPr lang="en-US" dirty="0"/>
              <a:t>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5484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F557-FEE3-5142-B49C-7A8EC386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</a:t>
            </a:r>
            <a:r>
              <a:rPr lang="en-US" dirty="0" err="1"/>
              <a:t>Kubeflow</a:t>
            </a:r>
            <a:r>
              <a:rPr lang="en-US" dirty="0"/>
              <a:t>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CE2F-C751-7047-802D-A6509F41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1035698"/>
            <a:ext cx="6466115" cy="5141265"/>
          </a:xfrm>
        </p:spPr>
        <p:txBody>
          <a:bodyPr/>
          <a:lstStyle/>
          <a:p>
            <a:r>
              <a:rPr lang="en-US" dirty="0" err="1"/>
              <a:t>Kubeflow</a:t>
            </a:r>
            <a:r>
              <a:rPr lang="en-US" dirty="0"/>
              <a:t> is an open, community driven project to make it easy to deploy and manage an ML stack on Kubernetes</a:t>
            </a:r>
          </a:p>
          <a:p>
            <a:pPr lvl="1"/>
            <a:r>
              <a:rPr lang="en-US" dirty="0">
                <a:hlinkClick r:id="rId2"/>
              </a:rPr>
              <a:t>https://kubeflow.org</a:t>
            </a:r>
            <a:endParaRPr lang="en-US" dirty="0"/>
          </a:p>
          <a:p>
            <a:r>
              <a:rPr lang="en-US" dirty="0" err="1"/>
              <a:t>Kubeflow</a:t>
            </a:r>
            <a:r>
              <a:rPr lang="en-US" dirty="0"/>
              <a:t> org (</a:t>
            </a:r>
            <a:r>
              <a:rPr lang="en-US" dirty="0">
                <a:hlinkClick r:id="rId3"/>
              </a:rPr>
              <a:t>github.com/kubeflow</a:t>
            </a:r>
            <a:r>
              <a:rPr lang="en-US" dirty="0"/>
              <a:t>) is a collection of many repositories</a:t>
            </a:r>
          </a:p>
          <a:p>
            <a:endParaRPr lang="en-US" dirty="0"/>
          </a:p>
        </p:txBody>
      </p:sp>
      <p:pic>
        <p:nvPicPr>
          <p:cNvPr id="4" name="Content Placeholder 4" descr="A picture containing pencil&#10;&#10;Description automatically generated">
            <a:extLst>
              <a:ext uri="{FF2B5EF4-FFF2-40B4-BE49-F238E27FC236}">
                <a16:creationId xmlns:a16="http://schemas.microsoft.com/office/drawing/2014/main" id="{943CE2C4-38CD-464D-9FDD-F07BE95B8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36" y="1130056"/>
            <a:ext cx="5248655" cy="51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9A84-ACB2-F04D-AB76-3AE63FF5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</a:t>
            </a:r>
            <a:r>
              <a:rPr lang="en-US" dirty="0" err="1"/>
              <a:t>Kubeflow</a:t>
            </a:r>
            <a:r>
              <a:rPr lang="en-US" dirty="0"/>
              <a:t> Repositories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F99C2F-46D1-2E44-8425-E67A39D3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29" y="1055688"/>
            <a:ext cx="8123741" cy="491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DF1C4-EC2D-CE47-97DB-DB1341FE99CA}"/>
              </a:ext>
            </a:extLst>
          </p:cNvPr>
          <p:cNvSpPr txBox="1"/>
          <p:nvPr/>
        </p:nvSpPr>
        <p:spPr>
          <a:xfrm>
            <a:off x="3331028" y="5863615"/>
            <a:ext cx="598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https://www.kubeflow.org/docs/started/kubeflow-overview/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2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6849-1065-7846-9D3F-C6004AF8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</a:t>
            </a:r>
            <a:r>
              <a:rPr lang="en-US" dirty="0" err="1"/>
              <a:t>Kubeflow</a:t>
            </a:r>
            <a:r>
              <a:rPr lang="en-US" dirty="0"/>
              <a:t>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1B87-3634-C945-9B97-62469FDE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1035698"/>
            <a:ext cx="11439331" cy="541479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kubeflow</a:t>
            </a:r>
            <a:r>
              <a:rPr lang="en-US" dirty="0"/>
              <a:t> – machine learning toolkit for Kubernetes</a:t>
            </a:r>
          </a:p>
          <a:p>
            <a:pPr lvl="1"/>
            <a:r>
              <a:rPr lang="en-US" dirty="0"/>
              <a:t>Main repo, provides access management, central dashboard, </a:t>
            </a:r>
            <a:r>
              <a:rPr lang="en-US" dirty="0" err="1"/>
              <a:t>jupyter</a:t>
            </a:r>
            <a:r>
              <a:rPr lang="en-US" dirty="0"/>
              <a:t> web app, notebook controller, profile controller and more cloud native deployments and services</a:t>
            </a:r>
          </a:p>
          <a:p>
            <a:r>
              <a:rPr lang="en-US" dirty="0">
                <a:hlinkClick r:id="rId3"/>
              </a:rPr>
              <a:t>website</a:t>
            </a:r>
            <a:r>
              <a:rPr lang="en-US" dirty="0"/>
              <a:t> – </a:t>
            </a:r>
            <a:r>
              <a:rPr lang="en-US" dirty="0" err="1"/>
              <a:t>Kubeflow’s</a:t>
            </a:r>
            <a:r>
              <a:rPr lang="en-US" dirty="0"/>
              <a:t> public website</a:t>
            </a:r>
          </a:p>
          <a:p>
            <a:pPr lvl="1"/>
            <a:r>
              <a:rPr lang="en-US" dirty="0"/>
              <a:t>Documentation, source code for </a:t>
            </a:r>
            <a:r>
              <a:rPr lang="en-US" dirty="0">
                <a:hlinkClick r:id="rId4"/>
              </a:rPr>
              <a:t>https://www.kubeflow.org/</a:t>
            </a:r>
            <a:endParaRPr lang="en-US" dirty="0"/>
          </a:p>
          <a:p>
            <a:r>
              <a:rPr lang="en-US" dirty="0">
                <a:hlinkClick r:id="rId5"/>
              </a:rPr>
              <a:t>community</a:t>
            </a:r>
            <a:r>
              <a:rPr lang="en-US" dirty="0"/>
              <a:t> – information about the </a:t>
            </a:r>
            <a:r>
              <a:rPr lang="en-US" dirty="0" err="1"/>
              <a:t>Kubeflow</a:t>
            </a:r>
            <a:r>
              <a:rPr lang="en-US" dirty="0"/>
              <a:t> community including proposals and governance information</a:t>
            </a:r>
          </a:p>
          <a:p>
            <a:r>
              <a:rPr lang="en-US" dirty="0">
                <a:hlinkClick r:id="rId6"/>
              </a:rPr>
              <a:t>examples</a:t>
            </a:r>
            <a:r>
              <a:rPr lang="en-US" dirty="0"/>
              <a:t> – a repository to host extended examples and tutorials</a:t>
            </a:r>
          </a:p>
          <a:p>
            <a:pPr lvl="1"/>
            <a:r>
              <a:rPr lang="en-US" dirty="0"/>
              <a:t>end-to-end, component-focused and demos</a:t>
            </a:r>
          </a:p>
          <a:p>
            <a:r>
              <a:rPr lang="en-US" dirty="0">
                <a:hlinkClick r:id="rId7"/>
              </a:rPr>
              <a:t>code-intelligence</a:t>
            </a:r>
            <a:r>
              <a:rPr lang="en-US" dirty="0"/>
              <a:t> – ML-powered developer tools, using </a:t>
            </a:r>
            <a:r>
              <a:rPr lang="en-US" dirty="0" err="1"/>
              <a:t>Kubeflow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manifests</a:t>
            </a:r>
            <a:r>
              <a:rPr lang="en-US" dirty="0"/>
              <a:t> – a repository for </a:t>
            </a:r>
            <a:r>
              <a:rPr lang="en-US" dirty="0" err="1"/>
              <a:t>Kustomize</a:t>
            </a:r>
            <a:r>
              <a:rPr lang="en-US" dirty="0"/>
              <a:t> manifests</a:t>
            </a:r>
          </a:p>
          <a:p>
            <a:pPr lvl="1"/>
            <a:r>
              <a:rPr lang="en-US" dirty="0" err="1"/>
              <a:t>Kubeflow</a:t>
            </a:r>
            <a:r>
              <a:rPr lang="en-US" dirty="0"/>
              <a:t> installs with </a:t>
            </a:r>
            <a:r>
              <a:rPr lang="en-US" dirty="0" err="1"/>
              <a:t>Kustomize</a:t>
            </a:r>
            <a:r>
              <a:rPr lang="en-US" dirty="0"/>
              <a:t>, this repo provides </a:t>
            </a:r>
            <a:r>
              <a:rPr lang="en-US" dirty="0" err="1"/>
              <a:t>KfDef</a:t>
            </a:r>
            <a:r>
              <a:rPr lang="en-US" dirty="0"/>
              <a:t> manifests containing the </a:t>
            </a:r>
            <a:r>
              <a:rPr lang="en-US" dirty="0" err="1"/>
              <a:t>Kustomize</a:t>
            </a:r>
            <a:r>
              <a:rPr lang="en-US" dirty="0"/>
              <a:t> applications </a:t>
            </a:r>
          </a:p>
          <a:p>
            <a:r>
              <a:rPr lang="en-US" dirty="0">
                <a:hlinkClick r:id="rId9"/>
              </a:rPr>
              <a:t>kfctl</a:t>
            </a:r>
            <a:r>
              <a:rPr lang="en-US" dirty="0"/>
              <a:t> – a CLI for deploying and managing </a:t>
            </a:r>
            <a:r>
              <a:rPr lang="en-US" dirty="0" err="1"/>
              <a:t>Kubeflow</a:t>
            </a:r>
            <a:endParaRPr lang="en-US" dirty="0"/>
          </a:p>
          <a:p>
            <a:pPr lvl="1"/>
            <a:r>
              <a:rPr lang="en-US" dirty="0"/>
              <a:t>Build, deploy and manage </a:t>
            </a:r>
            <a:r>
              <a:rPr lang="en-US" dirty="0" err="1"/>
              <a:t>Kubeflow</a:t>
            </a:r>
            <a:endParaRPr lang="en-US" dirty="0"/>
          </a:p>
          <a:p>
            <a:pPr lvl="1"/>
            <a:r>
              <a:rPr lang="en-US" dirty="0" err="1"/>
              <a:t>Kubeflow</a:t>
            </a:r>
            <a:r>
              <a:rPr lang="en-US" dirty="0"/>
              <a:t> Operator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B6A3CB-372E-AA42-A10B-ADF593E084B4}"/>
              </a:ext>
            </a:extLst>
          </p:cNvPr>
          <p:cNvCxnSpPr/>
          <p:nvPr/>
        </p:nvCxnSpPr>
        <p:spPr>
          <a:xfrm>
            <a:off x="410548" y="4422711"/>
            <a:ext cx="11159412" cy="0"/>
          </a:xfrm>
          <a:prstGeom prst="line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4952-3F19-6742-A974-29582594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</a:t>
            </a:r>
            <a:r>
              <a:rPr lang="en-US" dirty="0" err="1"/>
              <a:t>Kubeflow</a:t>
            </a:r>
            <a:r>
              <a:rPr lang="en-US" dirty="0"/>
              <a:t>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54D5-1F95-984B-AD39-14693D11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metadata</a:t>
            </a:r>
            <a:r>
              <a:rPr lang="en-US" dirty="0"/>
              <a:t> – repository for assets related to Metadata</a:t>
            </a:r>
          </a:p>
          <a:p>
            <a:pPr lvl="1"/>
            <a:r>
              <a:rPr lang="en-US" dirty="0"/>
              <a:t>Tracking and managing metadata of machine learning workflows</a:t>
            </a:r>
          </a:p>
          <a:p>
            <a:pPr lvl="1"/>
            <a:r>
              <a:rPr lang="en-US" dirty="0"/>
              <a:t>Includes info about executions, models, datasets and other artifacts</a:t>
            </a:r>
          </a:p>
          <a:p>
            <a:r>
              <a:rPr lang="en-US" dirty="0">
                <a:hlinkClick r:id="rId3"/>
              </a:rPr>
              <a:t>testing</a:t>
            </a:r>
            <a:r>
              <a:rPr lang="en-US" dirty="0"/>
              <a:t> – test infrastructure and tooling for </a:t>
            </a:r>
            <a:r>
              <a:rPr lang="en-US" dirty="0" err="1"/>
              <a:t>Kubeflow</a:t>
            </a:r>
            <a:endParaRPr lang="en-US" dirty="0"/>
          </a:p>
          <a:p>
            <a:r>
              <a:rPr lang="en-US" dirty="0">
                <a:hlinkClick r:id="rId4"/>
              </a:rPr>
              <a:t>common</a:t>
            </a:r>
            <a:r>
              <a:rPr lang="en-US" dirty="0"/>
              <a:t> – common APIs and libraries shared by other </a:t>
            </a:r>
            <a:r>
              <a:rPr lang="en-US" dirty="0" err="1"/>
              <a:t>Kubeflow</a:t>
            </a:r>
            <a:r>
              <a:rPr lang="en-US" dirty="0"/>
              <a:t> operator repositories</a:t>
            </a:r>
          </a:p>
          <a:p>
            <a:pPr lvl="1"/>
            <a:r>
              <a:rPr lang="en-US" dirty="0"/>
              <a:t>Common controller code helpers for operators generated by </a:t>
            </a:r>
            <a:r>
              <a:rPr lang="en-US" dirty="0" err="1"/>
              <a:t>kube</a:t>
            </a:r>
            <a:r>
              <a:rPr lang="en-US" dirty="0"/>
              <a:t>-builder or operator-</a:t>
            </a:r>
            <a:r>
              <a:rPr lang="en-US" dirty="0" err="1"/>
              <a:t>sdk</a:t>
            </a:r>
            <a:endParaRPr lang="en-US" dirty="0"/>
          </a:p>
          <a:p>
            <a:r>
              <a:rPr lang="en-US" dirty="0">
                <a:hlinkClick r:id="rId5"/>
              </a:rPr>
              <a:t>frontend</a:t>
            </a:r>
            <a:r>
              <a:rPr lang="en-US" dirty="0"/>
              <a:t> – repository for </a:t>
            </a:r>
            <a:r>
              <a:rPr lang="en-US" dirty="0" err="1"/>
              <a:t>Kubeflow</a:t>
            </a:r>
            <a:r>
              <a:rPr lang="en-US" dirty="0"/>
              <a:t> frontend</a:t>
            </a:r>
          </a:p>
          <a:p>
            <a:pPr marL="0" indent="0">
              <a:buNone/>
            </a:pP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pipelines</a:t>
            </a:r>
            <a:r>
              <a:rPr lang="en-US" dirty="0"/>
              <a:t> – machine learning pipelines for </a:t>
            </a:r>
            <a:r>
              <a:rPr lang="en-US" dirty="0" err="1"/>
              <a:t>Kubeflow</a:t>
            </a:r>
            <a:endParaRPr lang="en-US" dirty="0"/>
          </a:p>
          <a:p>
            <a:pPr lvl="1"/>
            <a:r>
              <a:rPr lang="en-US" dirty="0"/>
              <a:t>Reusable end-to-end ML workflows built using the </a:t>
            </a:r>
            <a:r>
              <a:rPr lang="en-US" dirty="0" err="1"/>
              <a:t>Kubeflow</a:t>
            </a:r>
            <a:r>
              <a:rPr lang="en-US" dirty="0"/>
              <a:t> Pipelines SDK</a:t>
            </a:r>
          </a:p>
          <a:p>
            <a:pPr lvl="1"/>
            <a:r>
              <a:rPr lang="en-US" dirty="0"/>
              <a:t>Workflow engine through Argo, Pipelines SDK and UI</a:t>
            </a:r>
          </a:p>
          <a:p>
            <a:r>
              <a:rPr lang="en-US" dirty="0">
                <a:hlinkClick r:id="rId7"/>
              </a:rPr>
              <a:t>kfp-tekton</a:t>
            </a:r>
            <a:r>
              <a:rPr lang="en-US" dirty="0"/>
              <a:t> – experimental project exploring </a:t>
            </a:r>
            <a:r>
              <a:rPr lang="en-US" dirty="0" err="1"/>
              <a:t>Tekton</a:t>
            </a:r>
            <a:r>
              <a:rPr lang="en-US" dirty="0"/>
              <a:t> and KFP integration</a:t>
            </a:r>
          </a:p>
          <a:p>
            <a:pPr lvl="1"/>
            <a:r>
              <a:rPr lang="en-US" dirty="0" err="1"/>
              <a:t>Kubeflow</a:t>
            </a:r>
            <a:r>
              <a:rPr lang="en-US" dirty="0"/>
              <a:t> Pipelines with </a:t>
            </a:r>
            <a:r>
              <a:rPr lang="en-US" dirty="0" err="1"/>
              <a:t>Tekton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32CF45-8F14-5D49-B068-94A898962503}"/>
              </a:ext>
            </a:extLst>
          </p:cNvPr>
          <p:cNvCxnSpPr/>
          <p:nvPr/>
        </p:nvCxnSpPr>
        <p:spPr>
          <a:xfrm>
            <a:off x="422989" y="4007498"/>
            <a:ext cx="11159412" cy="0"/>
          </a:xfrm>
          <a:prstGeom prst="line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1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7009-EA58-7344-A48A-CD6A1360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</a:t>
            </a:r>
            <a:r>
              <a:rPr lang="en-US" dirty="0" err="1"/>
              <a:t>Kubeflow</a:t>
            </a:r>
            <a:r>
              <a:rPr lang="en-US" dirty="0"/>
              <a:t>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2D59-2A95-834A-8DE5-DADD98E9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tf-operator</a:t>
            </a:r>
            <a:r>
              <a:rPr lang="en-US" dirty="0"/>
              <a:t> – tools for ML/</a:t>
            </a:r>
            <a:r>
              <a:rPr lang="en-US" dirty="0" err="1"/>
              <a:t>Tensorflow</a:t>
            </a:r>
            <a:r>
              <a:rPr lang="en-US" dirty="0"/>
              <a:t> on Kubernetes</a:t>
            </a:r>
          </a:p>
          <a:p>
            <a:r>
              <a:rPr lang="en-US" dirty="0">
                <a:hlinkClick r:id="rId2"/>
              </a:rPr>
              <a:t>mpi-operator</a:t>
            </a:r>
            <a:r>
              <a:rPr lang="en-US" dirty="0"/>
              <a:t> – Kubernetes operator for </a:t>
            </a:r>
            <a:r>
              <a:rPr lang="en-US" dirty="0" err="1"/>
              <a:t>allreduce</a:t>
            </a:r>
            <a:r>
              <a:rPr lang="en-US" dirty="0"/>
              <a:t>-style distributed training</a:t>
            </a:r>
          </a:p>
          <a:p>
            <a:r>
              <a:rPr lang="en-US" dirty="0">
                <a:hlinkClick r:id="rId3"/>
              </a:rPr>
              <a:t>mxnet-operator</a:t>
            </a:r>
            <a:r>
              <a:rPr lang="en-US" dirty="0"/>
              <a:t> – a Kubernetes operator for </a:t>
            </a:r>
            <a:r>
              <a:rPr lang="en-US" dirty="0" err="1"/>
              <a:t>mxnet</a:t>
            </a:r>
            <a:r>
              <a:rPr lang="en-US" dirty="0"/>
              <a:t> jobs</a:t>
            </a:r>
          </a:p>
          <a:p>
            <a:r>
              <a:rPr lang="en-US" dirty="0">
                <a:hlinkClick r:id="rId4"/>
              </a:rPr>
              <a:t>pytorch-operator</a:t>
            </a:r>
            <a:r>
              <a:rPr lang="en-US" dirty="0"/>
              <a:t> – tools for ML/</a:t>
            </a:r>
            <a:r>
              <a:rPr lang="en-US" dirty="0" err="1"/>
              <a:t>Tensorflow</a:t>
            </a:r>
            <a:r>
              <a:rPr lang="en-US" dirty="0"/>
              <a:t> on Kubernetes</a:t>
            </a:r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katib</a:t>
            </a:r>
            <a:r>
              <a:rPr lang="en-US" dirty="0"/>
              <a:t> – repository for hyperparameter tuning</a:t>
            </a:r>
          </a:p>
          <a:p>
            <a:r>
              <a:rPr lang="en-US" dirty="0">
                <a:hlinkClick r:id="rId6"/>
              </a:rPr>
              <a:t>fairing</a:t>
            </a:r>
            <a:r>
              <a:rPr lang="en-US" dirty="0"/>
              <a:t> – Python SDK for building, training, and deploying ML models</a:t>
            </a:r>
          </a:p>
          <a:p>
            <a:r>
              <a:rPr lang="en-US" dirty="0">
                <a:hlinkClick r:id="rId7"/>
              </a:rPr>
              <a:t>kfserving</a:t>
            </a:r>
            <a:r>
              <a:rPr lang="en-US" dirty="0"/>
              <a:t> – serverless inferencing on Kubernetes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A84DFF-5447-D14F-A092-93B40EC78AA0}"/>
              </a:ext>
            </a:extLst>
          </p:cNvPr>
          <p:cNvCxnSpPr/>
          <p:nvPr/>
        </p:nvCxnSpPr>
        <p:spPr>
          <a:xfrm>
            <a:off x="422988" y="3317033"/>
            <a:ext cx="11159412" cy="0"/>
          </a:xfrm>
          <a:prstGeom prst="line">
            <a:avLst/>
          </a:prstGeom>
          <a:ln w="50800">
            <a:solidFill>
              <a:schemeClr val="accent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3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4756</TotalTime>
  <Words>364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Kubeflow Repositories</vt:lpstr>
      <vt:lpstr>Overview of Kubeflow Repositories</vt:lpstr>
      <vt:lpstr>Overview of Kubeflow Repositories</vt:lpstr>
      <vt:lpstr>Overview of Kubeflow Repositories</vt:lpstr>
      <vt:lpstr>Overview of Kubeflow Repositories</vt:lpstr>
      <vt:lpstr>Overview of Kubeflow Repositories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WEIQIANG ZHUANG</dc:creator>
  <cp:lastModifiedBy>Tommy Li</cp:lastModifiedBy>
  <cp:revision>49</cp:revision>
  <dcterms:created xsi:type="dcterms:W3CDTF">2020-03-23T18:31:07Z</dcterms:created>
  <dcterms:modified xsi:type="dcterms:W3CDTF">2020-07-14T17:16:12Z</dcterms:modified>
</cp:coreProperties>
</file>