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4613"/>
  </p:normalViewPr>
  <p:slideViewPr>
    <p:cSldViewPr snapToGrid="0" snapToObjects="1" showGuides="1">
      <p:cViewPr>
        <p:scale>
          <a:sx n="160" d="100"/>
          <a:sy n="160" d="100"/>
        </p:scale>
        <p:origin x="53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5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4606-AE81-DC4D-A7AD-279081AD5FA7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05C4-6DE3-8946-B8E7-1D6E918DF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24712823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5752111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3547196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13710702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76698106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51064232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648736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91417363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9285845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18529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463288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8533296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4055970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95386752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3086704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027585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550035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1094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88847269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58695" y="114348"/>
            <a:ext cx="128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requests</a:t>
            </a:r>
            <a:endParaRPr lang="en-US" dirty="0"/>
          </a:p>
        </p:txBody>
      </p:sp>
      <p:graphicFrame>
        <p:nvGraphicFramePr>
          <p:cNvPr id="46" name="Table 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4957836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38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05486181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7425824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52460153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25985490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08722355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48803512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0068498" y="6098253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0042140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61102447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4622041"/>
              </p:ext>
            </p:extLst>
          </p:nvPr>
        </p:nvGraphicFramePr>
        <p:xfrm>
          <a:off x="9937542" y="5605703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1921307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45978199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6951384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①-SRQ-T1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8332664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①-SRQ-T2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2384643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0586583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05177655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056477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46059407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43134217"/>
              </p:ext>
            </p:extLst>
          </p:nvPr>
        </p:nvGraphicFramePr>
        <p:xfrm>
          <a:off x="10964054" y="5600199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58695" y="114348"/>
            <a:ext cx="23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selective recalls started</a:t>
            </a:r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8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6818852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185894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784546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3445263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195149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4484807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0068498" y="6098272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2439160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91462339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012587"/>
              </p:ext>
            </p:extLst>
          </p:nvPr>
        </p:nvGraphicFramePr>
        <p:xfrm>
          <a:off x="9937542" y="5605722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6969953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6235332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4026130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①-SRQ-T1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5578793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①-SRQ-T2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6223681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0471753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05177655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056477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88346734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0527371"/>
              </p:ext>
            </p:extLst>
          </p:nvPr>
        </p:nvGraphicFramePr>
        <p:xfrm>
          <a:off x="10964054" y="5600218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58695" y="114348"/>
            <a:ext cx="2573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transparent recalls issued</a:t>
            </a:r>
          </a:p>
          <a:p>
            <a:r>
              <a:rPr lang="en-US" dirty="0"/>
              <a:t>for tape 1 to tape 4</a:t>
            </a:r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33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24390240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26550571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6408533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6750158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44694083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7155109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0068498" y="6098272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0331711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534436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20848148"/>
              </p:ext>
            </p:extLst>
          </p:nvPr>
        </p:nvGraphicFramePr>
        <p:xfrm>
          <a:off x="9937542" y="5605722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1250530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6273774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76998636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①-SRQ-T1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7400705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①-SRQ-T2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3922717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2030387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05177655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9027109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1507048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7887930"/>
              </p:ext>
            </p:extLst>
          </p:nvPr>
        </p:nvGraphicFramePr>
        <p:xfrm>
          <a:off x="10964054" y="5600218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58695" y="114348"/>
            <a:ext cx="2732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transparent recall requests</a:t>
            </a:r>
          </a:p>
          <a:p>
            <a:r>
              <a:rPr lang="en-US" dirty="0"/>
              <a:t>added to transparent recall</a:t>
            </a:r>
          </a:p>
          <a:p>
            <a:r>
              <a:rPr lang="en-US" dirty="0"/>
              <a:t>queue</a:t>
            </a:r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2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73803913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7584449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23017547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1530148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80495361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1601341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0068498" y="6098272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01538933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84511034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3845147"/>
              </p:ext>
            </p:extLst>
          </p:nvPr>
        </p:nvGraphicFramePr>
        <p:xfrm>
          <a:off x="9937542" y="5605722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53731686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1804151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2373792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5825415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TRQ-T2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18348834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TRQ-T3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1286478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91209031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①-SRQ-T1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①-SRQ-T2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1598976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2130087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678055"/>
              </p:ext>
            </p:extLst>
          </p:nvPr>
        </p:nvGraphicFramePr>
        <p:xfrm>
          <a:off x="10964054" y="5600218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58695" y="114348"/>
            <a:ext cx="275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transparent recall requests</a:t>
            </a:r>
          </a:p>
          <a:p>
            <a:r>
              <a:rPr lang="en-US" dirty="0" smtClean="0"/>
              <a:t>for tape T1 to T3 scheduled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70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9827420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9696410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6898143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46471443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7452149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7025738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0068498" y="6098253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413381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4692635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9184751"/>
              </p:ext>
            </p:extLst>
          </p:nvPr>
        </p:nvGraphicFramePr>
        <p:xfrm>
          <a:off x="9937542" y="5605703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41362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2572431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2373792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5825415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TRQ-T2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18348834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TRQ-T3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19583119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410179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116176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①-SRQ-T1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①-SRQ-T2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1598976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0444322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3698224"/>
              </p:ext>
            </p:extLst>
          </p:nvPr>
        </p:nvGraphicFramePr>
        <p:xfrm>
          <a:off x="10964054" y="5600199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58695" y="114348"/>
            <a:ext cx="326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request added </a:t>
            </a:r>
            <a:r>
              <a:rPr lang="en-US" dirty="0" smtClean="0"/>
              <a:t>to the</a:t>
            </a:r>
            <a:endParaRPr lang="en-US" dirty="0"/>
          </a:p>
          <a:p>
            <a:r>
              <a:rPr lang="en-US" dirty="0" smtClean="0"/>
              <a:t>generic request scheduler queue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4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5234436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13605770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2497184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25036084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43832444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02860098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0068498" y="6098272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38309829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80571683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71747681"/>
              </p:ext>
            </p:extLst>
          </p:nvPr>
        </p:nvGraphicFramePr>
        <p:xfrm>
          <a:off x="9937542" y="5605722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6628421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25014771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44252835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2834065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2143948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90611521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410179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06744790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①-SRQ-T1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①-SRQ-T2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1598976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5624853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4540702"/>
              </p:ext>
            </p:extLst>
          </p:nvPr>
        </p:nvGraphicFramePr>
        <p:xfrm>
          <a:off x="10964054" y="5600218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58695" y="114348"/>
            <a:ext cx="2581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of four transparent </a:t>
            </a:r>
          </a:p>
          <a:p>
            <a:r>
              <a:rPr lang="en-US" dirty="0"/>
              <a:t>recalls finished</a:t>
            </a:r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6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83793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266835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8909069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8395238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3975365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65295921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0068498" y="6098253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57379208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077486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1997484"/>
              </p:ext>
            </p:extLst>
          </p:nvPr>
        </p:nvGraphicFramePr>
        <p:xfrm>
          <a:off x="9937542" y="5605703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2177260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41730222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396873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①-SRQ-T1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39231806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①-SRQ-T2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97632868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TRQ-T4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T4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04638046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410179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553296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28442285"/>
              </p:ext>
            </p:extLst>
          </p:nvPr>
        </p:nvGraphicFramePr>
        <p:xfrm>
          <a:off x="10964054" y="5600199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58695" y="114348"/>
            <a:ext cx="281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transp. recall added to drive</a:t>
            </a:r>
          </a:p>
          <a:p>
            <a:r>
              <a:rPr lang="en-US" dirty="0" smtClean="0"/>
              <a:t>sel. recall requests resumed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7743091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5814661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98503066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5415760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1861878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3567620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0068498" y="6098272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94212047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1007824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02464638"/>
              </p:ext>
            </p:extLst>
          </p:nvPr>
        </p:nvGraphicFramePr>
        <p:xfrm>
          <a:off x="9937542" y="5605722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27243128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2915306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4930196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①-SRQ-T1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2115566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①-SRQ-T2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97632868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TRQ-T4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T4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33066507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410179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8753484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52169903"/>
              </p:ext>
            </p:extLst>
          </p:nvPr>
        </p:nvGraphicFramePr>
        <p:xfrm>
          <a:off x="10964054" y="5600218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40" idx="1"/>
          </p:cNvCxnSpPr>
          <p:nvPr/>
        </p:nvCxnSpPr>
        <p:spPr>
          <a:xfrm rot="5400000" flipH="1" flipV="1">
            <a:off x="9299854" y="1561594"/>
            <a:ext cx="881808" cy="1236203"/>
          </a:xfrm>
          <a:prstGeom prst="curvedConnector4">
            <a:avLst>
              <a:gd name="adj1" fmla="val -25924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58695" y="114348"/>
            <a:ext cx="281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tape 4 got mounted for last</a:t>
            </a:r>
          </a:p>
          <a:p>
            <a:r>
              <a:rPr lang="en-US" dirty="0"/>
              <a:t>transparent recall request</a:t>
            </a:r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8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0247737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6352975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20911988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41230832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8538911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UID X-X-4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4656363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6738247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91650439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99338264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13485994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3281999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FFC00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FFC000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rgbClr val="FFC00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FFC00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FFC00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275072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①-SRQ-T2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97632868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TRQ-T4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70C0"/>
                          </a:solidFill>
                        </a:rPr>
                        <a:t>T4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9424403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28512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90111911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9498776"/>
              </p:ext>
            </p:extLst>
          </p:nvPr>
        </p:nvGraphicFramePr>
        <p:xfrm>
          <a:off x="10964054" y="5600199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40" idx="1"/>
          </p:cNvCxnSpPr>
          <p:nvPr/>
        </p:nvCxnSpPr>
        <p:spPr>
          <a:xfrm rot="5400000" flipH="1" flipV="1">
            <a:off x="9299854" y="1561594"/>
            <a:ext cx="881808" cy="1236203"/>
          </a:xfrm>
          <a:prstGeom prst="curvedConnector4">
            <a:avLst>
              <a:gd name="adj1" fmla="val -25924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58695" y="114348"/>
            <a:ext cx="293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sel. recall for tape T1 finished</a:t>
            </a:r>
          </a:p>
          <a:p>
            <a:r>
              <a:rPr lang="en-US" dirty="0" smtClean="0"/>
              <a:t>generic request is scheduled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35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21997452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3760746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0824369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2863167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28638201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70489013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8939370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3375079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163729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01390963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3281999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FFC00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FFC000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rgbClr val="FFC00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FFC00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FFC00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15513036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①-SRQ-T2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30224054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0300362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28512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28269203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27984256"/>
              </p:ext>
            </p:extLst>
          </p:nvPr>
        </p:nvGraphicFramePr>
        <p:xfrm>
          <a:off x="10964054" y="5600199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40" idx="1"/>
          </p:cNvCxnSpPr>
          <p:nvPr/>
        </p:nvCxnSpPr>
        <p:spPr>
          <a:xfrm rot="5400000" flipH="1" flipV="1">
            <a:off x="9299854" y="1561594"/>
            <a:ext cx="881808" cy="1236203"/>
          </a:xfrm>
          <a:prstGeom prst="curvedConnector4">
            <a:avLst>
              <a:gd name="adj1" fmla="val -25924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58695" y="114348"/>
            <a:ext cx="22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transparent recall </a:t>
            </a:r>
          </a:p>
          <a:p>
            <a:r>
              <a:rPr lang="en-US" dirty="0"/>
              <a:t>request finished</a:t>
            </a:r>
          </a:p>
        </p:txBody>
      </p:sp>
      <p:graphicFrame>
        <p:nvGraphicFramePr>
          <p:cNvPr id="48" name="Table 4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8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14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14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41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9096066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06504965"/>
              </p:ext>
            </p:extLst>
          </p:nvPr>
        </p:nvGraphicFramePr>
        <p:xfrm>
          <a:off x="5723961" y="56018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13542313"/>
              </p:ext>
            </p:extLst>
          </p:nvPr>
        </p:nvGraphicFramePr>
        <p:xfrm>
          <a:off x="6723158" y="56018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36665344"/>
              </p:ext>
            </p:extLst>
          </p:nvPr>
        </p:nvGraphicFramePr>
        <p:xfrm>
          <a:off x="7966529" y="56111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60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4190231"/>
              </p:ext>
            </p:extLst>
          </p:nvPr>
        </p:nvGraphicFramePr>
        <p:xfrm>
          <a:off x="5727479" y="42100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3261310"/>
              </p:ext>
            </p:extLst>
          </p:nvPr>
        </p:nvGraphicFramePr>
        <p:xfrm>
          <a:off x="6726880" y="42100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3838440"/>
              </p:ext>
            </p:extLst>
          </p:nvPr>
        </p:nvGraphicFramePr>
        <p:xfrm>
          <a:off x="7966530" y="42100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58695" y="114348"/>
            <a:ext cx="1981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</a:t>
            </a:r>
            <a:r>
              <a:rPr lang="en-US" dirty="0" err="1"/>
              <a:t>migr</a:t>
            </a:r>
            <a:r>
              <a:rPr lang="en-US" dirty="0"/>
              <a:t>. requests:</a:t>
            </a:r>
          </a:p>
          <a:p>
            <a:r>
              <a:rPr lang="en-US" dirty="0"/>
              <a:t>#1 collocation 2</a:t>
            </a:r>
          </a:p>
          <a:p>
            <a:r>
              <a:rPr lang="en-US" dirty="0"/>
              <a:t>#2 collocation </a:t>
            </a:r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503869"/>
              </p:ext>
            </p:extLst>
          </p:nvPr>
        </p:nvGraphicFramePr>
        <p:xfrm>
          <a:off x="3729285" y="56010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7928061"/>
              </p:ext>
            </p:extLst>
          </p:nvPr>
        </p:nvGraphicFramePr>
        <p:xfrm>
          <a:off x="4728482" y="56010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88204558"/>
              </p:ext>
            </p:extLst>
          </p:nvPr>
        </p:nvGraphicFramePr>
        <p:xfrm>
          <a:off x="3732803" y="42092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1665298"/>
              </p:ext>
            </p:extLst>
          </p:nvPr>
        </p:nvGraphicFramePr>
        <p:xfrm>
          <a:off x="4732204" y="42092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463288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8533296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4055970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231347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363366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056477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1094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6475963"/>
              </p:ext>
            </p:extLst>
          </p:nvPr>
        </p:nvGraphicFramePr>
        <p:xfrm>
          <a:off x="9937542" y="42092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9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7263960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1744887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27322065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23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5175279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1814495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9785074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00875122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8464104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0964738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52990614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85096305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2210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5376883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3281999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FFC00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FFC000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rgbClr val="FFC00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FFC00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FFC00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5931683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①-SRQ-T2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79343828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42475010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28512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98151740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3435018"/>
              </p:ext>
            </p:extLst>
          </p:nvPr>
        </p:nvGraphicFramePr>
        <p:xfrm>
          <a:off x="10964054" y="5600199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40" idx="1"/>
          </p:cNvCxnSpPr>
          <p:nvPr/>
        </p:nvCxnSpPr>
        <p:spPr>
          <a:xfrm rot="5400000" flipH="1" flipV="1">
            <a:off x="9299854" y="1561594"/>
            <a:ext cx="881808" cy="1236203"/>
          </a:xfrm>
          <a:prstGeom prst="curvedConnector4">
            <a:avLst>
              <a:gd name="adj1" fmla="val -25924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43923" y="114348"/>
            <a:ext cx="450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migration request #3 </a:t>
            </a:r>
            <a:r>
              <a:rPr lang="en-US" dirty="0" smtClean="0"/>
              <a:t>added </a:t>
            </a:r>
            <a:r>
              <a:rPr lang="en-US" dirty="0"/>
              <a:t>again to drive 3:</a:t>
            </a:r>
          </a:p>
          <a:p>
            <a:r>
              <a:rPr lang="en-US" dirty="0"/>
              <a:t>tapes for higher </a:t>
            </a:r>
            <a:r>
              <a:rPr lang="en-US" dirty="0" smtClean="0"/>
              <a:t>ranked #1 </a:t>
            </a:r>
            <a:r>
              <a:rPr lang="en-US" dirty="0"/>
              <a:t>and #2 are in use </a:t>
            </a:r>
          </a:p>
        </p:txBody>
      </p:sp>
      <p:graphicFrame>
        <p:nvGraphicFramePr>
          <p:cNvPr id="48" name="Table 4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398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2961441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5610495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1104486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2571782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1871644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60086293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9501650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3250693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8253988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1440950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5037593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1939778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accent2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873489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3762879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28512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084821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58695" y="114348"/>
            <a:ext cx="1840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and recall</a:t>
            </a:r>
          </a:p>
          <a:p>
            <a:r>
              <a:rPr lang="en-US" dirty="0" smtClean="0"/>
              <a:t>requests finishes</a:t>
            </a:r>
            <a:endParaRPr lang="en-US" dirty="0"/>
          </a:p>
        </p:txBody>
      </p:sp>
      <p:graphicFrame>
        <p:nvGraphicFramePr>
          <p:cNvPr id="46" name="Table 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2474961"/>
              </p:ext>
            </p:extLst>
          </p:nvPr>
        </p:nvGraphicFramePr>
        <p:xfrm>
          <a:off x="1261794" y="517120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0621035"/>
              </p:ext>
            </p:extLst>
          </p:nvPr>
        </p:nvGraphicFramePr>
        <p:xfrm>
          <a:off x="1463216" y="5356656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5383053"/>
              </p:ext>
            </p:extLst>
          </p:nvPr>
        </p:nvGraphicFramePr>
        <p:xfrm>
          <a:off x="1674888" y="5540775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8550424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6689288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2462815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7610056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6431151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25594375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74192780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39218021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0870341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4125170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8865360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69292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accent2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02555519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3762879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28512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07576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262929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03138" y="124010"/>
            <a:ext cx="4556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synchronization: stubbing queues</a:t>
            </a:r>
          </a:p>
          <a:p>
            <a:r>
              <a:rPr lang="en-US" dirty="0" smtClean="0"/>
              <a:t>finished/closed</a:t>
            </a:r>
            <a:r>
              <a:rPr lang="en-US" dirty="0"/>
              <a:t>: no further jobs will be </a:t>
            </a:r>
            <a:r>
              <a:rPr lang="en-US" dirty="0" smtClean="0"/>
              <a:t>added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406420" y="215018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⚡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406518" y="331500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⚡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1395497" y="447513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⚡</a:t>
            </a:r>
            <a:endParaRPr lang="en-US" sz="2400" dirty="0"/>
          </a:p>
        </p:txBody>
      </p:sp>
      <p:graphicFrame>
        <p:nvGraphicFramePr>
          <p:cNvPr id="59" name="Table 5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48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2474961"/>
              </p:ext>
            </p:extLst>
          </p:nvPr>
        </p:nvGraphicFramePr>
        <p:xfrm>
          <a:off x="1261794" y="517120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0621035"/>
              </p:ext>
            </p:extLst>
          </p:nvPr>
        </p:nvGraphicFramePr>
        <p:xfrm>
          <a:off x="1463216" y="5356656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5383053"/>
              </p:ext>
            </p:extLst>
          </p:nvPr>
        </p:nvGraphicFramePr>
        <p:xfrm>
          <a:off x="1674888" y="5540775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7723917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4990842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48350262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67013446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23328160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56041187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9371101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88706876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0983024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6566483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41531868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32813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accent2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31849717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3762879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28512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3914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①-SQ-COQ1-2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s-IS" sz="700" dirty="0" smtClean="0"/>
                        <a:t>…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700" dirty="0" smtClean="0"/>
                        <a:t>…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99643095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58695" y="114348"/>
            <a:ext cx="2955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new </a:t>
            </a:r>
            <a:r>
              <a:rPr lang="en-US" dirty="0" smtClean="0"/>
              <a:t>stubbing requests: </a:t>
            </a:r>
          </a:p>
          <a:p>
            <a:r>
              <a:rPr lang="en-US" dirty="0" smtClean="0"/>
              <a:t>new </a:t>
            </a:r>
            <a:r>
              <a:rPr lang="en-US" dirty="0"/>
              <a:t>stubbing queues </a:t>
            </a:r>
            <a:r>
              <a:rPr lang="en-US" dirty="0" smtClean="0"/>
              <a:t>created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3273044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46535193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7820511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85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5331418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7792397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7367801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7223394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71201770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41132433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83833721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2245525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2187476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3430534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14981560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5943028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accent2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4492043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3762879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28512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22201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①-SQ-COQ1-2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①-SQ-COQ2-2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②-SQ-COQ1-2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27159159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58695" y="114348"/>
            <a:ext cx="17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stubbing finished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3273044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46535193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7820511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982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3926913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176912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8244139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2321431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3220794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54565849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7593007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88805854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39924536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8458509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76729531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46834447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7253059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3762879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28512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22201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①-SQ-COQ1-2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①-SQ-COQ2-2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②-SQ-COQ1-2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9401728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58695" y="114348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premigration</a:t>
            </a:r>
            <a:r>
              <a:rPr lang="en-US" dirty="0" smtClean="0"/>
              <a:t> finished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3273044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46535193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7820511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43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50857722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2128281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67334304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537625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2163194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06147761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52465626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14459490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1257874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29704382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76729531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46834447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7253059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3762879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28512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0532702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03138" y="124010"/>
            <a:ext cx="4556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synchronization: stubbing queues</a:t>
            </a:r>
          </a:p>
          <a:p>
            <a:r>
              <a:rPr lang="en-US" dirty="0" smtClean="0"/>
              <a:t>finished/closed</a:t>
            </a:r>
            <a:r>
              <a:rPr lang="en-US" dirty="0"/>
              <a:t>: no further jobs will be </a:t>
            </a:r>
            <a:r>
              <a:rPr lang="en-US" dirty="0" smtClean="0"/>
              <a:t>added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0131787"/>
              </p:ext>
            </p:extLst>
          </p:nvPr>
        </p:nvGraphicFramePr>
        <p:xfrm>
          <a:off x="1261794" y="517120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9801994"/>
              </p:ext>
            </p:extLst>
          </p:nvPr>
        </p:nvGraphicFramePr>
        <p:xfrm>
          <a:off x="1463216" y="5356656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1726190"/>
              </p:ext>
            </p:extLst>
          </p:nvPr>
        </p:nvGraphicFramePr>
        <p:xfrm>
          <a:off x="1674888" y="5540775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05311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①-SQ-COQ1-2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①-SQ-COQ2-2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②-SQ-COQ1-2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*</a:t>
                      </a:r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21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5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5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0305273"/>
              </p:ext>
            </p:extLst>
          </p:nvPr>
        </p:nvGraphicFramePr>
        <p:xfrm>
          <a:off x="5723961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5191417"/>
              </p:ext>
            </p:extLst>
          </p:nvPr>
        </p:nvGraphicFramePr>
        <p:xfrm>
          <a:off x="6723158" y="56009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6951615"/>
              </p:ext>
            </p:extLst>
          </p:nvPr>
        </p:nvGraphicFramePr>
        <p:xfrm>
          <a:off x="7966529" y="56102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996099"/>
              </p:ext>
            </p:extLst>
          </p:nvPr>
        </p:nvGraphicFramePr>
        <p:xfrm>
          <a:off x="5727479" y="42091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25313"/>
              </p:ext>
            </p:extLst>
          </p:nvPr>
        </p:nvGraphicFramePr>
        <p:xfrm>
          <a:off x="672688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3835602"/>
              </p:ext>
            </p:extLst>
          </p:nvPr>
        </p:nvGraphicFramePr>
        <p:xfrm>
          <a:off x="7966530" y="42091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308871"/>
              </p:ext>
            </p:extLst>
          </p:nvPr>
        </p:nvGraphicFramePr>
        <p:xfrm>
          <a:off x="3729285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529431"/>
              </p:ext>
            </p:extLst>
          </p:nvPr>
        </p:nvGraphicFramePr>
        <p:xfrm>
          <a:off x="4728482" y="56001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36729113"/>
              </p:ext>
            </p:extLst>
          </p:nvPr>
        </p:nvGraphicFramePr>
        <p:xfrm>
          <a:off x="3732803" y="42083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6869011"/>
              </p:ext>
            </p:extLst>
          </p:nvPr>
        </p:nvGraphicFramePr>
        <p:xfrm>
          <a:off x="4732204" y="42083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76729531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46834447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7253059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3762879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3285125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73013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4856990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25811363"/>
              </p:ext>
            </p:extLst>
          </p:nvPr>
        </p:nvGraphicFramePr>
        <p:xfrm>
          <a:off x="9937542" y="42083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77371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858695" y="114348"/>
            <a:ext cx="18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migration finished</a:t>
            </a:r>
            <a:endParaRPr lang="en-US" dirty="0"/>
          </a:p>
        </p:txBody>
      </p:sp>
      <p:graphicFrame>
        <p:nvGraphicFramePr>
          <p:cNvPr id="46" name="Table 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51334782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14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14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41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9096066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6144680"/>
              </p:ext>
            </p:extLst>
          </p:nvPr>
        </p:nvGraphicFramePr>
        <p:xfrm>
          <a:off x="5723961" y="56018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4895660"/>
              </p:ext>
            </p:extLst>
          </p:nvPr>
        </p:nvGraphicFramePr>
        <p:xfrm>
          <a:off x="6723158" y="56018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43942279"/>
              </p:ext>
            </p:extLst>
          </p:nvPr>
        </p:nvGraphicFramePr>
        <p:xfrm>
          <a:off x="7966529" y="56111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60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2976452"/>
              </p:ext>
            </p:extLst>
          </p:nvPr>
        </p:nvGraphicFramePr>
        <p:xfrm>
          <a:off x="5727479" y="42100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59807927"/>
              </p:ext>
            </p:extLst>
          </p:nvPr>
        </p:nvGraphicFramePr>
        <p:xfrm>
          <a:off x="6726880" y="42100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4368426"/>
              </p:ext>
            </p:extLst>
          </p:nvPr>
        </p:nvGraphicFramePr>
        <p:xfrm>
          <a:off x="7966530" y="42100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58695" y="114348"/>
            <a:ext cx="2707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 added to</a:t>
            </a:r>
          </a:p>
          <a:p>
            <a:r>
              <a:rPr lang="en-US" dirty="0" smtClean="0"/>
              <a:t>migration scheduler queue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30533719"/>
              </p:ext>
            </p:extLst>
          </p:nvPr>
        </p:nvGraphicFramePr>
        <p:xfrm>
          <a:off x="3729285" y="56010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7580756"/>
              </p:ext>
            </p:extLst>
          </p:nvPr>
        </p:nvGraphicFramePr>
        <p:xfrm>
          <a:off x="4728482" y="56010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6490673"/>
              </p:ext>
            </p:extLst>
          </p:nvPr>
        </p:nvGraphicFramePr>
        <p:xfrm>
          <a:off x="3732803" y="42092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9231139"/>
              </p:ext>
            </p:extLst>
          </p:nvPr>
        </p:nvGraphicFramePr>
        <p:xfrm>
          <a:off x="4732204" y="42092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463288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8533296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4055970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86726743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363366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056477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1094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641076"/>
              </p:ext>
            </p:extLst>
          </p:nvPr>
        </p:nvGraphicFramePr>
        <p:xfrm>
          <a:off x="9937542" y="42092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9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7263960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1744887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6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9096066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2857108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995120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03621158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9733899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59357277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90228464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58695" y="114348"/>
            <a:ext cx="193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 moved to</a:t>
            </a:r>
          </a:p>
          <a:p>
            <a:r>
              <a:rPr lang="en-US" dirty="0"/>
              <a:t>drives</a:t>
            </a:r>
          </a:p>
        </p:txBody>
      </p: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7715088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1274217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9495050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96218516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1308129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6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6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10897855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accent2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6312094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98081910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363366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056477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1094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4298354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7263960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1744887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84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9096066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26157411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0714955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09936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7562485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9196221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8813253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58695" y="114348"/>
            <a:ext cx="1693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tapes mounted</a:t>
            </a:r>
          </a:p>
          <a:p>
            <a:r>
              <a:rPr lang="en-US" dirty="0"/>
              <a:t>correspondingly</a:t>
            </a:r>
          </a:p>
        </p:txBody>
      </p: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89607151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54633287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62931028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24719405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0641501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6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6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93310798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accent2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56915206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98081910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363366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056477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1094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6071386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7263960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1744887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20166744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94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1487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1487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4138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29353429"/>
              </p:ext>
            </p:extLst>
          </p:nvPr>
        </p:nvGraphicFramePr>
        <p:xfrm>
          <a:off x="5723961" y="56018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9402705"/>
              </p:ext>
            </p:extLst>
          </p:nvPr>
        </p:nvGraphicFramePr>
        <p:xfrm>
          <a:off x="6723158" y="560185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9752193"/>
              </p:ext>
            </p:extLst>
          </p:nvPr>
        </p:nvGraphicFramePr>
        <p:xfrm>
          <a:off x="7966529" y="561110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6051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1269179"/>
              </p:ext>
            </p:extLst>
          </p:nvPr>
        </p:nvGraphicFramePr>
        <p:xfrm>
          <a:off x="5727479" y="421001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318116"/>
              </p:ext>
            </p:extLst>
          </p:nvPr>
        </p:nvGraphicFramePr>
        <p:xfrm>
          <a:off x="6726880" y="42100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84614314"/>
              </p:ext>
            </p:extLst>
          </p:nvPr>
        </p:nvGraphicFramePr>
        <p:xfrm>
          <a:off x="7966530" y="421001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58695" y="114348"/>
            <a:ext cx="18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 started</a:t>
            </a:r>
          </a:p>
        </p:txBody>
      </p: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76465795"/>
              </p:ext>
            </p:extLst>
          </p:nvPr>
        </p:nvGraphicFramePr>
        <p:xfrm>
          <a:off x="3729285" y="56010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7075480"/>
              </p:ext>
            </p:extLst>
          </p:nvPr>
        </p:nvGraphicFramePr>
        <p:xfrm>
          <a:off x="4728482" y="5601099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5810487"/>
              </p:ext>
            </p:extLst>
          </p:nvPr>
        </p:nvGraphicFramePr>
        <p:xfrm>
          <a:off x="3732803" y="4209256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1115471"/>
              </p:ext>
            </p:extLst>
          </p:nvPr>
        </p:nvGraphicFramePr>
        <p:xfrm>
          <a:off x="4732204" y="420925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5869148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6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6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4992160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accent2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58464658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98081910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363366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056477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57377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11348653"/>
              </p:ext>
            </p:extLst>
          </p:nvPr>
        </p:nvGraphicFramePr>
        <p:xfrm>
          <a:off x="9937542" y="4209255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927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51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98300706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01226089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7694110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9080283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9193000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1380950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58695" y="114348"/>
            <a:ext cx="194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selective/bulk</a:t>
            </a:r>
            <a:br>
              <a:rPr lang="en-US" dirty="0" smtClean="0"/>
            </a:br>
            <a:r>
              <a:rPr lang="en-US" dirty="0" smtClean="0"/>
              <a:t>recall request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068498" y="6098272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483533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16140909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0296619"/>
              </p:ext>
            </p:extLst>
          </p:nvPr>
        </p:nvGraphicFramePr>
        <p:xfrm>
          <a:off x="9937542" y="5605722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baa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bac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13500572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9706091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23348763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6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6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86263257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accent2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6073117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98081910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3633663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056477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3746955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2965522"/>
              </p:ext>
            </p:extLst>
          </p:nvPr>
        </p:nvGraphicFramePr>
        <p:xfrm>
          <a:off x="10964054" y="5600218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2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89828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174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174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47375965"/>
              </p:ext>
            </p:extLst>
          </p:nvPr>
        </p:nvGraphicFramePr>
        <p:xfrm>
          <a:off x="5723577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5383654"/>
              </p:ext>
            </p:extLst>
          </p:nvPr>
        </p:nvGraphicFramePr>
        <p:xfrm>
          <a:off x="6722774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43678204"/>
              </p:ext>
            </p:extLst>
          </p:nvPr>
        </p:nvGraphicFramePr>
        <p:xfrm>
          <a:off x="7966145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2990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9635221"/>
              </p:ext>
            </p:extLst>
          </p:nvPr>
        </p:nvGraphicFramePr>
        <p:xfrm>
          <a:off x="5727095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00390444"/>
              </p:ext>
            </p:extLst>
          </p:nvPr>
        </p:nvGraphicFramePr>
        <p:xfrm>
          <a:off x="6726496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00812390"/>
              </p:ext>
            </p:extLst>
          </p:nvPr>
        </p:nvGraphicFramePr>
        <p:xfrm>
          <a:off x="7966146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58695" y="114348"/>
            <a:ext cx="323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 </a:t>
            </a:r>
            <a:r>
              <a:rPr lang="en-US" dirty="0"/>
              <a:t>added </a:t>
            </a:r>
            <a:r>
              <a:rPr lang="en-US" dirty="0" smtClean="0"/>
              <a:t>to the</a:t>
            </a:r>
            <a:endParaRPr lang="en-US" dirty="0"/>
          </a:p>
          <a:p>
            <a:r>
              <a:rPr lang="en-US" dirty="0" smtClean="0"/>
              <a:t>selective recall scheduler queue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068114" y="6098272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8404715"/>
              </p:ext>
            </p:extLst>
          </p:nvPr>
        </p:nvGraphicFramePr>
        <p:xfrm>
          <a:off x="3728901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6187436"/>
              </p:ext>
            </p:extLst>
          </p:nvPr>
        </p:nvGraphicFramePr>
        <p:xfrm>
          <a:off x="4728098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74274107"/>
              </p:ext>
            </p:extLst>
          </p:nvPr>
        </p:nvGraphicFramePr>
        <p:xfrm>
          <a:off x="9937158" y="5605722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baa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bac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29896020"/>
              </p:ext>
            </p:extLst>
          </p:nvPr>
        </p:nvGraphicFramePr>
        <p:xfrm>
          <a:off x="3732419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20398210"/>
              </p:ext>
            </p:extLst>
          </p:nvPr>
        </p:nvGraphicFramePr>
        <p:xfrm>
          <a:off x="4731820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3338033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6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accent2"/>
                          </a:solidFill>
                        </a:rPr>
                        <a:t>T1</a:t>
                      </a:r>
                      <a:endParaRPr lang="en-US" sz="6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42613697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accent2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227461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98081910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2968041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①-SRQ-T1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①-SRQ-T2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056477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0984707"/>
              </p:ext>
            </p:extLst>
          </p:nvPr>
        </p:nvGraphicFramePr>
        <p:xfrm>
          <a:off x="9937158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308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27357286"/>
              </p:ext>
            </p:extLst>
          </p:nvPr>
        </p:nvGraphicFramePr>
        <p:xfrm>
          <a:off x="10963670" y="5600218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3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138570" y="136026"/>
            <a:ext cx="2741961" cy="66199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690212" y="4090606"/>
            <a:ext cx="2369917" cy="2665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529558" y="4090606"/>
            <a:ext cx="5563861" cy="1304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29558" y="5513257"/>
            <a:ext cx="5563861" cy="12427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8221372" y="136026"/>
            <a:ext cx="3838757" cy="276636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3245621"/>
              </p:ext>
            </p:extLst>
          </p:nvPr>
        </p:nvGraphicFramePr>
        <p:xfrm>
          <a:off x="322546" y="1655073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9812274"/>
              </p:ext>
            </p:extLst>
          </p:nvPr>
        </p:nvGraphicFramePr>
        <p:xfrm>
          <a:off x="5723961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05170055"/>
              </p:ext>
            </p:extLst>
          </p:nvPr>
        </p:nvGraphicFramePr>
        <p:xfrm>
          <a:off x="6723158" y="5600977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6747083"/>
              </p:ext>
            </p:extLst>
          </p:nvPr>
        </p:nvGraphicFramePr>
        <p:xfrm>
          <a:off x="7966529" y="561022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63374" y="6145170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4387980"/>
              </p:ext>
            </p:extLst>
          </p:nvPr>
        </p:nvGraphicFramePr>
        <p:xfrm>
          <a:off x="5727479" y="420913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7832594"/>
              </p:ext>
            </p:extLst>
          </p:nvPr>
        </p:nvGraphicFramePr>
        <p:xfrm>
          <a:off x="672688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1355624"/>
              </p:ext>
            </p:extLst>
          </p:nvPr>
        </p:nvGraphicFramePr>
        <p:xfrm>
          <a:off x="7966530" y="4209133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20"/>
                <a:gridCol w="76097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36599" y="104958"/>
            <a:ext cx="527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selective recall </a:t>
            </a:r>
            <a:r>
              <a:rPr lang="en-US" dirty="0" smtClean="0"/>
              <a:t>queue moved </a:t>
            </a:r>
            <a:r>
              <a:rPr lang="en-US" dirty="0"/>
              <a:t>to drive 2 where</a:t>
            </a:r>
            <a:br>
              <a:rPr lang="en-US" dirty="0"/>
            </a:br>
            <a:r>
              <a:rPr lang="en-US" dirty="0"/>
              <a:t>tape 2 is mounted</a:t>
            </a:r>
          </a:p>
          <a:p>
            <a:r>
              <a:rPr lang="fr-FR" dirty="0" smtClean="0"/>
              <a:t>①-PMQ-COQ1-1</a:t>
            </a:r>
            <a:r>
              <a:rPr lang="en-US" dirty="0" smtClean="0"/>
              <a:t>/2 moved back to </a:t>
            </a:r>
            <a:r>
              <a:rPr lang="en-US" dirty="0"/>
              <a:t>migration </a:t>
            </a:r>
            <a:r>
              <a:rPr lang="en-US" dirty="0" smtClean="0"/>
              <a:t>queue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068498" y="6098272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2509719"/>
              </p:ext>
            </p:extLst>
          </p:nvPr>
        </p:nvGraphicFramePr>
        <p:xfrm>
          <a:off x="3729285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82031561"/>
              </p:ext>
            </p:extLst>
          </p:nvPr>
        </p:nvGraphicFramePr>
        <p:xfrm>
          <a:off x="4728482" y="5600218"/>
          <a:ext cx="900000" cy="1069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836"/>
                <a:gridCol w="779164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04526087"/>
              </p:ext>
            </p:extLst>
          </p:nvPr>
        </p:nvGraphicFramePr>
        <p:xfrm>
          <a:off x="9937542" y="5605722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3602"/>
                <a:gridCol w="581209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smtClean="0">
                          <a:solidFill>
                            <a:schemeClr val="tx1"/>
                          </a:solidFill>
                        </a:rPr>
                        <a:t>file baa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bac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00995142"/>
              </p:ext>
            </p:extLst>
          </p:nvPr>
        </p:nvGraphicFramePr>
        <p:xfrm>
          <a:off x="3732803" y="4208375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23042730"/>
              </p:ext>
            </p:extLst>
          </p:nvPr>
        </p:nvGraphicFramePr>
        <p:xfrm>
          <a:off x="4732204" y="4208374"/>
          <a:ext cx="899999" cy="1074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552"/>
                <a:gridCol w="791447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0358860" y="49400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Tape T1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358860" y="857658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58860" y="1209534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358860" y="1558772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8860" y="2260560"/>
            <a:ext cx="15841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 </a:t>
            </a:r>
            <a:r>
              <a:rPr lang="en-US" dirty="0" err="1" smtClean="0">
                <a:solidFill>
                  <a:schemeClr val="tx1"/>
                </a:solidFill>
              </a:rPr>
              <a:t>Tn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150948" y="2006172"/>
            <a:ext cx="0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0436554"/>
              </p:ext>
            </p:extLst>
          </p:nvPr>
        </p:nvGraphicFramePr>
        <p:xfrm>
          <a:off x="8341879" y="313961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①-SRQ-T1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2295210"/>
              </p:ext>
            </p:extLst>
          </p:nvPr>
        </p:nvGraphicFramePr>
        <p:xfrm>
          <a:off x="8341879" y="1202306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00B0F0"/>
                          </a:solidFill>
                        </a:rPr>
                        <a:t>①-SRQ-T2</a:t>
                      </a:r>
                      <a:endParaRPr lang="en-US" sz="600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rgbClr val="00B0F0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9772693"/>
              </p:ext>
            </p:extLst>
          </p:nvPr>
        </p:nvGraphicFramePr>
        <p:xfrm>
          <a:off x="8341879" y="2085655"/>
          <a:ext cx="1561557" cy="534945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560958"/>
                <a:gridCol w="640559"/>
                <a:gridCol w="360040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accent2"/>
                          </a:solidFill>
                        </a:rPr>
                        <a:t>②-PMQ-COQ1-1</a:t>
                      </a:r>
                      <a:endParaRPr lang="en-US" sz="6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accent2"/>
                          </a:solidFill>
                        </a:rPr>
                        <a:t>T3</a:t>
                      </a: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DRIVE 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090523"/>
              </p:ext>
            </p:extLst>
          </p:nvPr>
        </p:nvGraphicFramePr>
        <p:xfrm>
          <a:off x="3477324" y="1033495"/>
          <a:ext cx="1880119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61939"/>
                <a:gridCol w="884691"/>
                <a:gridCol w="433489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dirty="0" smtClean="0">
                          <a:solidFill>
                            <a:schemeClr val="tx1"/>
                          </a:solidFill>
                        </a:rPr>
                        <a:t>①-PMQ-COQ1-1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600" dirty="0" smtClean="0">
                          <a:solidFill>
                            <a:schemeClr val="tx1"/>
                          </a:solidFill>
                        </a:rPr>
                        <a:t>①-PMQ-COQ2-1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880557"/>
              </p:ext>
            </p:extLst>
          </p:nvPr>
        </p:nvGraphicFramePr>
        <p:xfrm>
          <a:off x="3477325" y="2281320"/>
          <a:ext cx="1869748" cy="1069890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561938"/>
                <a:gridCol w="876712"/>
                <a:gridCol w="431098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generic request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05177655"/>
              </p:ext>
            </p:extLst>
          </p:nvPr>
        </p:nvGraphicFramePr>
        <p:xfrm>
          <a:off x="5434203" y="2283519"/>
          <a:ext cx="1872530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53129"/>
                <a:gridCol w="890546"/>
                <a:gridCol w="428855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8056477"/>
              </p:ext>
            </p:extLst>
          </p:nvPr>
        </p:nvGraphicFramePr>
        <p:xfrm>
          <a:off x="5449590" y="1045033"/>
          <a:ext cx="1857143" cy="106989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561596"/>
                <a:gridCol w="890546"/>
                <a:gridCol w="405001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sched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transparent recall scheduler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5314223" y="2129089"/>
            <a:ext cx="171056" cy="144016"/>
          </a:xfrm>
          <a:prstGeom prst="arc">
            <a:avLst>
              <a:gd name="adj1" fmla="val 18431627"/>
              <a:gd name="adj2" fmla="val 150202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6602"/>
              </p:ext>
            </p:extLst>
          </p:nvPr>
        </p:nvGraphicFramePr>
        <p:xfrm>
          <a:off x="318715" y="5423274"/>
          <a:ext cx="158474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1193"/>
                <a:gridCol w="377757"/>
                <a:gridCol w="3157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stubbing queue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tape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①-SQ-COQ1-1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700" dirty="0" smtClean="0">
                          <a:solidFill>
                            <a:schemeClr val="tx1"/>
                          </a:solidFill>
                        </a:rPr>
                        <a:t>①-SQ-COQ2-1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>
                          <a:solidFill>
                            <a:schemeClr val="tx1"/>
                          </a:solidFill>
                        </a:rPr>
                        <a:t>②-SQ-COQ1-1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T3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3482072"/>
              </p:ext>
            </p:extLst>
          </p:nvPr>
        </p:nvGraphicFramePr>
        <p:xfrm>
          <a:off x="9937542" y="4208374"/>
          <a:ext cx="1899196" cy="106989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33350"/>
                <a:gridCol w="136584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rec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2016-07-21 13:11:42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selective recall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94" name="Straight Connector 93"/>
          <p:cNvCxnSpPr/>
          <p:nvPr/>
        </p:nvCxnSpPr>
        <p:spPr>
          <a:xfrm>
            <a:off x="7688692" y="4743046"/>
            <a:ext cx="216024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203808"/>
              </p:ext>
            </p:extLst>
          </p:nvPr>
        </p:nvGraphicFramePr>
        <p:xfrm>
          <a:off x="322546" y="2843778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795434"/>
              </p:ext>
            </p:extLst>
          </p:nvPr>
        </p:nvGraphicFramePr>
        <p:xfrm>
          <a:off x="324623" y="4031160"/>
          <a:ext cx="905036" cy="10698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552"/>
                <a:gridCol w="189104"/>
                <a:gridCol w="607380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PMQ-COLQ1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ca.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1747446"/>
              </p:ext>
            </p:extLst>
          </p:nvPr>
        </p:nvGraphicFramePr>
        <p:xfrm>
          <a:off x="1271231" y="2849942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SQ-COQ2-1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aba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8112686"/>
              </p:ext>
            </p:extLst>
          </p:nvPr>
        </p:nvGraphicFramePr>
        <p:xfrm>
          <a:off x="1271231" y="1655073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aad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,,,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63080388"/>
              </p:ext>
            </p:extLst>
          </p:nvPr>
        </p:nvGraphicFramePr>
        <p:xfrm>
          <a:off x="1271231" y="4031160"/>
          <a:ext cx="1038099" cy="10698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28"/>
                <a:gridCol w="195588"/>
                <a:gridCol w="191488"/>
                <a:gridCol w="532195"/>
              </a:tblGrid>
              <a:tr h="178314">
                <a:tc>
                  <a:txBody>
                    <a:bodyPr/>
                    <a:lstStyle/>
                    <a:p>
                      <a:endParaRPr lang="en-US" sz="700" baseline="0" dirty="0"/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②</a:t>
                      </a:r>
                      <a:endParaRPr lang="en-US" sz="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SQ-COQ1-1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cab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cac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cad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4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3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93844012"/>
              </p:ext>
            </p:extLst>
          </p:nvPr>
        </p:nvGraphicFramePr>
        <p:xfrm>
          <a:off x="10964054" y="5600218"/>
          <a:ext cx="873363" cy="107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2"/>
                <a:gridCol w="189441"/>
                <a:gridCol w="575370"/>
              </a:tblGrid>
              <a:tr h="17906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SRQ-T2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bba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bbc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file bbd</a:t>
                      </a: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9065">
                <a:tc>
                  <a:txBody>
                    <a:bodyPr/>
                    <a:lstStyle/>
                    <a:p>
                      <a:endParaRPr lang="en-US" sz="700" baseline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gridSpan="2"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  <p:cxnSp>
        <p:nvCxnSpPr>
          <p:cNvPr id="55" name="Curved Connector 54"/>
          <p:cNvCxnSpPr>
            <a:stCxn id="44" idx="2"/>
            <a:endCxn id="38" idx="1"/>
          </p:cNvCxnSpPr>
          <p:nvPr/>
        </p:nvCxnSpPr>
        <p:spPr>
          <a:xfrm rot="5400000" flipH="1" flipV="1">
            <a:off x="9390971" y="769363"/>
            <a:ext cx="699573" cy="1236203"/>
          </a:xfrm>
          <a:prstGeom prst="curvedConnector4">
            <a:avLst>
              <a:gd name="adj1" fmla="val -3267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2"/>
            <a:endCxn id="37" idx="1"/>
          </p:cNvCxnSpPr>
          <p:nvPr/>
        </p:nvCxnSpPr>
        <p:spPr>
          <a:xfrm rot="5400000" flipH="1" flipV="1">
            <a:off x="9653317" y="143363"/>
            <a:ext cx="174882" cy="1236203"/>
          </a:xfrm>
          <a:prstGeom prst="curvedConnector4">
            <a:avLst>
              <a:gd name="adj1" fmla="val -130717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2"/>
            <a:endCxn id="39" idx="1"/>
          </p:cNvCxnSpPr>
          <p:nvPr/>
        </p:nvCxnSpPr>
        <p:spPr>
          <a:xfrm rot="5400000" flipH="1" flipV="1">
            <a:off x="9125235" y="1386975"/>
            <a:ext cx="1231046" cy="1236203"/>
          </a:xfrm>
          <a:prstGeom prst="curvedConnector4">
            <a:avLst>
              <a:gd name="adj1" fmla="val -18570"/>
              <a:gd name="adj2" fmla="val 815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475203"/>
              </p:ext>
            </p:extLst>
          </p:nvPr>
        </p:nvGraphicFramePr>
        <p:xfrm>
          <a:off x="322546" y="235396"/>
          <a:ext cx="2379456" cy="106989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570721"/>
                <a:gridCol w="887825"/>
                <a:gridCol w="326004"/>
                <a:gridCol w="594906"/>
              </a:tblGrid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mig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req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#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req. name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premig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①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r>
                        <a:rPr lang="is-IS" sz="700" baseline="0" dirty="0" smtClean="0">
                          <a:solidFill>
                            <a:schemeClr val="tx1"/>
                          </a:solidFill>
                        </a:rPr>
                        <a:t>2016-07-25 14:23:10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②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’exported directories’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  <a:tr h="1783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migration request queue</a:t>
                      </a: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1576" marR="41576" marT="20788" marB="207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9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7340</Words>
  <Application>Microsoft Macintosh PowerPoint</Application>
  <PresentationFormat>Widescreen</PresentationFormat>
  <Paragraphs>4093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58</cp:revision>
  <dcterms:created xsi:type="dcterms:W3CDTF">2016-07-20T11:30:10Z</dcterms:created>
  <dcterms:modified xsi:type="dcterms:W3CDTF">2016-07-25T12:24:19Z</dcterms:modified>
</cp:coreProperties>
</file>