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613"/>
  </p:normalViewPr>
  <p:slideViewPr>
    <p:cSldViewPr snapToGrid="0" snapToObjects="1">
      <p:cViewPr>
        <p:scale>
          <a:sx n="180" d="100"/>
          <a:sy n="180" d="100"/>
        </p:scale>
        <p:origin x="-3768" y="-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3803-EA12-C74F-9451-676DB3EA9C5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481D-69E3-E042-9AB0-EE05C855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5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3803-EA12-C74F-9451-676DB3EA9C5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481D-69E3-E042-9AB0-EE05C855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3803-EA12-C74F-9451-676DB3EA9C5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481D-69E3-E042-9AB0-EE05C855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3803-EA12-C74F-9451-676DB3EA9C5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481D-69E3-E042-9AB0-EE05C855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3803-EA12-C74F-9451-676DB3EA9C5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481D-69E3-E042-9AB0-EE05C855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0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3803-EA12-C74F-9451-676DB3EA9C5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481D-69E3-E042-9AB0-EE05C855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3803-EA12-C74F-9451-676DB3EA9C5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481D-69E3-E042-9AB0-EE05C855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3803-EA12-C74F-9451-676DB3EA9C5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481D-69E3-E042-9AB0-EE05C855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0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3803-EA12-C74F-9451-676DB3EA9C5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481D-69E3-E042-9AB0-EE05C855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3803-EA12-C74F-9451-676DB3EA9C5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481D-69E3-E042-9AB0-EE05C855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0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3803-EA12-C74F-9451-676DB3EA9C5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481D-69E3-E042-9AB0-EE05C855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4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93803-EA12-C74F-9451-676DB3EA9C5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E481D-69E3-E042-9AB0-EE05C855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4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urved Connector 12"/>
          <p:cNvCxnSpPr>
            <a:endCxn id="4" idx="0"/>
          </p:cNvCxnSpPr>
          <p:nvPr/>
        </p:nvCxnSpPr>
        <p:spPr>
          <a:xfrm rot="10800000" flipV="1">
            <a:off x="1457296" y="685799"/>
            <a:ext cx="3055233" cy="257985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25404423"/>
              </p:ext>
            </p:extLst>
          </p:nvPr>
        </p:nvGraphicFramePr>
        <p:xfrm>
          <a:off x="1007295" y="3265657"/>
          <a:ext cx="900000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QM –IDX1 - 2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5870186"/>
              </p:ext>
            </p:extLst>
          </p:nvPr>
        </p:nvGraphicFramePr>
        <p:xfrm>
          <a:off x="1007295" y="2076952"/>
          <a:ext cx="900000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QM – IDX1 - 1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382" y="2956240"/>
            <a:ext cx="792088" cy="43791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accent2"/>
                </a:solidFill>
              </a:rPr>
              <a:t>Mig</a:t>
            </a:r>
            <a:r>
              <a:rPr lang="en-US" sz="800" dirty="0" smtClean="0">
                <a:solidFill>
                  <a:schemeClr val="accent2"/>
                </a:solidFill>
              </a:rPr>
              <a:t>. Request</a:t>
            </a:r>
          </a:p>
          <a:p>
            <a:r>
              <a:rPr lang="en-US" sz="800" dirty="0" smtClean="0">
                <a:solidFill>
                  <a:schemeClr val="accent2"/>
                </a:solidFill>
              </a:rPr>
              <a:t>Number: 1</a:t>
            </a:r>
          </a:p>
          <a:p>
            <a:r>
              <a:rPr lang="en-US" sz="800" dirty="0" smtClean="0">
                <a:solidFill>
                  <a:schemeClr val="accent2"/>
                </a:solidFill>
              </a:rPr>
              <a:t>Colocation: 2</a:t>
            </a:r>
            <a:endParaRPr lang="en-US" sz="800" dirty="0">
              <a:solidFill>
                <a:schemeClr val="accent2"/>
              </a:solidFill>
            </a:endParaRPr>
          </a:p>
        </p:txBody>
      </p:sp>
      <p:cxnSp>
        <p:nvCxnSpPr>
          <p:cNvPr id="7" name="Elbow Connector 6"/>
          <p:cNvCxnSpPr>
            <a:stCxn id="4" idx="0"/>
          </p:cNvCxnSpPr>
          <p:nvPr/>
        </p:nvCxnSpPr>
        <p:spPr>
          <a:xfrm rot="5400000" flipH="1" flipV="1">
            <a:off x="552187" y="2501133"/>
            <a:ext cx="344346" cy="56586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2"/>
          </p:cNvCxnSpPr>
          <p:nvPr/>
        </p:nvCxnSpPr>
        <p:spPr>
          <a:xfrm rot="16200000" flipH="1">
            <a:off x="521139" y="3314442"/>
            <a:ext cx="406443" cy="56586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24437"/>
              </p:ext>
            </p:extLst>
          </p:nvPr>
        </p:nvGraphicFramePr>
        <p:xfrm>
          <a:off x="4512527" y="172695"/>
          <a:ext cx="1134946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4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Migration</a:t>
                      </a:r>
                      <a:r>
                        <a:rPr lang="en-US" sz="700" baseline="0" dirty="0" smtClean="0"/>
                        <a:t> Request 1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QM</a:t>
                      </a:r>
                      <a:r>
                        <a:rPr lang="en-US" sz="700" baseline="0" dirty="0" smtClean="0"/>
                        <a:t> – IDX -1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QM</a:t>
                      </a:r>
                      <a:r>
                        <a:rPr lang="en-US" sz="700" baseline="0" dirty="0" smtClean="0"/>
                        <a:t> – IDX -2</a:t>
                      </a:r>
                      <a:endParaRPr 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urved Connector 10"/>
          <p:cNvCxnSpPr>
            <a:endCxn id="5" idx="0"/>
          </p:cNvCxnSpPr>
          <p:nvPr/>
        </p:nvCxnSpPr>
        <p:spPr>
          <a:xfrm rot="10800000" flipV="1">
            <a:off x="1457295" y="483220"/>
            <a:ext cx="3055232" cy="159373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05161305"/>
              </p:ext>
            </p:extLst>
          </p:nvPr>
        </p:nvGraphicFramePr>
        <p:xfrm>
          <a:off x="2535016" y="2640253"/>
          <a:ext cx="1561557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337421"/>
                <a:gridCol w="864096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0780" y="5590572"/>
            <a:ext cx="2941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</a:t>
            </a:r>
          </a:p>
          <a:p>
            <a:r>
              <a:rPr lang="en-US" dirty="0" smtClean="0"/>
              <a:t>migration request #1 appears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urved Connector 9"/>
          <p:cNvCxnSpPr>
            <a:endCxn id="12" idx="0"/>
          </p:cNvCxnSpPr>
          <p:nvPr/>
        </p:nvCxnSpPr>
        <p:spPr>
          <a:xfrm rot="10800000" flipV="1">
            <a:off x="1457296" y="685799"/>
            <a:ext cx="3055233" cy="257985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25404423"/>
              </p:ext>
            </p:extLst>
          </p:nvPr>
        </p:nvGraphicFramePr>
        <p:xfrm>
          <a:off x="1007295" y="3265657"/>
          <a:ext cx="900000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QM –IDX1 - 2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5870186"/>
              </p:ext>
            </p:extLst>
          </p:nvPr>
        </p:nvGraphicFramePr>
        <p:xfrm>
          <a:off x="1007295" y="2076952"/>
          <a:ext cx="900000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QM – IDX1 - 1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382" y="2956240"/>
            <a:ext cx="792088" cy="43791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accent2"/>
                </a:solidFill>
              </a:rPr>
              <a:t>Mig</a:t>
            </a:r>
            <a:r>
              <a:rPr lang="en-US" sz="800" dirty="0" smtClean="0">
                <a:solidFill>
                  <a:schemeClr val="accent2"/>
                </a:solidFill>
              </a:rPr>
              <a:t>. Request</a:t>
            </a:r>
          </a:p>
          <a:p>
            <a:r>
              <a:rPr lang="en-US" sz="800" dirty="0" smtClean="0">
                <a:solidFill>
                  <a:schemeClr val="accent2"/>
                </a:solidFill>
              </a:rPr>
              <a:t>Number: 1</a:t>
            </a:r>
          </a:p>
          <a:p>
            <a:r>
              <a:rPr lang="en-US" sz="800" dirty="0" smtClean="0">
                <a:solidFill>
                  <a:schemeClr val="accent2"/>
                </a:solidFill>
              </a:rPr>
              <a:t>Colocation: 2</a:t>
            </a:r>
            <a:endParaRPr lang="en-US" sz="800" dirty="0">
              <a:solidFill>
                <a:schemeClr val="accent2"/>
              </a:solidFill>
            </a:endParaRPr>
          </a:p>
        </p:txBody>
      </p:sp>
      <p:cxnSp>
        <p:nvCxnSpPr>
          <p:cNvPr id="7" name="Elbow Connector 6"/>
          <p:cNvCxnSpPr>
            <a:stCxn id="4" idx="0"/>
          </p:cNvCxnSpPr>
          <p:nvPr/>
        </p:nvCxnSpPr>
        <p:spPr>
          <a:xfrm rot="5400000" flipH="1" flipV="1">
            <a:off x="552187" y="2501133"/>
            <a:ext cx="344346" cy="56586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2"/>
          </p:cNvCxnSpPr>
          <p:nvPr/>
        </p:nvCxnSpPr>
        <p:spPr>
          <a:xfrm rot="16200000" flipH="1">
            <a:off x="521139" y="3314442"/>
            <a:ext cx="406443" cy="56586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1584201"/>
              </p:ext>
            </p:extLst>
          </p:nvPr>
        </p:nvGraphicFramePr>
        <p:xfrm>
          <a:off x="2535016" y="2640253"/>
          <a:ext cx="1561557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337421"/>
                <a:gridCol w="864096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QM-IDX1-1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QM-IDX1-2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01230"/>
              </p:ext>
            </p:extLst>
          </p:nvPr>
        </p:nvGraphicFramePr>
        <p:xfrm>
          <a:off x="4512527" y="172695"/>
          <a:ext cx="1134946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4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Migration</a:t>
                      </a:r>
                      <a:r>
                        <a:rPr lang="en-US" sz="700" baseline="0" dirty="0" smtClean="0"/>
                        <a:t> Request 1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QM</a:t>
                      </a:r>
                      <a:r>
                        <a:rPr lang="en-US" sz="700" baseline="0" dirty="0" smtClean="0"/>
                        <a:t> – IDX -1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QM</a:t>
                      </a:r>
                      <a:r>
                        <a:rPr lang="en-US" sz="700" baseline="0" dirty="0" smtClean="0"/>
                        <a:t> – IDX -2</a:t>
                      </a:r>
                      <a:endParaRPr 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Curved Connector 11"/>
          <p:cNvCxnSpPr/>
          <p:nvPr/>
        </p:nvCxnSpPr>
        <p:spPr>
          <a:xfrm rot="10800000" flipV="1">
            <a:off x="1457295" y="483220"/>
            <a:ext cx="3055232" cy="159373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0780" y="5590572"/>
            <a:ext cx="6186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</a:t>
            </a:r>
          </a:p>
          <a:p>
            <a:r>
              <a:rPr lang="en-US" dirty="0" smtClean="0"/>
              <a:t>the migration queues are added to the migration request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6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urved Connector 25"/>
          <p:cNvCxnSpPr>
            <a:endCxn id="28" idx="0"/>
          </p:cNvCxnSpPr>
          <p:nvPr/>
        </p:nvCxnSpPr>
        <p:spPr>
          <a:xfrm rot="10800000" flipV="1">
            <a:off x="1457296" y="685799"/>
            <a:ext cx="3055233" cy="257985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 noChangeAspect="1"/>
          </p:cNvGraphicFramePr>
          <p:nvPr>
            <p:extLst/>
          </p:nvPr>
        </p:nvGraphicFramePr>
        <p:xfrm>
          <a:off x="1007295" y="3265657"/>
          <a:ext cx="900000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QM –IDX1 - 2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 noChangeAspect="1"/>
          </p:cNvGraphicFramePr>
          <p:nvPr>
            <p:extLst/>
          </p:nvPr>
        </p:nvGraphicFramePr>
        <p:xfrm>
          <a:off x="1007295" y="2076952"/>
          <a:ext cx="900000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QM – IDX1 - 1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382" y="2956240"/>
            <a:ext cx="792088" cy="43791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accent2"/>
                </a:solidFill>
              </a:rPr>
              <a:t>Mig</a:t>
            </a:r>
            <a:r>
              <a:rPr lang="en-US" sz="800" dirty="0" smtClean="0">
                <a:solidFill>
                  <a:schemeClr val="accent2"/>
                </a:solidFill>
              </a:rPr>
              <a:t>. Request</a:t>
            </a:r>
          </a:p>
          <a:p>
            <a:r>
              <a:rPr lang="en-US" sz="800" dirty="0" smtClean="0">
                <a:solidFill>
                  <a:schemeClr val="accent2"/>
                </a:solidFill>
              </a:rPr>
              <a:t>Number: 1</a:t>
            </a:r>
          </a:p>
          <a:p>
            <a:r>
              <a:rPr lang="en-US" sz="800" dirty="0" smtClean="0">
                <a:solidFill>
                  <a:schemeClr val="accent2"/>
                </a:solidFill>
              </a:rPr>
              <a:t>Colocation: 2</a:t>
            </a:r>
            <a:endParaRPr lang="en-US" sz="800" dirty="0">
              <a:solidFill>
                <a:schemeClr val="accent2"/>
              </a:solidFill>
            </a:endParaRPr>
          </a:p>
        </p:txBody>
      </p:sp>
      <p:cxnSp>
        <p:nvCxnSpPr>
          <p:cNvPr id="7" name="Elbow Connector 6"/>
          <p:cNvCxnSpPr>
            <a:stCxn id="4" idx="0"/>
          </p:cNvCxnSpPr>
          <p:nvPr/>
        </p:nvCxnSpPr>
        <p:spPr>
          <a:xfrm rot="5400000" flipH="1" flipV="1">
            <a:off x="552187" y="2501133"/>
            <a:ext cx="344346" cy="56586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2"/>
          </p:cNvCxnSpPr>
          <p:nvPr/>
        </p:nvCxnSpPr>
        <p:spPr>
          <a:xfrm rot="16200000" flipH="1">
            <a:off x="521139" y="3314442"/>
            <a:ext cx="406443" cy="56586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06064602"/>
              </p:ext>
            </p:extLst>
          </p:nvPr>
        </p:nvGraphicFramePr>
        <p:xfrm>
          <a:off x="2535016" y="2640253"/>
          <a:ext cx="1561557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337421"/>
                <a:gridCol w="864096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75077400"/>
              </p:ext>
            </p:extLst>
          </p:nvPr>
        </p:nvGraphicFramePr>
        <p:xfrm>
          <a:off x="4724294" y="2520802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337421"/>
                <a:gridCol w="864096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QM-IDX1-1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54336433"/>
              </p:ext>
            </p:extLst>
          </p:nvPr>
        </p:nvGraphicFramePr>
        <p:xfrm>
          <a:off x="4722007" y="3404913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337421"/>
                <a:gridCol w="864096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QM-IDX1-2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909927" y="2869413"/>
            <a:ext cx="917337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09927" y="3233067"/>
            <a:ext cx="917337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>
            <a:stCxn id="13" idx="2"/>
            <a:endCxn id="15" idx="1"/>
          </p:cNvCxnSpPr>
          <p:nvPr/>
        </p:nvCxnSpPr>
        <p:spPr>
          <a:xfrm rot="5400000" flipH="1" flipV="1">
            <a:off x="5942970" y="2972902"/>
            <a:ext cx="526771" cy="1407142"/>
          </a:xfrm>
          <a:prstGeom prst="curvedConnector4">
            <a:avLst>
              <a:gd name="adj1" fmla="val -43396"/>
              <a:gd name="adj2" fmla="val 77743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2" idx="2"/>
            <a:endCxn id="14" idx="1"/>
          </p:cNvCxnSpPr>
          <p:nvPr/>
        </p:nvCxnSpPr>
        <p:spPr>
          <a:xfrm rot="5400000" flipH="1" flipV="1">
            <a:off x="6204342" y="2350162"/>
            <a:ext cx="6314" cy="1404855"/>
          </a:xfrm>
          <a:prstGeom prst="curvedConnector4">
            <a:avLst>
              <a:gd name="adj1" fmla="val -3620526"/>
              <a:gd name="adj2" fmla="val 77789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01230"/>
              </p:ext>
            </p:extLst>
          </p:nvPr>
        </p:nvGraphicFramePr>
        <p:xfrm>
          <a:off x="4512527" y="172695"/>
          <a:ext cx="1134946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4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Migration</a:t>
                      </a:r>
                      <a:r>
                        <a:rPr lang="en-US" sz="700" baseline="0" dirty="0" smtClean="0"/>
                        <a:t> Request 1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QM</a:t>
                      </a:r>
                      <a:r>
                        <a:rPr lang="en-US" sz="700" baseline="0" dirty="0" smtClean="0"/>
                        <a:t> – IDX -1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QM</a:t>
                      </a:r>
                      <a:r>
                        <a:rPr lang="en-US" sz="700" baseline="0" dirty="0" smtClean="0"/>
                        <a:t> – IDX -2</a:t>
                      </a:r>
                      <a:endParaRPr 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Curved Connector 27"/>
          <p:cNvCxnSpPr/>
          <p:nvPr/>
        </p:nvCxnSpPr>
        <p:spPr>
          <a:xfrm rot="10800000" flipV="1">
            <a:off x="1457295" y="483220"/>
            <a:ext cx="3055232" cy="159373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0780" y="5590572"/>
            <a:ext cx="760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</a:t>
            </a:r>
          </a:p>
          <a:p>
            <a:r>
              <a:rPr lang="en-US" dirty="0" smtClean="0"/>
              <a:t>the requests are added to the drives and the corresponding tapes are mounted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Curved Connector 104"/>
          <p:cNvCxnSpPr>
            <a:stCxn id="103" idx="3"/>
            <a:endCxn id="21" idx="1"/>
          </p:cNvCxnSpPr>
          <p:nvPr/>
        </p:nvCxnSpPr>
        <p:spPr>
          <a:xfrm>
            <a:off x="5647472" y="865690"/>
            <a:ext cx="2665879" cy="1746204"/>
          </a:xfrm>
          <a:prstGeom prst="curvedConnector3">
            <a:avLst>
              <a:gd name="adj1" fmla="val 669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102" idx="3"/>
            <a:endCxn id="22" idx="1"/>
          </p:cNvCxnSpPr>
          <p:nvPr/>
        </p:nvCxnSpPr>
        <p:spPr>
          <a:xfrm>
            <a:off x="5647472" y="1060966"/>
            <a:ext cx="2665879" cy="2739633"/>
          </a:xfrm>
          <a:prstGeom prst="curvedConnector3">
            <a:avLst>
              <a:gd name="adj1" fmla="val 656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66456"/>
              </p:ext>
            </p:extLst>
          </p:nvPr>
        </p:nvGraphicFramePr>
        <p:xfrm>
          <a:off x="4512527" y="172695"/>
          <a:ext cx="1134946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4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Migration</a:t>
                      </a:r>
                      <a:r>
                        <a:rPr lang="en-US" sz="700" baseline="0" dirty="0" smtClean="0"/>
                        <a:t> Request 1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QM</a:t>
                      </a:r>
                      <a:r>
                        <a:rPr lang="en-US" sz="700" baseline="0" dirty="0" smtClean="0"/>
                        <a:t> – IDX -1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QM</a:t>
                      </a:r>
                      <a:r>
                        <a:rPr lang="en-US" sz="700" baseline="0" dirty="0" smtClean="0"/>
                        <a:t> – IDX -2</a:t>
                      </a:r>
                      <a:endParaRPr 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QS – MR1 – T1</a:t>
                      </a:r>
                      <a:r>
                        <a:rPr lang="en-US" sz="700" baseline="0" dirty="0" smtClean="0"/>
                        <a:t> – 1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QS – MR1 – T2</a:t>
                      </a:r>
                      <a:r>
                        <a:rPr lang="en-US" sz="700" baseline="0" dirty="0" smtClean="0"/>
                        <a:t> – 1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8" name="Curved Connector 47"/>
          <p:cNvCxnSpPr/>
          <p:nvPr/>
        </p:nvCxnSpPr>
        <p:spPr>
          <a:xfrm>
            <a:off x="1907295" y="3533942"/>
            <a:ext cx="6406056" cy="699730"/>
          </a:xfrm>
          <a:prstGeom prst="curvedConnector3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>
            <a:off x="1907295" y="2333332"/>
            <a:ext cx="6406056" cy="716100"/>
          </a:xfrm>
          <a:prstGeom prst="curvedConnector3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18" idx="0"/>
          </p:cNvCxnSpPr>
          <p:nvPr/>
        </p:nvCxnSpPr>
        <p:spPr>
          <a:xfrm rot="10800000" flipV="1">
            <a:off x="1457296" y="685799"/>
            <a:ext cx="3055233" cy="257985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3721520"/>
              </p:ext>
            </p:extLst>
          </p:nvPr>
        </p:nvGraphicFramePr>
        <p:xfrm>
          <a:off x="1007295" y="3265657"/>
          <a:ext cx="900000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QM – IDX1 - 2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90497421"/>
              </p:ext>
            </p:extLst>
          </p:nvPr>
        </p:nvGraphicFramePr>
        <p:xfrm>
          <a:off x="1007295" y="2076952"/>
          <a:ext cx="900000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QM – IDX1 - 1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382" y="2956240"/>
            <a:ext cx="792088" cy="43791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accent2"/>
                </a:solidFill>
              </a:rPr>
              <a:t>Mig</a:t>
            </a:r>
            <a:r>
              <a:rPr lang="en-US" sz="800" dirty="0" smtClean="0">
                <a:solidFill>
                  <a:schemeClr val="accent2"/>
                </a:solidFill>
              </a:rPr>
              <a:t>. Request</a:t>
            </a:r>
          </a:p>
          <a:p>
            <a:r>
              <a:rPr lang="en-US" sz="800" dirty="0" smtClean="0">
                <a:solidFill>
                  <a:schemeClr val="accent2"/>
                </a:solidFill>
              </a:rPr>
              <a:t>Number: 1</a:t>
            </a:r>
          </a:p>
          <a:p>
            <a:r>
              <a:rPr lang="en-US" sz="800" dirty="0" smtClean="0">
                <a:solidFill>
                  <a:schemeClr val="accent2"/>
                </a:solidFill>
              </a:rPr>
              <a:t>Colocation: 2</a:t>
            </a:r>
            <a:endParaRPr lang="en-US" sz="800" dirty="0">
              <a:solidFill>
                <a:schemeClr val="accent2"/>
              </a:solidFill>
            </a:endParaRPr>
          </a:p>
        </p:txBody>
      </p:sp>
      <p:cxnSp>
        <p:nvCxnSpPr>
          <p:cNvPr id="7" name="Elbow Connector 6"/>
          <p:cNvCxnSpPr>
            <a:stCxn id="4" idx="0"/>
          </p:cNvCxnSpPr>
          <p:nvPr/>
        </p:nvCxnSpPr>
        <p:spPr>
          <a:xfrm rot="5400000" flipH="1" flipV="1">
            <a:off x="552187" y="2501133"/>
            <a:ext cx="344346" cy="56586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2"/>
          </p:cNvCxnSpPr>
          <p:nvPr/>
        </p:nvCxnSpPr>
        <p:spPr>
          <a:xfrm rot="16200000" flipH="1">
            <a:off x="521139" y="3314442"/>
            <a:ext cx="406443" cy="56586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 noChangeAspect="1"/>
          </p:cNvGraphicFramePr>
          <p:nvPr>
            <p:extLst/>
          </p:nvPr>
        </p:nvGraphicFramePr>
        <p:xfrm>
          <a:off x="2535016" y="2640253"/>
          <a:ext cx="1561557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337421"/>
                <a:gridCol w="864096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 noChangeAspect="1"/>
          </p:cNvGraphicFramePr>
          <p:nvPr>
            <p:extLst/>
          </p:nvPr>
        </p:nvGraphicFramePr>
        <p:xfrm>
          <a:off x="4724294" y="2520802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337421"/>
                <a:gridCol w="864096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QM-IDX1-1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 noChangeAspect="1"/>
          </p:cNvGraphicFramePr>
          <p:nvPr>
            <p:extLst/>
          </p:nvPr>
        </p:nvGraphicFramePr>
        <p:xfrm>
          <a:off x="4722007" y="3404913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337421"/>
                <a:gridCol w="864096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QM-IDX1-2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909928" y="2869413"/>
            <a:ext cx="917999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09927" y="3233067"/>
            <a:ext cx="9180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>
            <a:stCxn id="13" idx="2"/>
            <a:endCxn id="15" idx="1"/>
          </p:cNvCxnSpPr>
          <p:nvPr/>
        </p:nvCxnSpPr>
        <p:spPr>
          <a:xfrm rot="5400000" flipH="1" flipV="1">
            <a:off x="5942970" y="2972902"/>
            <a:ext cx="526771" cy="1407142"/>
          </a:xfrm>
          <a:prstGeom prst="curvedConnector4">
            <a:avLst>
              <a:gd name="adj1" fmla="val -43396"/>
              <a:gd name="adj2" fmla="val 77743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2" idx="2"/>
            <a:endCxn id="14" idx="1"/>
          </p:cNvCxnSpPr>
          <p:nvPr/>
        </p:nvCxnSpPr>
        <p:spPr>
          <a:xfrm rot="5400000" flipH="1" flipV="1">
            <a:off x="6204343" y="2350162"/>
            <a:ext cx="6314" cy="1404856"/>
          </a:xfrm>
          <a:prstGeom prst="curvedConnector4">
            <a:avLst>
              <a:gd name="adj1" fmla="val -3620526"/>
              <a:gd name="adj2" fmla="val 77789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 flipV="1">
            <a:off x="1457295" y="483220"/>
            <a:ext cx="3055232" cy="159373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58790264"/>
              </p:ext>
            </p:extLst>
          </p:nvPr>
        </p:nvGraphicFramePr>
        <p:xfrm>
          <a:off x="8313351" y="2076952"/>
          <a:ext cx="900000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QS – MR1 – T1 –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1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2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3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4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4614223"/>
              </p:ext>
            </p:extLst>
          </p:nvPr>
        </p:nvGraphicFramePr>
        <p:xfrm>
          <a:off x="8313351" y="3265657"/>
          <a:ext cx="900000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QS – MR1 – T2 –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1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2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3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4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2095"/>
              </p:ext>
            </p:extLst>
          </p:nvPr>
        </p:nvGraphicFramePr>
        <p:xfrm>
          <a:off x="10467421" y="3533942"/>
          <a:ext cx="1584749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stubbing queue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tape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fin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QS – MR1 – T1 – 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QS – MR1 – T2 – 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7" name="Curved Connector 76"/>
          <p:cNvCxnSpPr>
            <a:stCxn id="86" idx="1"/>
            <a:endCxn id="21" idx="3"/>
          </p:cNvCxnSpPr>
          <p:nvPr/>
        </p:nvCxnSpPr>
        <p:spPr>
          <a:xfrm rot="10800000">
            <a:off x="9213351" y="2611895"/>
            <a:ext cx="1254070" cy="12289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87" idx="1"/>
            <a:endCxn id="22" idx="3"/>
          </p:cNvCxnSpPr>
          <p:nvPr/>
        </p:nvCxnSpPr>
        <p:spPr>
          <a:xfrm rot="10800000">
            <a:off x="9213351" y="3800600"/>
            <a:ext cx="1254070" cy="23132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0467421" y="3757268"/>
            <a:ext cx="937558" cy="16718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0467421" y="3948337"/>
            <a:ext cx="937558" cy="16718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0467421" y="4141939"/>
            <a:ext cx="937558" cy="16718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467421" y="4335541"/>
            <a:ext cx="937558" cy="16718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512527" y="1166804"/>
            <a:ext cx="1134946" cy="18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512526" y="967559"/>
            <a:ext cx="1134946" cy="18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512526" y="772283"/>
            <a:ext cx="1134946" cy="18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40780" y="5590572"/>
            <a:ext cx="6550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after the first files are </a:t>
            </a:r>
            <a:r>
              <a:rPr lang="en-US" dirty="0" err="1" smtClean="0"/>
              <a:t>premigrated</a:t>
            </a:r>
            <a:r>
              <a:rPr lang="en-US" dirty="0" smtClean="0"/>
              <a:t> stubbing queues are created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stubbing queues are added to the stubbing request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Curved Connector 110"/>
          <p:cNvCxnSpPr>
            <a:stCxn id="103" idx="3"/>
            <a:endCxn id="27" idx="1"/>
          </p:cNvCxnSpPr>
          <p:nvPr/>
        </p:nvCxnSpPr>
        <p:spPr>
          <a:xfrm>
            <a:off x="5647472" y="865690"/>
            <a:ext cx="2665879" cy="41049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102" idx="3"/>
            <a:endCxn id="29" idx="1"/>
          </p:cNvCxnSpPr>
          <p:nvPr/>
        </p:nvCxnSpPr>
        <p:spPr>
          <a:xfrm>
            <a:off x="5647472" y="1060966"/>
            <a:ext cx="2665879" cy="50983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341936"/>
              </p:ext>
            </p:extLst>
          </p:nvPr>
        </p:nvGraphicFramePr>
        <p:xfrm>
          <a:off x="4512527" y="172695"/>
          <a:ext cx="1134946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4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Migration</a:t>
                      </a:r>
                      <a:r>
                        <a:rPr lang="en-US" sz="700" baseline="0" dirty="0" smtClean="0"/>
                        <a:t> Request 1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QM</a:t>
                      </a:r>
                      <a:r>
                        <a:rPr lang="en-US" sz="700" baseline="0" dirty="0" smtClean="0"/>
                        <a:t> – IDX -1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QM</a:t>
                      </a:r>
                      <a:r>
                        <a:rPr lang="en-US" sz="700" baseline="0" dirty="0" smtClean="0"/>
                        <a:t> – IDX -2</a:t>
                      </a:r>
                      <a:endParaRPr 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QS – MR1 – T1</a:t>
                      </a:r>
                      <a:r>
                        <a:rPr lang="en-US" sz="700" baseline="0" dirty="0" smtClean="0"/>
                        <a:t> – 1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QS – MR1 – T2</a:t>
                      </a:r>
                      <a:r>
                        <a:rPr lang="en-US" sz="700" baseline="0" dirty="0" smtClean="0"/>
                        <a:t> – 1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8" name="Curved Connector 47"/>
          <p:cNvCxnSpPr/>
          <p:nvPr/>
        </p:nvCxnSpPr>
        <p:spPr>
          <a:xfrm>
            <a:off x="1907295" y="3533942"/>
            <a:ext cx="6406056" cy="699730"/>
          </a:xfrm>
          <a:prstGeom prst="curvedConnector3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>
            <a:off x="1907295" y="2333332"/>
            <a:ext cx="6406056" cy="716100"/>
          </a:xfrm>
          <a:prstGeom prst="curvedConnector3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18" idx="0"/>
          </p:cNvCxnSpPr>
          <p:nvPr/>
        </p:nvCxnSpPr>
        <p:spPr>
          <a:xfrm rot="10800000" flipV="1">
            <a:off x="1457296" y="685799"/>
            <a:ext cx="3055233" cy="257985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3721520"/>
              </p:ext>
            </p:extLst>
          </p:nvPr>
        </p:nvGraphicFramePr>
        <p:xfrm>
          <a:off x="1007295" y="3265657"/>
          <a:ext cx="900000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QM – IDX1 - 2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90497421"/>
              </p:ext>
            </p:extLst>
          </p:nvPr>
        </p:nvGraphicFramePr>
        <p:xfrm>
          <a:off x="1007295" y="2076952"/>
          <a:ext cx="900000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QM – IDX1 - 1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382" y="2956240"/>
            <a:ext cx="792088" cy="43791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accent2"/>
                </a:solidFill>
              </a:rPr>
              <a:t>Mig</a:t>
            </a:r>
            <a:r>
              <a:rPr lang="en-US" sz="800" dirty="0" smtClean="0">
                <a:solidFill>
                  <a:schemeClr val="accent2"/>
                </a:solidFill>
              </a:rPr>
              <a:t>. Request</a:t>
            </a:r>
          </a:p>
          <a:p>
            <a:r>
              <a:rPr lang="en-US" sz="800" dirty="0" smtClean="0">
                <a:solidFill>
                  <a:schemeClr val="accent2"/>
                </a:solidFill>
              </a:rPr>
              <a:t>Number: 1</a:t>
            </a:r>
          </a:p>
          <a:p>
            <a:r>
              <a:rPr lang="en-US" sz="800" dirty="0" smtClean="0">
                <a:solidFill>
                  <a:schemeClr val="accent2"/>
                </a:solidFill>
              </a:rPr>
              <a:t>Colocation: 2</a:t>
            </a:r>
            <a:endParaRPr lang="en-US" sz="800" dirty="0">
              <a:solidFill>
                <a:schemeClr val="accent2"/>
              </a:solidFill>
            </a:endParaRPr>
          </a:p>
        </p:txBody>
      </p:sp>
      <p:cxnSp>
        <p:nvCxnSpPr>
          <p:cNvPr id="7" name="Elbow Connector 6"/>
          <p:cNvCxnSpPr>
            <a:stCxn id="4" idx="0"/>
          </p:cNvCxnSpPr>
          <p:nvPr/>
        </p:nvCxnSpPr>
        <p:spPr>
          <a:xfrm rot="5400000" flipH="1" flipV="1">
            <a:off x="552187" y="2501133"/>
            <a:ext cx="344346" cy="56586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2"/>
          </p:cNvCxnSpPr>
          <p:nvPr/>
        </p:nvCxnSpPr>
        <p:spPr>
          <a:xfrm rot="16200000" flipH="1">
            <a:off x="521139" y="3314442"/>
            <a:ext cx="406443" cy="56586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 noChangeAspect="1"/>
          </p:cNvGraphicFramePr>
          <p:nvPr>
            <p:extLst/>
          </p:nvPr>
        </p:nvGraphicFramePr>
        <p:xfrm>
          <a:off x="2535016" y="2640253"/>
          <a:ext cx="1561557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337421"/>
                <a:gridCol w="864096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 noChangeAspect="1"/>
          </p:cNvGraphicFramePr>
          <p:nvPr>
            <p:extLst/>
          </p:nvPr>
        </p:nvGraphicFramePr>
        <p:xfrm>
          <a:off x="4724294" y="2520802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337421"/>
                <a:gridCol w="864096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QM-IDX1-1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 noChangeAspect="1"/>
          </p:cNvGraphicFramePr>
          <p:nvPr>
            <p:extLst/>
          </p:nvPr>
        </p:nvGraphicFramePr>
        <p:xfrm>
          <a:off x="4722007" y="3404913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337421"/>
                <a:gridCol w="864096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QM-IDX1-2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909928" y="2869413"/>
            <a:ext cx="917999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09927" y="3233067"/>
            <a:ext cx="9180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>
            <a:stCxn id="13" idx="2"/>
            <a:endCxn id="15" idx="1"/>
          </p:cNvCxnSpPr>
          <p:nvPr/>
        </p:nvCxnSpPr>
        <p:spPr>
          <a:xfrm rot="5400000" flipH="1" flipV="1">
            <a:off x="5942970" y="2972902"/>
            <a:ext cx="526771" cy="1407142"/>
          </a:xfrm>
          <a:prstGeom prst="curvedConnector4">
            <a:avLst>
              <a:gd name="adj1" fmla="val -43396"/>
              <a:gd name="adj2" fmla="val 77743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2" idx="2"/>
            <a:endCxn id="14" idx="1"/>
          </p:cNvCxnSpPr>
          <p:nvPr/>
        </p:nvCxnSpPr>
        <p:spPr>
          <a:xfrm rot="5400000" flipH="1" flipV="1">
            <a:off x="6204343" y="2350162"/>
            <a:ext cx="6314" cy="1404856"/>
          </a:xfrm>
          <a:prstGeom prst="curvedConnector4">
            <a:avLst>
              <a:gd name="adj1" fmla="val -3620526"/>
              <a:gd name="adj2" fmla="val 77789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 flipV="1">
            <a:off x="1457295" y="483220"/>
            <a:ext cx="3055232" cy="159373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63996156"/>
              </p:ext>
            </p:extLst>
          </p:nvPr>
        </p:nvGraphicFramePr>
        <p:xfrm>
          <a:off x="8313351" y="4435668"/>
          <a:ext cx="900000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QS – MR1 – T1 –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1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2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3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4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52840244"/>
              </p:ext>
            </p:extLst>
          </p:nvPr>
        </p:nvGraphicFramePr>
        <p:xfrm>
          <a:off x="8313351" y="5624373"/>
          <a:ext cx="900000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QS – MR1 – T2 –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1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2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3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4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29218"/>
              </p:ext>
            </p:extLst>
          </p:nvPr>
        </p:nvGraphicFramePr>
        <p:xfrm>
          <a:off x="10467421" y="3533942"/>
          <a:ext cx="1586108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1958"/>
                <a:gridCol w="376992"/>
                <a:gridCol w="31715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stubbing queue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tape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fin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QS – MR1 – T1 – 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*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QS – MR1 – T2 – 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*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2" name="Curved Connector 81"/>
          <p:cNvCxnSpPr>
            <a:stCxn id="86" idx="1"/>
            <a:endCxn id="27" idx="3"/>
          </p:cNvCxnSpPr>
          <p:nvPr/>
        </p:nvCxnSpPr>
        <p:spPr>
          <a:xfrm rot="10800000" flipV="1">
            <a:off x="9213351" y="3840858"/>
            <a:ext cx="1254070" cy="112975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87" idx="1"/>
            <a:endCxn id="29" idx="3"/>
          </p:cNvCxnSpPr>
          <p:nvPr/>
        </p:nvCxnSpPr>
        <p:spPr>
          <a:xfrm rot="10800000" flipV="1">
            <a:off x="9213351" y="4031927"/>
            <a:ext cx="1254070" cy="21273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0467421" y="3757268"/>
            <a:ext cx="937558" cy="16718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0467421" y="3948337"/>
            <a:ext cx="937558" cy="16718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0467421" y="4141939"/>
            <a:ext cx="937558" cy="16718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467421" y="4335541"/>
            <a:ext cx="937558" cy="16718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512527" y="1166804"/>
            <a:ext cx="1134946" cy="18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512526" y="967559"/>
            <a:ext cx="1134946" cy="18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512526" y="772283"/>
            <a:ext cx="1134946" cy="18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212556" y="285505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⚡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212556" y="403947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⚡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740780" y="5590572"/>
            <a:ext cx="5065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5:</a:t>
            </a:r>
          </a:p>
          <a:p>
            <a:r>
              <a:rPr lang="en-US" dirty="0" smtClean="0"/>
              <a:t>before index synchronization these stubbing queues</a:t>
            </a:r>
          </a:p>
          <a:p>
            <a:r>
              <a:rPr lang="en-US" dirty="0" smtClean="0"/>
              <a:t>are finished/closed: no further jobs will be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Curved Connector 104"/>
          <p:cNvCxnSpPr>
            <a:stCxn id="103" idx="3"/>
            <a:endCxn id="21" idx="1"/>
          </p:cNvCxnSpPr>
          <p:nvPr/>
        </p:nvCxnSpPr>
        <p:spPr>
          <a:xfrm>
            <a:off x="5647472" y="865690"/>
            <a:ext cx="2665879" cy="1746204"/>
          </a:xfrm>
          <a:prstGeom prst="curvedConnector3">
            <a:avLst>
              <a:gd name="adj1" fmla="val 669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102" idx="3"/>
            <a:endCxn id="22" idx="1"/>
          </p:cNvCxnSpPr>
          <p:nvPr/>
        </p:nvCxnSpPr>
        <p:spPr>
          <a:xfrm>
            <a:off x="5647472" y="1060966"/>
            <a:ext cx="2665879" cy="2739633"/>
          </a:xfrm>
          <a:prstGeom prst="curvedConnector3">
            <a:avLst>
              <a:gd name="adj1" fmla="val 656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101" idx="3"/>
            <a:endCxn id="27" idx="1"/>
          </p:cNvCxnSpPr>
          <p:nvPr/>
        </p:nvCxnSpPr>
        <p:spPr>
          <a:xfrm>
            <a:off x="5647473" y="1260211"/>
            <a:ext cx="2665878" cy="3710399"/>
          </a:xfrm>
          <a:prstGeom prst="curvedConnector3">
            <a:avLst>
              <a:gd name="adj1" fmla="val 630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100" idx="3"/>
            <a:endCxn id="29" idx="1"/>
          </p:cNvCxnSpPr>
          <p:nvPr/>
        </p:nvCxnSpPr>
        <p:spPr>
          <a:xfrm>
            <a:off x="5647473" y="1457889"/>
            <a:ext cx="2665878" cy="4701426"/>
          </a:xfrm>
          <a:prstGeom prst="curvedConnector3">
            <a:avLst>
              <a:gd name="adj1" fmla="val 569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58292"/>
              </p:ext>
            </p:extLst>
          </p:nvPr>
        </p:nvGraphicFramePr>
        <p:xfrm>
          <a:off x="4512527" y="172695"/>
          <a:ext cx="1134946" cy="158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4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Migration</a:t>
                      </a:r>
                      <a:r>
                        <a:rPr lang="en-US" sz="700" baseline="0" dirty="0" smtClean="0"/>
                        <a:t> Request 1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QM</a:t>
                      </a:r>
                      <a:r>
                        <a:rPr lang="en-US" sz="700" baseline="0" dirty="0" smtClean="0"/>
                        <a:t> – IDX -1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QM</a:t>
                      </a:r>
                      <a:r>
                        <a:rPr lang="en-US" sz="700" baseline="0" dirty="0" smtClean="0"/>
                        <a:t> – IDX -2</a:t>
                      </a:r>
                      <a:endParaRPr 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QS – MR1 – T1</a:t>
                      </a:r>
                      <a:r>
                        <a:rPr lang="en-US" sz="700" baseline="0" dirty="0" smtClean="0"/>
                        <a:t> – 2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QS – MR1 – T2</a:t>
                      </a:r>
                      <a:r>
                        <a:rPr lang="en-US" sz="700" baseline="0" dirty="0" smtClean="0"/>
                        <a:t> – 2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QS – MR1 – T1 – 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QS – MR1 – T2 – 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8" name="Curved Connector 47"/>
          <p:cNvCxnSpPr/>
          <p:nvPr/>
        </p:nvCxnSpPr>
        <p:spPr>
          <a:xfrm>
            <a:off x="1907295" y="3533942"/>
            <a:ext cx="6406056" cy="699730"/>
          </a:xfrm>
          <a:prstGeom prst="curvedConnector3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>
            <a:off x="1907295" y="2333332"/>
            <a:ext cx="6406056" cy="716100"/>
          </a:xfrm>
          <a:prstGeom prst="curvedConnector3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18" idx="0"/>
          </p:cNvCxnSpPr>
          <p:nvPr/>
        </p:nvCxnSpPr>
        <p:spPr>
          <a:xfrm rot="10800000" flipV="1">
            <a:off x="1457296" y="685799"/>
            <a:ext cx="3055233" cy="257985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3721520"/>
              </p:ext>
            </p:extLst>
          </p:nvPr>
        </p:nvGraphicFramePr>
        <p:xfrm>
          <a:off x="1007295" y="3265657"/>
          <a:ext cx="900000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QM – IDX1 - 2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90497421"/>
              </p:ext>
            </p:extLst>
          </p:nvPr>
        </p:nvGraphicFramePr>
        <p:xfrm>
          <a:off x="1007295" y="2076952"/>
          <a:ext cx="900000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QM – IDX1 - 1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382" y="2956240"/>
            <a:ext cx="792088" cy="43791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accent2"/>
                </a:solidFill>
              </a:rPr>
              <a:t>Mig</a:t>
            </a:r>
            <a:r>
              <a:rPr lang="en-US" sz="800" dirty="0" smtClean="0">
                <a:solidFill>
                  <a:schemeClr val="accent2"/>
                </a:solidFill>
              </a:rPr>
              <a:t>. Request</a:t>
            </a:r>
          </a:p>
          <a:p>
            <a:r>
              <a:rPr lang="en-US" sz="800" dirty="0" smtClean="0">
                <a:solidFill>
                  <a:schemeClr val="accent2"/>
                </a:solidFill>
              </a:rPr>
              <a:t>Number: 1</a:t>
            </a:r>
          </a:p>
          <a:p>
            <a:r>
              <a:rPr lang="en-US" sz="800" dirty="0" smtClean="0">
                <a:solidFill>
                  <a:schemeClr val="accent2"/>
                </a:solidFill>
              </a:rPr>
              <a:t>Colocation: 2</a:t>
            </a:r>
            <a:endParaRPr lang="en-US" sz="800" dirty="0">
              <a:solidFill>
                <a:schemeClr val="accent2"/>
              </a:solidFill>
            </a:endParaRPr>
          </a:p>
        </p:txBody>
      </p:sp>
      <p:cxnSp>
        <p:nvCxnSpPr>
          <p:cNvPr id="7" name="Elbow Connector 6"/>
          <p:cNvCxnSpPr>
            <a:stCxn id="4" idx="0"/>
          </p:cNvCxnSpPr>
          <p:nvPr/>
        </p:nvCxnSpPr>
        <p:spPr>
          <a:xfrm rot="5400000" flipH="1" flipV="1">
            <a:off x="552187" y="2501133"/>
            <a:ext cx="344346" cy="56586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2"/>
          </p:cNvCxnSpPr>
          <p:nvPr/>
        </p:nvCxnSpPr>
        <p:spPr>
          <a:xfrm rot="16200000" flipH="1">
            <a:off x="521139" y="3314442"/>
            <a:ext cx="406443" cy="56586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 noChangeAspect="1"/>
          </p:cNvGraphicFramePr>
          <p:nvPr>
            <p:extLst/>
          </p:nvPr>
        </p:nvGraphicFramePr>
        <p:xfrm>
          <a:off x="2535016" y="2640253"/>
          <a:ext cx="1561557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337421"/>
                <a:gridCol w="864096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 noChangeAspect="1"/>
          </p:cNvGraphicFramePr>
          <p:nvPr>
            <p:extLst/>
          </p:nvPr>
        </p:nvGraphicFramePr>
        <p:xfrm>
          <a:off x="4724294" y="2520802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337421"/>
                <a:gridCol w="864096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QM-IDX1-1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 noChangeAspect="1"/>
          </p:cNvGraphicFramePr>
          <p:nvPr>
            <p:extLst/>
          </p:nvPr>
        </p:nvGraphicFramePr>
        <p:xfrm>
          <a:off x="4722007" y="3404913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337421"/>
                <a:gridCol w="864096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QM-IDX1-2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909928" y="2869413"/>
            <a:ext cx="917999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09927" y="3233067"/>
            <a:ext cx="9180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>
            <a:stCxn id="13" idx="2"/>
            <a:endCxn id="15" idx="1"/>
          </p:cNvCxnSpPr>
          <p:nvPr/>
        </p:nvCxnSpPr>
        <p:spPr>
          <a:xfrm rot="5400000" flipH="1" flipV="1">
            <a:off x="5942970" y="2972902"/>
            <a:ext cx="526771" cy="1407142"/>
          </a:xfrm>
          <a:prstGeom prst="curvedConnector4">
            <a:avLst>
              <a:gd name="adj1" fmla="val -43396"/>
              <a:gd name="adj2" fmla="val 77743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2" idx="2"/>
            <a:endCxn id="14" idx="1"/>
          </p:cNvCxnSpPr>
          <p:nvPr/>
        </p:nvCxnSpPr>
        <p:spPr>
          <a:xfrm rot="5400000" flipH="1" flipV="1">
            <a:off x="6204343" y="2350162"/>
            <a:ext cx="6314" cy="1404856"/>
          </a:xfrm>
          <a:prstGeom prst="curvedConnector4">
            <a:avLst>
              <a:gd name="adj1" fmla="val -3620526"/>
              <a:gd name="adj2" fmla="val 77789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 flipV="1">
            <a:off x="1457295" y="483220"/>
            <a:ext cx="3055232" cy="159373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89681124"/>
              </p:ext>
            </p:extLst>
          </p:nvPr>
        </p:nvGraphicFramePr>
        <p:xfrm>
          <a:off x="8313351" y="2076952"/>
          <a:ext cx="900000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QS – MR1 – T1 –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1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2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3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4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6281873"/>
              </p:ext>
            </p:extLst>
          </p:nvPr>
        </p:nvGraphicFramePr>
        <p:xfrm>
          <a:off x="8313351" y="3265657"/>
          <a:ext cx="900000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QS – MR1 – T2 –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1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2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3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4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63996156"/>
              </p:ext>
            </p:extLst>
          </p:nvPr>
        </p:nvGraphicFramePr>
        <p:xfrm>
          <a:off x="8313351" y="4435668"/>
          <a:ext cx="900000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QS – MR1 – T1 –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1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2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3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4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52840244"/>
              </p:ext>
            </p:extLst>
          </p:nvPr>
        </p:nvGraphicFramePr>
        <p:xfrm>
          <a:off x="8313351" y="5624373"/>
          <a:ext cx="900000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QS – MR1 – T2 –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1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2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3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4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9862"/>
              </p:ext>
            </p:extLst>
          </p:nvPr>
        </p:nvGraphicFramePr>
        <p:xfrm>
          <a:off x="10467428" y="3533942"/>
          <a:ext cx="1586101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1955"/>
                <a:gridCol w="376988"/>
                <a:gridCol w="31715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stubbing queue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tape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fin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QS – MR1 – T1 – 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QS – MR1 – T2 – 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QS – MR1 – T1</a:t>
                      </a:r>
                      <a:r>
                        <a:rPr lang="en-US" sz="700" baseline="0" dirty="0" smtClean="0"/>
                        <a:t> – 1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*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QS – MR1 – T2</a:t>
                      </a:r>
                      <a:r>
                        <a:rPr lang="en-US" sz="700" baseline="0" dirty="0" smtClean="0"/>
                        <a:t> – 1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*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7" name="Curved Connector 76"/>
          <p:cNvCxnSpPr>
            <a:stCxn id="86" idx="1"/>
            <a:endCxn id="21" idx="3"/>
          </p:cNvCxnSpPr>
          <p:nvPr/>
        </p:nvCxnSpPr>
        <p:spPr>
          <a:xfrm rot="10800000">
            <a:off x="9213351" y="2611895"/>
            <a:ext cx="1254070" cy="12289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87" idx="1"/>
            <a:endCxn id="22" idx="3"/>
          </p:cNvCxnSpPr>
          <p:nvPr/>
        </p:nvCxnSpPr>
        <p:spPr>
          <a:xfrm rot="10800000">
            <a:off x="9213351" y="3800600"/>
            <a:ext cx="1254070" cy="23132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88" idx="1"/>
            <a:endCxn id="27" idx="3"/>
          </p:cNvCxnSpPr>
          <p:nvPr/>
        </p:nvCxnSpPr>
        <p:spPr>
          <a:xfrm rot="10800000" flipV="1">
            <a:off x="9213351" y="4225530"/>
            <a:ext cx="1254070" cy="74508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89" idx="1"/>
            <a:endCxn id="29" idx="3"/>
          </p:cNvCxnSpPr>
          <p:nvPr/>
        </p:nvCxnSpPr>
        <p:spPr>
          <a:xfrm rot="10800000" flipV="1">
            <a:off x="9213351" y="4419131"/>
            <a:ext cx="1254070" cy="17401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0467421" y="3757268"/>
            <a:ext cx="937558" cy="16718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0467421" y="3948337"/>
            <a:ext cx="937558" cy="16718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0467421" y="4141939"/>
            <a:ext cx="937558" cy="16718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467421" y="4335541"/>
            <a:ext cx="937558" cy="16718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512527" y="1364482"/>
            <a:ext cx="1134946" cy="18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512527" y="1166804"/>
            <a:ext cx="1134946" cy="18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512526" y="967559"/>
            <a:ext cx="1134946" cy="18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512526" y="772283"/>
            <a:ext cx="1134946" cy="18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0780" y="5590572"/>
            <a:ext cx="581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6:</a:t>
            </a:r>
          </a:p>
          <a:p>
            <a:r>
              <a:rPr lang="en-US" dirty="0" smtClean="0"/>
              <a:t>for new stunning requests new stubbing queues are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Curved Connector 104"/>
          <p:cNvCxnSpPr>
            <a:stCxn id="103" idx="3"/>
            <a:endCxn id="21" idx="1"/>
          </p:cNvCxnSpPr>
          <p:nvPr/>
        </p:nvCxnSpPr>
        <p:spPr>
          <a:xfrm>
            <a:off x="5647472" y="865690"/>
            <a:ext cx="2665879" cy="1746204"/>
          </a:xfrm>
          <a:prstGeom prst="curvedConnector3">
            <a:avLst>
              <a:gd name="adj1" fmla="val 669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102" idx="3"/>
            <a:endCxn id="22" idx="1"/>
          </p:cNvCxnSpPr>
          <p:nvPr/>
        </p:nvCxnSpPr>
        <p:spPr>
          <a:xfrm>
            <a:off x="5647472" y="1060966"/>
            <a:ext cx="2665879" cy="2739633"/>
          </a:xfrm>
          <a:prstGeom prst="curvedConnector3">
            <a:avLst>
              <a:gd name="adj1" fmla="val 656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984705"/>
              </p:ext>
            </p:extLst>
          </p:nvPr>
        </p:nvGraphicFramePr>
        <p:xfrm>
          <a:off x="4512527" y="172695"/>
          <a:ext cx="1134946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4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Migration</a:t>
                      </a:r>
                      <a:r>
                        <a:rPr lang="en-US" sz="700" baseline="0" dirty="0" smtClean="0"/>
                        <a:t> Request 1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QM</a:t>
                      </a:r>
                      <a:r>
                        <a:rPr lang="en-US" sz="700" baseline="0" dirty="0" smtClean="0"/>
                        <a:t> – IDX -1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QM</a:t>
                      </a:r>
                      <a:r>
                        <a:rPr lang="en-US" sz="700" baseline="0" dirty="0" smtClean="0"/>
                        <a:t> – IDX -2</a:t>
                      </a:r>
                      <a:endParaRPr 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QS – MR1 – T1</a:t>
                      </a:r>
                      <a:r>
                        <a:rPr lang="en-US" sz="700" baseline="0" dirty="0" smtClean="0"/>
                        <a:t> – 2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QS – MR1 – T2</a:t>
                      </a:r>
                      <a:r>
                        <a:rPr lang="en-US" sz="700" baseline="0" dirty="0" smtClean="0"/>
                        <a:t> – 2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8" name="Curved Connector 47"/>
          <p:cNvCxnSpPr/>
          <p:nvPr/>
        </p:nvCxnSpPr>
        <p:spPr>
          <a:xfrm>
            <a:off x="1907295" y="3533942"/>
            <a:ext cx="6406056" cy="699730"/>
          </a:xfrm>
          <a:prstGeom prst="curvedConnector3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>
            <a:off x="1907295" y="2333332"/>
            <a:ext cx="6406056" cy="716100"/>
          </a:xfrm>
          <a:prstGeom prst="curvedConnector3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18" idx="0"/>
          </p:cNvCxnSpPr>
          <p:nvPr/>
        </p:nvCxnSpPr>
        <p:spPr>
          <a:xfrm rot="10800000" flipV="1">
            <a:off x="1457296" y="685799"/>
            <a:ext cx="3055233" cy="257985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3721520"/>
              </p:ext>
            </p:extLst>
          </p:nvPr>
        </p:nvGraphicFramePr>
        <p:xfrm>
          <a:off x="1007295" y="3265657"/>
          <a:ext cx="900000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QM – IDX1 - 2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90497421"/>
              </p:ext>
            </p:extLst>
          </p:nvPr>
        </p:nvGraphicFramePr>
        <p:xfrm>
          <a:off x="1007295" y="2076952"/>
          <a:ext cx="900000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QM – IDX1 - 1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382" y="2956240"/>
            <a:ext cx="792088" cy="43791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accent2"/>
                </a:solidFill>
              </a:rPr>
              <a:t>Mig</a:t>
            </a:r>
            <a:r>
              <a:rPr lang="en-US" sz="800" dirty="0" smtClean="0">
                <a:solidFill>
                  <a:schemeClr val="accent2"/>
                </a:solidFill>
              </a:rPr>
              <a:t>. Request</a:t>
            </a:r>
          </a:p>
          <a:p>
            <a:r>
              <a:rPr lang="en-US" sz="800" dirty="0" smtClean="0">
                <a:solidFill>
                  <a:schemeClr val="accent2"/>
                </a:solidFill>
              </a:rPr>
              <a:t>Number: 1</a:t>
            </a:r>
          </a:p>
          <a:p>
            <a:r>
              <a:rPr lang="en-US" sz="800" dirty="0" smtClean="0">
                <a:solidFill>
                  <a:schemeClr val="accent2"/>
                </a:solidFill>
              </a:rPr>
              <a:t>Colocation: 2</a:t>
            </a:r>
            <a:endParaRPr lang="en-US" sz="800" dirty="0">
              <a:solidFill>
                <a:schemeClr val="accent2"/>
              </a:solidFill>
            </a:endParaRPr>
          </a:p>
        </p:txBody>
      </p:sp>
      <p:cxnSp>
        <p:nvCxnSpPr>
          <p:cNvPr id="7" name="Elbow Connector 6"/>
          <p:cNvCxnSpPr>
            <a:stCxn id="4" idx="0"/>
          </p:cNvCxnSpPr>
          <p:nvPr/>
        </p:nvCxnSpPr>
        <p:spPr>
          <a:xfrm rot="5400000" flipH="1" flipV="1">
            <a:off x="552187" y="2501133"/>
            <a:ext cx="344346" cy="56586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2"/>
          </p:cNvCxnSpPr>
          <p:nvPr/>
        </p:nvCxnSpPr>
        <p:spPr>
          <a:xfrm rot="16200000" flipH="1">
            <a:off x="521139" y="3314442"/>
            <a:ext cx="406443" cy="56586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 noChangeAspect="1"/>
          </p:cNvGraphicFramePr>
          <p:nvPr>
            <p:extLst/>
          </p:nvPr>
        </p:nvGraphicFramePr>
        <p:xfrm>
          <a:off x="2535016" y="2640253"/>
          <a:ext cx="1561557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337421"/>
                <a:gridCol w="864096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 noChangeAspect="1"/>
          </p:cNvGraphicFramePr>
          <p:nvPr>
            <p:extLst/>
          </p:nvPr>
        </p:nvGraphicFramePr>
        <p:xfrm>
          <a:off x="4724294" y="2520802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337421"/>
                <a:gridCol w="864096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QM-IDX1-1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 noChangeAspect="1"/>
          </p:cNvGraphicFramePr>
          <p:nvPr>
            <p:extLst/>
          </p:nvPr>
        </p:nvGraphicFramePr>
        <p:xfrm>
          <a:off x="4722007" y="3404913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337421"/>
                <a:gridCol w="864096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QM-IDX1-2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909928" y="2869413"/>
            <a:ext cx="917999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09927" y="3233067"/>
            <a:ext cx="9180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>
            <a:stCxn id="13" idx="2"/>
            <a:endCxn id="15" idx="1"/>
          </p:cNvCxnSpPr>
          <p:nvPr/>
        </p:nvCxnSpPr>
        <p:spPr>
          <a:xfrm rot="5400000" flipH="1" flipV="1">
            <a:off x="5942970" y="2972902"/>
            <a:ext cx="526771" cy="1407142"/>
          </a:xfrm>
          <a:prstGeom prst="curvedConnector4">
            <a:avLst>
              <a:gd name="adj1" fmla="val -43396"/>
              <a:gd name="adj2" fmla="val 77743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2" idx="2"/>
            <a:endCxn id="14" idx="1"/>
          </p:cNvCxnSpPr>
          <p:nvPr/>
        </p:nvCxnSpPr>
        <p:spPr>
          <a:xfrm rot="5400000" flipH="1" flipV="1">
            <a:off x="6204343" y="2350162"/>
            <a:ext cx="6314" cy="1404856"/>
          </a:xfrm>
          <a:prstGeom prst="curvedConnector4">
            <a:avLst>
              <a:gd name="adj1" fmla="val -3620526"/>
              <a:gd name="adj2" fmla="val 77789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 flipV="1">
            <a:off x="1457295" y="483220"/>
            <a:ext cx="3055232" cy="159373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89681124"/>
              </p:ext>
            </p:extLst>
          </p:nvPr>
        </p:nvGraphicFramePr>
        <p:xfrm>
          <a:off x="8313351" y="2076952"/>
          <a:ext cx="900000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QS – MR1 – T1 –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1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2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3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4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6281873"/>
              </p:ext>
            </p:extLst>
          </p:nvPr>
        </p:nvGraphicFramePr>
        <p:xfrm>
          <a:off x="8313351" y="3265657"/>
          <a:ext cx="900000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QS – MR1 – T2 –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1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2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3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/>
                        <a:t>4</a:t>
                      </a:r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742549"/>
              </p:ext>
            </p:extLst>
          </p:nvPr>
        </p:nvGraphicFramePr>
        <p:xfrm>
          <a:off x="10467428" y="3533942"/>
          <a:ext cx="1586101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1955"/>
                <a:gridCol w="376988"/>
                <a:gridCol w="31715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stubbing queue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tape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fin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QS – MR1 – T1 – 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QS – MR1 – T2 – 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7" name="Curved Connector 76"/>
          <p:cNvCxnSpPr>
            <a:stCxn id="86" idx="1"/>
            <a:endCxn id="21" idx="3"/>
          </p:cNvCxnSpPr>
          <p:nvPr/>
        </p:nvCxnSpPr>
        <p:spPr>
          <a:xfrm rot="10800000">
            <a:off x="9213351" y="2611895"/>
            <a:ext cx="1254070" cy="12289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87" idx="1"/>
            <a:endCxn id="22" idx="3"/>
          </p:cNvCxnSpPr>
          <p:nvPr/>
        </p:nvCxnSpPr>
        <p:spPr>
          <a:xfrm rot="10800000">
            <a:off x="9213351" y="3800600"/>
            <a:ext cx="1254070" cy="23132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0467421" y="3757268"/>
            <a:ext cx="937558" cy="16718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0467421" y="3948337"/>
            <a:ext cx="937558" cy="16718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0467421" y="4141939"/>
            <a:ext cx="937558" cy="16718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467421" y="4335541"/>
            <a:ext cx="937558" cy="16718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512527" y="1364482"/>
            <a:ext cx="1134946" cy="18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512527" y="1166804"/>
            <a:ext cx="1134946" cy="18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512526" y="967559"/>
            <a:ext cx="1134946" cy="18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512526" y="772283"/>
            <a:ext cx="1134946" cy="18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0780" y="5590572"/>
            <a:ext cx="5087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7:</a:t>
            </a:r>
          </a:p>
          <a:p>
            <a:r>
              <a:rPr lang="en-US" dirty="0" smtClean="0"/>
              <a:t>after the finished closed stubbing queues are finally </a:t>
            </a:r>
          </a:p>
          <a:p>
            <a:r>
              <a:rPr lang="en-US" dirty="0" smtClean="0"/>
              <a:t>processed</a:t>
            </a:r>
            <a:r>
              <a:rPr lang="en-US" dirty="0"/>
              <a:t> </a:t>
            </a:r>
            <a:r>
              <a:rPr lang="en-US" dirty="0" smtClean="0"/>
              <a:t>these queues are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1141</Words>
  <Application>Microsoft Macintosh PowerPoint</Application>
  <PresentationFormat>Widescreen</PresentationFormat>
  <Paragraphs>461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Petermann</dc:creator>
  <cp:lastModifiedBy>Martin Petermann</cp:lastModifiedBy>
  <cp:revision>20</cp:revision>
  <dcterms:created xsi:type="dcterms:W3CDTF">2016-07-19T09:18:13Z</dcterms:created>
  <dcterms:modified xsi:type="dcterms:W3CDTF">2016-07-19T17:08:11Z</dcterms:modified>
</cp:coreProperties>
</file>