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69" r:id="rId4"/>
    <p:sldId id="258" r:id="rId5"/>
    <p:sldId id="259" r:id="rId6"/>
    <p:sldId id="260" r:id="rId7"/>
    <p:sldId id="261" r:id="rId8"/>
    <p:sldId id="265" r:id="rId9"/>
    <p:sldId id="273" r:id="rId10"/>
    <p:sldId id="266" r:id="rId11"/>
    <p:sldId id="267" r:id="rId12"/>
    <p:sldId id="262" r:id="rId13"/>
    <p:sldId id="264" r:id="rId14"/>
    <p:sldId id="263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21"/>
  </p:normalViewPr>
  <p:slideViewPr>
    <p:cSldViewPr snapToGrid="0" snapToObjects="1" showGuides="1">
      <p:cViewPr>
        <p:scale>
          <a:sx n="170" d="100"/>
          <a:sy n="170" d="100"/>
        </p:scale>
        <p:origin x="720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C0A9-BD46-0549-82FD-06947E22562D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09B8-84E8-EE4F-938F-DEF97A382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qlite.org/threadsafe.html" TargetMode="External"/><Relationship Id="rId3" Type="http://schemas.openxmlformats.org/officeDocument/2006/relationships/hyperlink" Target="https://www.sqlite.org/capi3ref.html#SQLITE_OPEN_AUTOPROX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364" y="699080"/>
            <a:ext cx="4473272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Open LTFS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161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Threads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115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4101" y="250048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Scheduler</a:t>
            </a:r>
            <a:endParaRPr lang="en-US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4101" y="397202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Receiver</a:t>
            </a:r>
            <a:endParaRPr lang="en-US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14101" y="544356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RecallD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22559" y="3972025"/>
            <a:ext cx="236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msg-wq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ThreadPool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2559" y="2500483"/>
            <a:ext cx="313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M(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reqNum,replNum,pool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mr-IN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2559" y="2834249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R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reqNum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mr-IN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2559" y="320068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R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reqNum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mr-IN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02254" y="3972025"/>
            <a:ext cx="2782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stub2-wq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ThreadPool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mr-IN" dirty="0">
              <a:solidFill>
                <a:srgbClr val="000000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02254" y="4338463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R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(</a:t>
            </a:r>
            <a:r>
              <a:rPr lang="mr-IN" dirty="0" err="1" smtClean="0">
                <a:solidFill>
                  <a:srgbClr val="000000"/>
                </a:solidFill>
                <a:effectLst/>
                <a:latin typeface="Courier" charset="0"/>
              </a:rPr>
              <a:t>reqNum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mr-IN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22559" y="544356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TR(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recinfo.ino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cxnSp>
        <p:nvCxnSpPr>
          <p:cNvPr id="26" name="Elbow Connector 25"/>
          <p:cNvCxnSpPr>
            <a:stCxn id="4" idx="2"/>
            <a:endCxn id="5" idx="1"/>
          </p:cNvCxnSpPr>
          <p:nvPr/>
        </p:nvCxnSpPr>
        <p:spPr>
          <a:xfrm rot="16200000" flipH="1">
            <a:off x="1736771" y="2107820"/>
            <a:ext cx="184666" cy="969993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7" idx="1"/>
          </p:cNvCxnSpPr>
          <p:nvPr/>
        </p:nvCxnSpPr>
        <p:spPr>
          <a:xfrm rot="16200000" flipH="1">
            <a:off x="1001001" y="2843590"/>
            <a:ext cx="1656207" cy="969993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2"/>
            <a:endCxn id="14" idx="1"/>
          </p:cNvCxnSpPr>
          <p:nvPr/>
        </p:nvCxnSpPr>
        <p:spPr>
          <a:xfrm rot="16200000" flipH="1">
            <a:off x="265230" y="3579361"/>
            <a:ext cx="3127748" cy="969993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  <a:endCxn id="17" idx="1"/>
          </p:cNvCxnSpPr>
          <p:nvPr/>
        </p:nvCxnSpPr>
        <p:spPr>
          <a:xfrm flipV="1">
            <a:off x="3739491" y="2685149"/>
            <a:ext cx="883068" cy="1"/>
          </a:xfrm>
          <a:prstGeom prst="bentConnector3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20" idx="1"/>
          </p:cNvCxnSpPr>
          <p:nvPr/>
        </p:nvCxnSpPr>
        <p:spPr>
          <a:xfrm>
            <a:off x="3739491" y="2685150"/>
            <a:ext cx="883068" cy="333765"/>
          </a:xfrm>
          <a:prstGeom prst="bentConnector3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21" idx="1"/>
          </p:cNvCxnSpPr>
          <p:nvPr/>
        </p:nvCxnSpPr>
        <p:spPr>
          <a:xfrm>
            <a:off x="3739491" y="2685150"/>
            <a:ext cx="883068" cy="700203"/>
          </a:xfrm>
          <a:prstGeom prst="bentConnector3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16" idx="1"/>
          </p:cNvCxnSpPr>
          <p:nvPr/>
        </p:nvCxnSpPr>
        <p:spPr>
          <a:xfrm>
            <a:off x="3601633" y="4156691"/>
            <a:ext cx="1020926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23" idx="1"/>
          </p:cNvCxnSpPr>
          <p:nvPr/>
        </p:nvCxnSpPr>
        <p:spPr>
          <a:xfrm>
            <a:off x="3463775" y="5628232"/>
            <a:ext cx="115878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6" idx="3"/>
            <a:endCxn id="52" idx="1"/>
          </p:cNvCxnSpPr>
          <p:nvPr/>
        </p:nvCxnSpPr>
        <p:spPr>
          <a:xfrm>
            <a:off x="6982885" y="4156691"/>
            <a:ext cx="1119369" cy="366438"/>
          </a:xfrm>
          <a:prstGeom prst="bentConnector3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23507" y="5294466"/>
            <a:ext cx="1806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(adding request to queue)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62214" y="3648859"/>
            <a:ext cx="24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(operations that do not require tape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e.g. migration of premigrated file)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22559" y="3643808"/>
            <a:ext cx="273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(processing client messages, 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also adding jobs and requests to queues)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  <a:endCxn id="51" idx="1"/>
          </p:cNvCxnSpPr>
          <p:nvPr/>
        </p:nvCxnSpPr>
        <p:spPr>
          <a:xfrm>
            <a:off x="6982885" y="4156691"/>
            <a:ext cx="1119369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2254" y="2359091"/>
            <a:ext cx="2636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pmig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wq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ThreadPool</a:t>
            </a:r>
            <a:r>
              <a:rPr lang="en-US" dirty="0" smtClean="0"/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stub1-wq </a:t>
            </a:r>
            <a:r>
              <a:rPr lang="en-US" dirty="0"/>
              <a:t>(</a:t>
            </a:r>
            <a:r>
              <a:rPr lang="en-US" dirty="0" err="1"/>
              <a:t>ThreadPool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3"/>
            <a:endCxn id="22" idx="1"/>
          </p:cNvCxnSpPr>
          <p:nvPr/>
        </p:nvCxnSpPr>
        <p:spPr>
          <a:xfrm flipV="1">
            <a:off x="7757410" y="2682257"/>
            <a:ext cx="344844" cy="289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102254" y="5435101"/>
            <a:ext cx="249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trec-wq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ThreadPool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3"/>
            <a:endCxn id="44" idx="1"/>
          </p:cNvCxnSpPr>
          <p:nvPr/>
        </p:nvCxnSpPr>
        <p:spPr>
          <a:xfrm flipV="1">
            <a:off x="6875099" y="5619767"/>
            <a:ext cx="1227155" cy="8465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02254" y="201096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(performs </a:t>
            </a:r>
            <a:r>
              <a:rPr lang="en-US" sz="1200" dirty="0" err="1" smtClean="0">
                <a:solidFill>
                  <a:schemeClr val="accent1"/>
                </a:solidFill>
              </a:rPr>
              <a:t>premigration</a:t>
            </a:r>
            <a:r>
              <a:rPr lang="en-US" sz="1200" dirty="0" smtClean="0">
                <a:solidFill>
                  <a:schemeClr val="accent1"/>
                </a:solidFill>
              </a:rPr>
              <a:t> and stubbing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on single files)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62214" y="5220475"/>
            <a:ext cx="2816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(created for each </a:t>
            </a:r>
            <a:r>
              <a:rPr lang="en-US" sz="1200" smtClean="0">
                <a:solidFill>
                  <a:schemeClr val="accent1"/>
                </a:solidFill>
              </a:rPr>
              <a:t>transparent recall event)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Threads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4303455"/>
            <a:ext cx="4028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[root@visp ~]# ps -Lp $(pidof ltfsdmd)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   PID     LWP TTY          TIME CMD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665321 pts/2    00:00:00 ltfsdmd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665323 pts/2    00:00:00 ltfsdmd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665328 pts/2    00:00:00 Scheduler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665329 pts/2    00:00:00 w:Scheduler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665330 pts/2    00:00:00 Signal Handler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665331 pts/2    00:00:00 Signal Handler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665332 pts/2    00:00:00 Receiver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665333 pts/2    00:00:00 w:Receiver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665334 pts/2    00:00:00 RecallD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665335 pts/2    00:00:00 w:RecallD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665336 pts/2    00:00:00 ltfsdmd.ofs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665360 pts/2    00:00:00 msg-wq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665361 pts/2    00:00:12 SR(1)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665362 pts/2    00:00:00 w:SR(1)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30345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ltfsdm recall file</a:t>
            </a:r>
            <a:endParaRPr lang="en-US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9739" y="1571424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[root@visp ~]# ps -Lp $(pidof ltfsdmd)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   PID     LWP TTY          TIME CMD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665321 pts/2    00:00:00 ltfsdmd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665323 pts/2    00:00:00 ltfsdmd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665328 pts/2    00:00:00 Scheduler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665329 pts/2    00:00:00 w:Scheduler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665330 pts/2    00:00:00 Signal Handler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665331 pts/2    00:00:00 Signal Handler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665332 pts/2    00:00:00 Receiver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665333 pts/2    00:00:00 w:Receiver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665334 pts/2    00:00:00 RecallD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665335 pts/2    00:00:00 w:RecallD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665336 pts/2    00:00:00 ltfsdmd.ofs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665885 pts/2    00:00:00 msg-wq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665886 pts/2    00:00:00 M(2,0,pool1)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665887 pts/2    00:00:00 w:M(2,0,pool1)</a:t>
            </a:r>
          </a:p>
          <a:p>
            <a:r>
              <a:rPr lang="is-IS" sz="1000" dirty="0">
                <a:latin typeface="Courier" charset="0"/>
                <a:ea typeface="Courier" charset="0"/>
                <a:cs typeface="Courier" charset="0"/>
              </a:rPr>
              <a:t> 665321  665888 pts/2    00:00:00 pmig0-wq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571424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ltfsdm migrate </a:t>
            </a:r>
            <a:r>
              <a:rPr lang="mr-IN" dirty="0" smtClean="0">
                <a:solidFill>
                  <a:srgbClr val="000000"/>
                </a:solidFill>
                <a:effectLst/>
                <a:latin typeface="Courier" charset="0"/>
              </a:rPr>
              <a:t>–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P pool file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606" y="1767985"/>
            <a:ext cx="33903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SQLITE_OPEN_READWRITE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SQLITE_OPEN_CREATE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SQLITE_OPEN_FULLMUTEX SQLITE_OPEN_SHAREDCACHE SQLITE_OPEN_EXCLUSIVE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3387" y="1767985"/>
            <a:ext cx="67904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database is opened for reading and writing.</a:t>
            </a:r>
          </a:p>
          <a:p>
            <a:r>
              <a:rPr lang="en-US" dirty="0" smtClean="0"/>
              <a:t>The database is created if it does not already exist.</a:t>
            </a:r>
          </a:p>
          <a:p>
            <a:r>
              <a:rPr lang="en-US" dirty="0" smtClean="0"/>
              <a:t>The database connection opens in the serialized </a:t>
            </a:r>
            <a:r>
              <a:rPr lang="en-US" dirty="0" smtClean="0">
                <a:hlinkClick r:id="rId2"/>
              </a:rPr>
              <a:t>threading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see: http://</a:t>
            </a:r>
            <a:r>
              <a:rPr lang="en-US" dirty="0" err="1" smtClean="0"/>
              <a:t>www.sqlite.org</a:t>
            </a:r>
            <a:r>
              <a:rPr lang="en-US" dirty="0" smtClean="0"/>
              <a:t>/</a:t>
            </a:r>
            <a:r>
              <a:rPr lang="en-US" dirty="0" err="1" smtClean="0"/>
              <a:t>sharedcache.html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SQLITE_OPEN_EXCLUSIVE</a:t>
            </a:r>
            <a:r>
              <a:rPr lang="en-US" dirty="0" smtClean="0"/>
              <a:t> flag is always used in conjunction with the </a:t>
            </a:r>
            <a:r>
              <a:rPr lang="en-US" dirty="0" smtClean="0">
                <a:hlinkClick r:id="rId3"/>
              </a:rPr>
              <a:t>SQLITE_OPEN_CREATE</a:t>
            </a:r>
            <a:r>
              <a:rPr lang="en-US" dirty="0" smtClean="0"/>
              <a:t> flag, which are both directly analogous to the O_EXCL and O_CREAT flags of the POSIX open() API.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606" y="4254713"/>
            <a:ext cx="105311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SQLite supports three different threading modes: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Single-thread</a:t>
            </a:r>
            <a:r>
              <a:rPr lang="en-US" dirty="0" smtClean="0"/>
              <a:t>. In this mode, all </a:t>
            </a:r>
            <a:r>
              <a:rPr lang="en-US" dirty="0" err="1" smtClean="0"/>
              <a:t>mutexes</a:t>
            </a:r>
            <a:r>
              <a:rPr lang="en-US" dirty="0" smtClean="0"/>
              <a:t> are disabled and SQLite is unsafe to use in more than a single thread at once.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Multi-thread</a:t>
            </a:r>
            <a:r>
              <a:rPr lang="en-US" dirty="0" smtClean="0"/>
              <a:t>. In this mode, SQLite can be safely used by multiple threads provided that no single database connection is used simultaneously in two or more threads. 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Serialized</a:t>
            </a:r>
            <a:r>
              <a:rPr lang="en-US" dirty="0" smtClean="0">
                <a:solidFill>
                  <a:schemeClr val="accent1"/>
                </a:solidFill>
              </a:rPr>
              <a:t>. In serialized mode, SQLite can be safely used by multiple threads with no restriction.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0348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59C9C"/>
                </a:solidFill>
                <a:effectLst/>
                <a:latin typeface="Courier" charset="0"/>
              </a:rPr>
              <a:t>TABLE JOB_QUEUE</a:t>
            </a:r>
            <a:endParaRPr lang="en-US">
              <a:solidFill>
                <a:srgbClr val="C59C9C"/>
              </a:solidFill>
              <a:effectLst/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054946"/>
            <a:ext cx="44084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"OPERATION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"FILE_NAME CHAR(4096),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"REQ_NUM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"TARGET_STATE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"REPL_NUM INT,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</a:t>
            </a:r>
            <a:r>
              <a:rPr lang="en-US" dirty="0">
                <a:solidFill>
                  <a:srgbClr val="C59C9C"/>
                </a:solidFill>
                <a:latin typeface="Courier" charset="0"/>
              </a:rPr>
              <a:t>TAPE_POOL VARCHAR</a:t>
            </a:r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, </a:t>
            </a:r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"FILE_SIZE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"FS_ID BIGINT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"I_GEN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"I_NUM BIGINT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"MTIME_SEC BIGINT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"MTIME_NSEC BIGINT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"LAST_UPD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"TAPE_ID CHAR(9),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"FILE_STATE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"START_BLOCK INT,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"CONN_INFO BIGINT UNIQUE, "</a:t>
            </a:r>
            <a:endParaRPr lang="is-IS" dirty="0">
              <a:solidFill>
                <a:srgbClr val="C59C9C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6652" y="2054946"/>
            <a:ext cx="69453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effectLst/>
              </a:rPr>
              <a:t>migration, selective recall, transparent recall</a:t>
            </a:r>
          </a:p>
          <a:p>
            <a:r>
              <a:rPr lang="is-IS" dirty="0" smtClean="0"/>
              <a:t>file name (not known for DMAPI transparent recall</a:t>
            </a:r>
          </a:p>
          <a:p>
            <a:r>
              <a:rPr lang="is-IS" dirty="0" smtClean="0"/>
              <a:t>number incremented for each new request</a:t>
            </a:r>
          </a:p>
          <a:p>
            <a:r>
              <a:rPr lang="is-IS" dirty="0" smtClean="0"/>
              <a:t>target state migration, selective recall, and transparent recall</a:t>
            </a:r>
          </a:p>
          <a:p>
            <a:r>
              <a:rPr lang="is-IS" dirty="0" smtClean="0">
                <a:effectLst/>
              </a:rPr>
              <a:t>number of the replica </a:t>
            </a:r>
            <a:r>
              <a:rPr lang="is-IS" dirty="0" smtClean="0"/>
              <a:t>(migration only)</a:t>
            </a:r>
            <a:endParaRPr lang="is-IS" dirty="0" smtClean="0">
              <a:effectLst/>
            </a:endParaRPr>
          </a:p>
          <a:p>
            <a:r>
              <a:rPr lang="is-IS" dirty="0" smtClean="0"/>
              <a:t>tape storage pool name </a:t>
            </a:r>
            <a:r>
              <a:rPr lang="is-IS" dirty="0" smtClean="0"/>
              <a:t>(migration only)</a:t>
            </a:r>
          </a:p>
          <a:p>
            <a:r>
              <a:rPr lang="is-IS" dirty="0" smtClean="0">
                <a:effectLst/>
              </a:rPr>
              <a:t>file size</a:t>
            </a:r>
          </a:p>
          <a:p>
            <a:r>
              <a:rPr lang="is-IS" dirty="0" smtClean="0"/>
              <a:t>file system id</a:t>
            </a:r>
          </a:p>
          <a:p>
            <a:r>
              <a:rPr lang="is-IS" dirty="0" smtClean="0">
                <a:effectLst/>
              </a:rPr>
              <a:t>inode generation number</a:t>
            </a:r>
          </a:p>
          <a:p>
            <a:r>
              <a:rPr lang="is-IS" dirty="0" smtClean="0"/>
              <a:t>inode number</a:t>
            </a:r>
          </a:p>
          <a:p>
            <a:r>
              <a:rPr lang="is-IS" dirty="0" smtClean="0"/>
              <a:t>file mtime</a:t>
            </a:r>
            <a:r>
              <a:rPr lang="is-IS" dirty="0"/>
              <a:t> </a:t>
            </a:r>
            <a:r>
              <a:rPr lang="is-IS" dirty="0" smtClean="0"/>
              <a:t>in seconds</a:t>
            </a:r>
          </a:p>
          <a:p>
            <a:r>
              <a:rPr lang="is-IS" dirty="0" smtClean="0"/>
              <a:t>file mtime in nano seconds</a:t>
            </a:r>
          </a:p>
          <a:p>
            <a:r>
              <a:rPr lang="is-IS" dirty="0" smtClean="0"/>
              <a:t>last update (not sure I used that)</a:t>
            </a:r>
          </a:p>
          <a:p>
            <a:r>
              <a:rPr lang="is-IS" dirty="0" smtClean="0"/>
              <a:t>tape id</a:t>
            </a:r>
          </a:p>
          <a:p>
            <a:r>
              <a:rPr lang="is-IS" dirty="0" smtClean="0"/>
              <a:t>file migration state: migrated, premigrated, resident</a:t>
            </a:r>
          </a:p>
          <a:p>
            <a:r>
              <a:rPr lang="is-IS" dirty="0" smtClean="0"/>
              <a:t>starting block on tape</a:t>
            </a:r>
          </a:p>
          <a:p>
            <a:r>
              <a:rPr lang="is-IS" dirty="0" smtClean="0"/>
              <a:t>connector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29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0348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59C9C"/>
                </a:solidFill>
                <a:effectLst/>
                <a:latin typeface="Courier" charset="0"/>
              </a:rPr>
              <a:t>TABLE REQUEST_QUEUE</a:t>
            </a:r>
            <a:endParaRPr lang="en-US" dirty="0">
              <a:solidFill>
                <a:srgbClr val="C59C9C"/>
              </a:solidFill>
              <a:effectLst/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6652" y="2054946"/>
            <a:ext cx="6945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/>
              <a:t>migration, selective recall, transparent recall</a:t>
            </a:r>
          </a:p>
          <a:p>
            <a:r>
              <a:rPr lang="is-IS" dirty="0" smtClean="0"/>
              <a:t>number incremented for each new request</a:t>
            </a:r>
          </a:p>
          <a:p>
            <a:r>
              <a:rPr lang="is-IS" dirty="0" smtClean="0"/>
              <a:t>target state of the operation</a:t>
            </a:r>
          </a:p>
          <a:p>
            <a:r>
              <a:rPr lang="is-IS" dirty="0" smtClean="0"/>
              <a:t>number of replicas (migration only)</a:t>
            </a:r>
          </a:p>
          <a:p>
            <a:r>
              <a:rPr lang="is-IS" dirty="0" smtClean="0"/>
              <a:t>replica number (migration only)</a:t>
            </a:r>
          </a:p>
          <a:p>
            <a:r>
              <a:rPr lang="is-IS" dirty="0" smtClean="0"/>
              <a:t>tape storage pool name </a:t>
            </a:r>
            <a:r>
              <a:rPr lang="is-IS" dirty="0" smtClean="0"/>
              <a:t>(migration only)</a:t>
            </a:r>
          </a:p>
          <a:p>
            <a:r>
              <a:rPr lang="is-IS" dirty="0" smtClean="0"/>
              <a:t>tape id</a:t>
            </a:r>
          </a:p>
          <a:p>
            <a:r>
              <a:rPr lang="is-IS" dirty="0" smtClean="0"/>
              <a:t>time the request has been added (not sure if I have used)</a:t>
            </a:r>
          </a:p>
          <a:p>
            <a:r>
              <a:rPr lang="is-IS" dirty="0" smtClean="0"/>
              <a:t>state of the request: new, processing, completed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054946"/>
            <a:ext cx="39342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"OPERATION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"REQ_NUM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"TARGET_STATE INT,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"NUM_REPL, "</a:t>
            </a:r>
            <a:endParaRPr lang="is-I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"REPL_NUM INT,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</a:t>
            </a:r>
            <a:r>
              <a:rPr lang="en-US" dirty="0">
                <a:solidFill>
                  <a:srgbClr val="C59C9C"/>
                </a:solidFill>
                <a:latin typeface="Courier" charset="0"/>
              </a:rPr>
              <a:t>TAPE_POOL VARCHAR</a:t>
            </a:r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, </a:t>
            </a:r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"TAPE_ID CHAR(9),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"TIME_ADDED INT NOT NULL, "</a:t>
            </a:r>
          </a:p>
          <a:p>
            <a:r>
              <a:rPr lang="is-IS" dirty="0" smtClean="0">
                <a:solidFill>
                  <a:srgbClr val="C59C9C"/>
                </a:solidFill>
                <a:effectLst/>
                <a:latin typeface="Courier" charset="0"/>
              </a:rPr>
              <a:t>"STATE INT NOT NULL, "</a:t>
            </a:r>
            <a:endParaRPr lang="is-IS" dirty="0">
              <a:solidFill>
                <a:srgbClr val="C59C9C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316" y="4020420"/>
            <a:ext cx="387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currently </a:t>
            </a:r>
            <a:r>
              <a:rPr lang="en-US" dirty="0" err="1" smtClean="0"/>
              <a:t>xfs</a:t>
            </a:r>
            <a:r>
              <a:rPr lang="en-US" dirty="0" smtClean="0"/>
              <a:t> and ext4 are supported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ext4 will not work with DMAPI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98212" y="4770783"/>
            <a:ext cx="4158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498892" y="1599962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800" u="sng" dirty="0">
                <a:latin typeface="Courier" charset="0"/>
                <a:ea typeface="Courier" charset="0"/>
                <a:cs typeface="Courier" charset="0"/>
              </a:rPr>
              <a:t>LTFSDM::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getFs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00" dirty="0" err="1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buflen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= 32 * 1024;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*buffer = NULL;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 err="1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00" dirty="0" err="1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mntent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mntbuf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*MNTINFO;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mountList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MNTINFO = 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setmntent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800" u="sng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proc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/mounts"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"r"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(!MNTINFO) {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sz="800" u="sng" dirty="0">
                <a:latin typeface="Courier" charset="0"/>
                <a:ea typeface="Courier" charset="0"/>
                <a:cs typeface="Courier" charset="0"/>
              </a:rPr>
              <a:t>THROW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errno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errno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buffer = (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*) </a:t>
            </a:r>
            <a:r>
              <a:rPr lang="en-US" sz="800" dirty="0" err="1">
                <a:solidFill>
                  <a:srgbClr val="793D93"/>
                </a:solidFill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buflen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(buffer == NULL)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sz="800" u="sng" dirty="0">
                <a:latin typeface="Courier" charset="0"/>
                <a:ea typeface="Courier" charset="0"/>
                <a:cs typeface="Courier" charset="0"/>
              </a:rPr>
              <a:t>THROW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::UNSET);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getmntent_r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(MNTINFO, &amp;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mntbuf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, buffer,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buflen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(!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strcmp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mntbuf.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mnt_type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800" u="sng" dirty="0" err="1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xfs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 || !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strcmp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mntbuf.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mnt_type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800" dirty="0">
                <a:solidFill>
                  <a:srgbClr val="3933FF"/>
                </a:solidFill>
                <a:latin typeface="Courier" charset="0"/>
                <a:ea typeface="Courier" charset="0"/>
                <a:cs typeface="Courier" charset="0"/>
              </a:rPr>
              <a:t>"ext4"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mountList.insert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800" dirty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mntbuf.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mnt_dir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u="sng" dirty="0" err="1">
                <a:latin typeface="Courier" charset="0"/>
                <a:ea typeface="Courier" charset="0"/>
                <a:cs typeface="Courier" charset="0"/>
              </a:rPr>
              <a:t>endmntent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(MNTINFO);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793D93"/>
                </a:solidFill>
                <a:latin typeface="Courier" charset="0"/>
                <a:ea typeface="Courier" charset="0"/>
                <a:cs typeface="Courier" charset="0"/>
              </a:rPr>
              <a:t>free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(buffer);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8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mountList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80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8502670" y="2173613"/>
            <a:ext cx="411480" cy="42168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946594" y="2173613"/>
            <a:ext cx="411480" cy="278303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412592" y="2173613"/>
            <a:ext cx="411480" cy="132935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731" y="5069541"/>
            <a:ext cx="2108496" cy="29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ltfsdm migrate file.1 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 file.10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731" y="5618181"/>
            <a:ext cx="2108496" cy="290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ltfsdm migrate file.11 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 file.20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730" y="6166821"/>
            <a:ext cx="2108497" cy="290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ltfsdm recall file.21 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 file.30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5099" y="5214769"/>
            <a:ext cx="2073348" cy="10972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eceiver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75439"/>
              </p:ext>
            </p:extLst>
          </p:nvPr>
        </p:nvGraphicFramePr>
        <p:xfrm>
          <a:off x="1053192" y="2282598"/>
          <a:ext cx="6033516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99"/>
                <a:gridCol w="566928"/>
                <a:gridCol w="832104"/>
                <a:gridCol w="621792"/>
                <a:gridCol w="667512"/>
                <a:gridCol w="713232"/>
                <a:gridCol w="612648"/>
                <a:gridCol w="731520"/>
                <a:gridCol w="640081"/>
              </a:tblGrid>
              <a:tr h="2032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REQUEST_QUEUE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OPERATION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REQ_NUM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TARGET_STATE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NUM_REPL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REPL_NUM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TAPE_POOL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TAPE_ID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TIME_ADDED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REQSTATE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20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pool1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000" u="none" strike="noStrike" dirty="0">
                          <a:effectLst/>
                        </a:rPr>
                        <a:t>DV1480L6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1484754726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 </a:t>
                      </a:r>
                      <a:r>
                        <a:rPr lang="en-US" sz="1000" u="none" strike="noStrike" dirty="0" smtClean="0">
                          <a:effectLst/>
                        </a:rPr>
                        <a:t>progress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u="none" strike="noStrike" dirty="0">
                          <a:effectLst/>
                        </a:rPr>
                        <a:t>21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pool2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000" u="none" strike="noStrike" dirty="0">
                          <a:effectLst/>
                        </a:rPr>
                        <a:t>DV1480L6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1484754736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 </a:t>
                      </a:r>
                      <a:r>
                        <a:rPr lang="en-US" sz="1000" u="none" strike="noStrike" dirty="0" smtClean="0">
                          <a:effectLst/>
                        </a:rPr>
                        <a:t>progress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sel. recall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22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000" u="none" strike="noStrike" dirty="0">
                          <a:effectLst/>
                        </a:rPr>
                        <a:t>DV1480L6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1484754746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 </a:t>
                      </a:r>
                      <a:r>
                        <a:rPr lang="en-US" sz="1000" u="none" strike="noStrike" dirty="0" smtClean="0">
                          <a:effectLst/>
                        </a:rPr>
                        <a:t>progress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9" idx="3"/>
            <a:endCxn id="10" idx="1"/>
          </p:cNvCxnSpPr>
          <p:nvPr/>
        </p:nvCxnSpPr>
        <p:spPr>
          <a:xfrm flipV="1">
            <a:off x="2431227" y="5763409"/>
            <a:ext cx="343872" cy="5486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3"/>
            <a:endCxn id="10" idx="1"/>
          </p:cNvCxnSpPr>
          <p:nvPr/>
        </p:nvCxnSpPr>
        <p:spPr>
          <a:xfrm>
            <a:off x="2431227" y="5763409"/>
            <a:ext cx="343872" cy="12700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75099" y="3822719"/>
            <a:ext cx="2073348" cy="36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r>
              <a:rPr lang="en-US" dirty="0" smtClean="0">
                <a:solidFill>
                  <a:schemeClr val="tx1"/>
                </a:solidFill>
              </a:rPr>
              <a:t>::run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099" y="4281734"/>
            <a:ext cx="2079977" cy="365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r>
              <a:rPr lang="en-US" dirty="0" smtClean="0">
                <a:solidFill>
                  <a:schemeClr val="tx1"/>
                </a:solidFill>
              </a:rPr>
              <a:t>::run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5099" y="4740750"/>
            <a:ext cx="2073348" cy="365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r>
              <a:rPr lang="en-US" dirty="0" smtClean="0">
                <a:solidFill>
                  <a:schemeClr val="tx1"/>
                </a:solidFill>
              </a:rPr>
              <a:t>::run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0" idx="3"/>
            <a:endCxn id="18" idx="3"/>
          </p:cNvCxnSpPr>
          <p:nvPr/>
        </p:nvCxnSpPr>
        <p:spPr>
          <a:xfrm flipV="1">
            <a:off x="4848447" y="4923718"/>
            <a:ext cx="12700" cy="839691"/>
          </a:xfrm>
          <a:prstGeom prst="curvedConnector3">
            <a:avLst>
              <a:gd name="adj1" fmla="val 138689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6" idx="3"/>
          </p:cNvCxnSpPr>
          <p:nvPr/>
        </p:nvCxnSpPr>
        <p:spPr>
          <a:xfrm flipV="1">
            <a:off x="4848447" y="4005687"/>
            <a:ext cx="12700" cy="1757722"/>
          </a:xfrm>
          <a:prstGeom prst="curvedConnector3">
            <a:avLst>
              <a:gd name="adj1" fmla="val 239015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6" idx="1"/>
            <a:endCxn id="12" idx="1"/>
          </p:cNvCxnSpPr>
          <p:nvPr/>
        </p:nvCxnSpPr>
        <p:spPr>
          <a:xfrm rot="10800000">
            <a:off x="1053193" y="2814093"/>
            <a:ext cx="1721907" cy="1191594"/>
          </a:xfrm>
          <a:prstGeom prst="curvedConnector3">
            <a:avLst>
              <a:gd name="adj1" fmla="val 10631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1"/>
            <a:endCxn id="140" idx="1"/>
          </p:cNvCxnSpPr>
          <p:nvPr/>
        </p:nvCxnSpPr>
        <p:spPr>
          <a:xfrm rot="10800000">
            <a:off x="826247" y="1219351"/>
            <a:ext cx="1948853" cy="2786336"/>
          </a:xfrm>
          <a:prstGeom prst="curvedConnector3">
            <a:avLst>
              <a:gd name="adj1" fmla="val 13480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7" idx="1"/>
            <a:endCxn id="12" idx="1"/>
          </p:cNvCxnSpPr>
          <p:nvPr/>
        </p:nvCxnSpPr>
        <p:spPr>
          <a:xfrm rot="10800000">
            <a:off x="1053193" y="2814094"/>
            <a:ext cx="1721907" cy="1650609"/>
          </a:xfrm>
          <a:prstGeom prst="curvedConnector3">
            <a:avLst>
              <a:gd name="adj1" fmla="val 110664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1"/>
            <a:endCxn id="140" idx="1"/>
          </p:cNvCxnSpPr>
          <p:nvPr/>
        </p:nvCxnSpPr>
        <p:spPr>
          <a:xfrm rot="10800000">
            <a:off x="826247" y="1219352"/>
            <a:ext cx="1948853" cy="3704367"/>
          </a:xfrm>
          <a:prstGeom prst="curvedConnector3">
            <a:avLst>
              <a:gd name="adj1" fmla="val 140574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70145" y="5214769"/>
            <a:ext cx="1629783" cy="10972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12911" y="3502970"/>
            <a:ext cx="2669383" cy="36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Migration::</a:t>
            </a:r>
            <a:r>
              <a:rPr lang="en-US" dirty="0" err="1" smtClean="0">
                <a:solidFill>
                  <a:schemeClr val="tx1"/>
                </a:solidFill>
              </a:rPr>
              <a:t>execRequest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2910" y="4956650"/>
            <a:ext cx="2669383" cy="365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Migration::</a:t>
            </a:r>
            <a:r>
              <a:rPr lang="en-US" dirty="0" err="1" smtClean="0">
                <a:solidFill>
                  <a:schemeClr val="tx1"/>
                </a:solidFill>
              </a:rPr>
              <a:t>execRequest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12910" y="6406397"/>
            <a:ext cx="2669383" cy="365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SelRecall</a:t>
            </a:r>
            <a:r>
              <a:rPr lang="en-US" dirty="0" smtClean="0">
                <a:solidFill>
                  <a:schemeClr val="tx1"/>
                </a:solidFill>
              </a:rPr>
              <a:t>::</a:t>
            </a:r>
            <a:r>
              <a:rPr lang="en-US" dirty="0" err="1" smtClean="0">
                <a:solidFill>
                  <a:schemeClr val="tx1"/>
                </a:solidFill>
              </a:rPr>
              <a:t>execRequest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6999928" y="3685938"/>
            <a:ext cx="812983" cy="2077471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6999928" y="5139618"/>
            <a:ext cx="812982" cy="623791"/>
          </a:xfrm>
          <a:prstGeom prst="curved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6999928" y="5763409"/>
            <a:ext cx="812982" cy="825956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5979297" y="3354161"/>
            <a:ext cx="411480" cy="1860608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38972" y="3526389"/>
            <a:ext cx="209212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SELECT OPERATION, REQ_NUM, TARGET_STATE, NUM_REPL, REPL_NUM, </a:t>
            </a:r>
            <a:r>
              <a:rPr lang="en-US" sz="1000" dirty="0" smtClean="0"/>
              <a:t>TAPE_POOL, TAPE_ID FROM </a:t>
            </a:r>
            <a:r>
              <a:rPr lang="en-US" sz="1000" dirty="0" smtClean="0"/>
              <a:t>REQUEST_QUEUE WHERE STATE=</a:t>
            </a:r>
            <a:r>
              <a:rPr lang="en-US" sz="1000" dirty="0" err="1" smtClean="0"/>
              <a:t>DataBase</a:t>
            </a:r>
            <a:r>
              <a:rPr lang="en-US" sz="1000" dirty="0" smtClean="0"/>
              <a:t>::REQ_NEW ORDER BY OPERATION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 smtClean="0"/>
              <a:t>TIME_ADDED ASC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9703444" y="2379652"/>
            <a:ext cx="23342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</a:t>
            </a:r>
            <a:r>
              <a:rPr lang="en-US" sz="1000" dirty="0"/>
              <a:t>FILE_NAME, MTIME_SEC, MTIME_NSEC, </a:t>
            </a:r>
            <a:r>
              <a:rPr lang="en-US" sz="1000" dirty="0" smtClean="0"/>
              <a:t>I_NUM </a:t>
            </a:r>
            <a:r>
              <a:rPr lang="en-US" sz="1000" dirty="0" smtClean="0"/>
              <a:t>FROM </a:t>
            </a:r>
            <a:r>
              <a:rPr lang="en-US" sz="1000" dirty="0" smtClean="0"/>
              <a:t>JOB_QUEUE WHERE REQ_NUM=</a:t>
            </a:r>
            <a:r>
              <a:rPr lang="en-US" sz="1000" b="1" dirty="0" smtClean="0"/>
              <a:t>20</a:t>
            </a:r>
            <a:r>
              <a:rPr lang="en-US" sz="1000" dirty="0" smtClean="0"/>
              <a:t> AND </a:t>
            </a:r>
            <a:r>
              <a:rPr lang="en-US" sz="1000" dirty="0" smtClean="0"/>
              <a:t>TAPE_POOL=’</a:t>
            </a:r>
            <a:r>
              <a:rPr lang="en-US" sz="1000" b="1" dirty="0" smtClean="0"/>
              <a:t>pool1</a:t>
            </a:r>
            <a:r>
              <a:rPr lang="en-US" sz="1000" dirty="0" smtClean="0"/>
              <a:t>’ </a:t>
            </a:r>
            <a:r>
              <a:rPr lang="en-US" sz="1000" dirty="0" smtClean="0"/>
              <a:t>FILE_STATE=resident AND </a:t>
            </a:r>
            <a:r>
              <a:rPr lang="mr-IN" sz="1000" dirty="0" smtClean="0"/>
              <a:t>TAPE_ID</a:t>
            </a:r>
            <a:r>
              <a:rPr lang="en-US" sz="1000" dirty="0"/>
              <a:t>=</a:t>
            </a:r>
            <a:r>
              <a:rPr lang="en-US" sz="1000" dirty="0" smtClean="0"/>
              <a:t>’DV1480L6’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9204524" y="3939784"/>
            <a:ext cx="23342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SELECT FILE_NAME, MTIME_SEC, MTIME_NSEC, I_NUM FROM JOB_QUEUE WHERE </a:t>
            </a:r>
            <a:r>
              <a:rPr lang="en-US" sz="1000" dirty="0" smtClean="0"/>
              <a:t>REQ_NUM=</a:t>
            </a:r>
            <a:r>
              <a:rPr lang="en-US" sz="1000" b="1" dirty="0" smtClean="0"/>
              <a:t>21</a:t>
            </a:r>
            <a:r>
              <a:rPr lang="en-US" sz="1000" dirty="0" smtClean="0"/>
              <a:t> </a:t>
            </a:r>
            <a:r>
              <a:rPr lang="en-US" sz="1000" dirty="0"/>
              <a:t>AND TAPE_POOL=</a:t>
            </a:r>
            <a:r>
              <a:rPr lang="en-US" sz="1000" dirty="0" smtClean="0"/>
              <a:t>’</a:t>
            </a:r>
            <a:r>
              <a:rPr lang="en-US" sz="1000" b="1" dirty="0" smtClean="0"/>
              <a:t>pool2</a:t>
            </a:r>
            <a:r>
              <a:rPr lang="en-US" sz="1000" dirty="0" smtClean="0"/>
              <a:t>’ </a:t>
            </a:r>
            <a:r>
              <a:rPr lang="en-US" sz="1000" dirty="0"/>
              <a:t>FILE_STATE=resident AND </a:t>
            </a:r>
            <a:r>
              <a:rPr lang="mr-IN" sz="1000" dirty="0"/>
              <a:t>TAPE_ID</a:t>
            </a:r>
            <a:r>
              <a:rPr lang="en-US" sz="1000" dirty="0"/>
              <a:t>=’DV1480L6’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8769230" y="5301065"/>
            <a:ext cx="34227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ROWID, FILE_NAME, </a:t>
            </a:r>
            <a:r>
              <a:rPr lang="en-US" sz="1000" dirty="0" smtClean="0"/>
              <a:t>FILE_STATE, I_NUM </a:t>
            </a:r>
            <a:r>
              <a:rPr lang="en-US" sz="1000" dirty="0" smtClean="0"/>
              <a:t>FROM JOB_QUEUE WHERE REQ_NUM=</a:t>
            </a:r>
            <a:r>
              <a:rPr lang="en-US" sz="1000" b="1" dirty="0" smtClean="0"/>
              <a:t>22</a:t>
            </a:r>
            <a:r>
              <a:rPr lang="en-US" sz="1000" dirty="0" smtClean="0"/>
              <a:t> </a:t>
            </a:r>
            <a:r>
              <a:rPr lang="en-US" sz="1000" dirty="0" smtClean="0"/>
              <a:t>AND TAPE_ID</a:t>
            </a:r>
            <a:r>
              <a:rPr lang="en-US" sz="1000" dirty="0" smtClean="0"/>
              <a:t>=</a:t>
            </a:r>
            <a:r>
              <a:rPr lang="en-US" sz="1000" dirty="0" smtClean="0"/>
              <a:t>'</a:t>
            </a:r>
            <a:r>
              <a:rPr lang="en-US" sz="1000" b="1" dirty="0" smtClean="0"/>
              <a:t>DV1480L6</a:t>
            </a:r>
            <a:r>
              <a:rPr lang="en-US" sz="1000" dirty="0" smtClean="0"/>
              <a:t>’</a:t>
            </a:r>
          </a:p>
          <a:p>
            <a:r>
              <a:rPr lang="en-US" sz="1000" dirty="0"/>
              <a:t>AND (</a:t>
            </a:r>
            <a:r>
              <a:rPr lang="en-US" sz="1000" dirty="0" smtClean="0"/>
              <a:t>FILE_STATE=</a:t>
            </a:r>
            <a:r>
              <a:rPr lang="en-US" sz="1000" dirty="0" err="1"/>
              <a:t>FsObj</a:t>
            </a:r>
            <a:r>
              <a:rPr lang="en-US" sz="1000" dirty="0"/>
              <a:t>::RECALLING_MIG</a:t>
            </a:r>
          </a:p>
          <a:p>
            <a:r>
              <a:rPr lang="en-US" sz="1000" dirty="0" smtClean="0"/>
              <a:t>OR FILE_STATE=</a:t>
            </a:r>
            <a:r>
              <a:rPr lang="en-US" sz="1000" dirty="0" err="1"/>
              <a:t>FsObj</a:t>
            </a:r>
            <a:r>
              <a:rPr lang="en-US" sz="1000" dirty="0"/>
              <a:t>::</a:t>
            </a:r>
            <a:r>
              <a:rPr lang="en-US" sz="1000" dirty="0" smtClean="0"/>
              <a:t>RECALLING_PREMIG)</a:t>
            </a:r>
            <a:endParaRPr lang="en-US" sz="1000" dirty="0"/>
          </a:p>
          <a:p>
            <a:r>
              <a:rPr lang="en-US" sz="1000" dirty="0" smtClean="0"/>
              <a:t>ORDER </a:t>
            </a:r>
            <a:r>
              <a:rPr lang="en-US" sz="1000" dirty="0" smtClean="0"/>
              <a:t>BY </a:t>
            </a:r>
            <a:r>
              <a:rPr lang="en-US" sz="1000" dirty="0" smtClean="0"/>
              <a:t>START_BLOCK;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333545" y="5328192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0"/>
              </a:spcBef>
              <a:spcAft>
                <a:spcPts val="400"/>
              </a:spcAft>
            </a:pPr>
            <a:r>
              <a:rPr lang="en-US" sz="1600" b="1" kern="0">
                <a:solidFill>
                  <a:srgbClr val="2E74B5"/>
                </a:solidFill>
                <a:ea typeface="Times New Roman" charset="0"/>
                <a:cs typeface="Times New Roman" charset="0"/>
              </a:rPr>
              <a:t>①</a:t>
            </a:r>
            <a:endParaRPr lang="en-US" sz="1600" b="1" kern="0" dirty="0">
              <a:solidFill>
                <a:srgbClr val="2E74B5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4068" y="4047273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0"/>
              </a:spcBef>
              <a:spcAft>
                <a:spcPts val="400"/>
              </a:spcAft>
            </a:pPr>
            <a:r>
              <a:rPr lang="en-US" sz="1600" b="1" kern="0">
                <a:solidFill>
                  <a:srgbClr val="2E74B5"/>
                </a:solidFill>
                <a:ea typeface="Times New Roman" charset="0"/>
                <a:cs typeface="Times New Roman" charset="0"/>
              </a:rPr>
              <a:t>②</a:t>
            </a:r>
            <a:endParaRPr lang="en-US" sz="1600" b="1" kern="0" dirty="0">
              <a:solidFill>
                <a:srgbClr val="2E74B5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64795" y="382271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0"/>
              </a:spcBef>
              <a:spcAft>
                <a:spcPts val="400"/>
              </a:spcAft>
            </a:pPr>
            <a:r>
              <a:rPr lang="en-US" sz="1600" b="1" kern="0">
                <a:solidFill>
                  <a:srgbClr val="2E74B5"/>
                </a:solidFill>
                <a:ea typeface="Times New Roman" charset="0"/>
                <a:cs typeface="Times New Roman" charset="0"/>
              </a:rPr>
              <a:t>③</a:t>
            </a:r>
            <a:endParaRPr lang="en-US" sz="1600" b="1" kern="0" dirty="0">
              <a:solidFill>
                <a:srgbClr val="2E74B5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1868" y="4768132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0"/>
              </a:spcBef>
              <a:spcAft>
                <a:spcPts val="400"/>
              </a:spcAft>
            </a:pPr>
            <a:r>
              <a:rPr lang="en-US" sz="1600" b="1" kern="0">
                <a:solidFill>
                  <a:srgbClr val="2E74B5"/>
                </a:solidFill>
                <a:ea typeface="Times New Roman" charset="0"/>
                <a:cs typeface="Times New Roman" charset="0"/>
              </a:rPr>
              <a:t>④</a:t>
            </a:r>
            <a:endParaRPr lang="en-US" sz="1600" b="1" kern="0" dirty="0">
              <a:solidFill>
                <a:srgbClr val="2E74B5"/>
              </a:solidFill>
              <a:ea typeface="Times New Roman" charset="0"/>
              <a:cs typeface="Times New Roman" charset="0"/>
            </a:endParaRPr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120"/>
              </p:ext>
            </p:extLst>
          </p:nvPr>
        </p:nvGraphicFramePr>
        <p:xfrm>
          <a:off x="826246" y="265089"/>
          <a:ext cx="11231243" cy="1908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715"/>
                <a:gridCol w="664182"/>
                <a:gridCol w="651103"/>
                <a:gridCol w="858819"/>
                <a:gridCol w="689852"/>
                <a:gridCol w="744538"/>
                <a:gridCol w="530203"/>
                <a:gridCol w="451235"/>
                <a:gridCol w="394830"/>
                <a:gridCol w="439956"/>
                <a:gridCol w="744538"/>
                <a:gridCol w="823507"/>
                <a:gridCol w="710696"/>
                <a:gridCol w="650520"/>
                <a:gridCol w="704538"/>
                <a:gridCol w="794478"/>
                <a:gridCol w="704533"/>
              </a:tblGrid>
              <a:tr h="333824"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JOB_QUEUE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OPERATION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FILE_NAME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REQ_NUM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TARGET_STATE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REPL_NUM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TAPE_POOL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FILE_SIZE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I_GEN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I_NUM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MTIME_SEC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MTIME_NSEC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LAST_UPD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TAPE_ID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FILE_STATE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START_BLOCK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CONN_INFO</a:t>
                      </a:r>
                    </a:p>
                  </a:txBody>
                  <a:tcPr marL="10463" marR="10463" marT="104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file.1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20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mig</a:t>
                      </a:r>
                      <a:r>
                        <a:rPr lang="en-US" sz="1000" u="none" strike="noStrike" dirty="0">
                          <a:effectLst/>
                        </a:rPr>
                        <a:t>/res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pool1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123423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37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1484753926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410975476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1484754726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resident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file.11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premigrated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pool2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123432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1484753936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410975486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1484754736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resident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recall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file.21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effectLst/>
                        </a:rPr>
                        <a:t>mig</a:t>
                      </a:r>
                      <a:r>
                        <a:rPr lang="en-US" sz="1000" u="none" strike="noStrike" dirty="0" smtClean="0">
                          <a:effectLst/>
                        </a:rPr>
                        <a:t>/res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123432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1484753946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410975496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1484754746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DV1480L6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migrated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file.10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20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mig</a:t>
                      </a:r>
                      <a:r>
                        <a:rPr lang="en-US" sz="1000" u="none" strike="noStrike" dirty="0">
                          <a:effectLst/>
                        </a:rPr>
                        <a:t>/res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pool1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123423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>
                          <a:effectLst/>
                        </a:rPr>
                        <a:t>37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208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1484753927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410975477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1484754727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resident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migration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file.20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premigrated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pool2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123432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1484753937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410975487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1484754737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resident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sel.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recall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file.30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effectLst/>
                        </a:rPr>
                        <a:t>mig</a:t>
                      </a:r>
                      <a:r>
                        <a:rPr lang="en-US" sz="1000" u="none" strike="noStrike" dirty="0" smtClean="0">
                          <a:effectLst/>
                        </a:rPr>
                        <a:t>/res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524288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123432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1484753947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410975497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 dirty="0" smtClean="0">
                          <a:effectLst/>
                        </a:rPr>
                        <a:t>1484754747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DV1480L6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migrated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63" marR="10463" marT="104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0" name="Curved Connector 489"/>
          <p:cNvCxnSpPr>
            <a:stCxn id="17" idx="1"/>
            <a:endCxn id="140" idx="1"/>
          </p:cNvCxnSpPr>
          <p:nvPr/>
        </p:nvCxnSpPr>
        <p:spPr>
          <a:xfrm rot="10800000">
            <a:off x="826247" y="1219352"/>
            <a:ext cx="1948853" cy="3245351"/>
          </a:xfrm>
          <a:prstGeom prst="curvedConnector3">
            <a:avLst>
              <a:gd name="adj1" fmla="val 1374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urved Connector 1067"/>
          <p:cNvCxnSpPr>
            <a:stCxn id="10" idx="3"/>
            <a:endCxn id="17" idx="3"/>
          </p:cNvCxnSpPr>
          <p:nvPr/>
        </p:nvCxnSpPr>
        <p:spPr>
          <a:xfrm flipV="1">
            <a:off x="4848447" y="4464702"/>
            <a:ext cx="6629" cy="1298707"/>
          </a:xfrm>
          <a:prstGeom prst="curvedConnector3">
            <a:avLst>
              <a:gd name="adj1" fmla="val 3548484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/>
          <p:cNvCxnSpPr>
            <a:stCxn id="7" idx="3"/>
            <a:endCxn id="10" idx="1"/>
          </p:cNvCxnSpPr>
          <p:nvPr/>
        </p:nvCxnSpPr>
        <p:spPr>
          <a:xfrm>
            <a:off x="2431227" y="5214769"/>
            <a:ext cx="343872" cy="5486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urved Connector 1168"/>
          <p:cNvCxnSpPr>
            <a:stCxn id="18" idx="1"/>
            <a:endCxn id="12" idx="1"/>
          </p:cNvCxnSpPr>
          <p:nvPr/>
        </p:nvCxnSpPr>
        <p:spPr>
          <a:xfrm rot="10800000">
            <a:off x="1053193" y="2814094"/>
            <a:ext cx="1721907" cy="2109625"/>
          </a:xfrm>
          <a:prstGeom prst="curvedConnector3">
            <a:avLst>
              <a:gd name="adj1" fmla="val 12154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8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/>
          <p:cNvSpPr/>
          <p:nvPr/>
        </p:nvSpPr>
        <p:spPr>
          <a:xfrm>
            <a:off x="6672702" y="5960693"/>
            <a:ext cx="3784821" cy="769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643339" y="81033"/>
            <a:ext cx="7814184" cy="5815826"/>
          </a:xfrm>
          <a:prstGeom prst="rect">
            <a:avLst/>
          </a:prstGeom>
          <a:solidFill>
            <a:schemeClr val="bg2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(ltfsdmd) back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867684" y="1808236"/>
            <a:ext cx="2139679" cy="30787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Connector (API)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0" y="1593877"/>
            <a:ext cx="1978809" cy="4302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(ltfsdm) front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9349" y="19940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19349" y="248517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19349" y="297397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migrate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127407" y="2649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19349" y="3460499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076320" y="2011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076320" y="63619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076320" y="1069335"/>
            <a:ext cx="1740111" cy="647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JOB_QUEUE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REQUEST_QUEUE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>
            <a:stCxn id="242" idx="3"/>
            <a:endCxn id="243" idx="1"/>
          </p:cNvCxnSpPr>
          <p:nvPr/>
        </p:nvCxnSpPr>
        <p:spPr>
          <a:xfrm flipV="1">
            <a:off x="1859460" y="2299162"/>
            <a:ext cx="1254991" cy="849517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8" idx="3"/>
            <a:endCxn id="243" idx="1"/>
          </p:cNvCxnSpPr>
          <p:nvPr/>
        </p:nvCxnSpPr>
        <p:spPr>
          <a:xfrm flipV="1">
            <a:off x="1859460" y="2299162"/>
            <a:ext cx="1254991" cy="1336039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325" idx="0"/>
            <a:endCxn id="244" idx="1"/>
          </p:cNvCxnSpPr>
          <p:nvPr/>
        </p:nvCxnSpPr>
        <p:spPr>
          <a:xfrm flipV="1">
            <a:off x="3987675" y="439688"/>
            <a:ext cx="1139732" cy="256720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325" idx="0"/>
            <a:endCxn id="245" idx="1"/>
          </p:cNvCxnSpPr>
          <p:nvPr/>
        </p:nvCxnSpPr>
        <p:spPr>
          <a:xfrm flipV="1">
            <a:off x="3987675" y="2412837"/>
            <a:ext cx="1129832" cy="594055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4" idx="3"/>
            <a:endCxn id="249" idx="1"/>
          </p:cNvCxnSpPr>
          <p:nvPr/>
        </p:nvCxnSpPr>
        <p:spPr>
          <a:xfrm flipV="1">
            <a:off x="6867518" y="375854"/>
            <a:ext cx="1208802" cy="638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44" idx="3"/>
          </p:cNvCxnSpPr>
          <p:nvPr/>
        </p:nvCxnSpPr>
        <p:spPr>
          <a:xfrm>
            <a:off x="6867518" y="439688"/>
            <a:ext cx="1208802" cy="37121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051455" y="229248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8051456" y="281373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051457" y="333501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8055385" y="385809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19349" y="394702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help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19349" y="44332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reclaim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4" name="Straight Arrow Connector 263"/>
          <p:cNvCxnSpPr>
            <a:stCxn id="291" idx="3"/>
            <a:endCxn id="243" idx="1"/>
          </p:cNvCxnSpPr>
          <p:nvPr/>
        </p:nvCxnSpPr>
        <p:spPr>
          <a:xfrm flipV="1">
            <a:off x="1859460" y="2299162"/>
            <a:ext cx="1254991" cy="182256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92" idx="3"/>
            <a:endCxn id="243" idx="1"/>
          </p:cNvCxnSpPr>
          <p:nvPr/>
        </p:nvCxnSpPr>
        <p:spPr>
          <a:xfrm flipV="1">
            <a:off x="1859460" y="2299162"/>
            <a:ext cx="1254991" cy="230879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243" idx="1"/>
          </p:cNvCxnSpPr>
          <p:nvPr/>
        </p:nvCxnSpPr>
        <p:spPr>
          <a:xfrm flipV="1">
            <a:off x="1859460" y="2299162"/>
            <a:ext cx="1254991" cy="360717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8076320" y="49736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ltfs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8076320" y="540572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19349" y="491949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info 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endCxn id="243" idx="1"/>
          </p:cNvCxnSpPr>
          <p:nvPr/>
        </p:nvCxnSpPr>
        <p:spPr>
          <a:xfrm flipV="1">
            <a:off x="1859460" y="2299162"/>
            <a:ext cx="1254991" cy="279503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056540" y="428839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4" name="Straight Arrow Connector 273"/>
          <p:cNvCxnSpPr>
            <a:stCxn id="325" idx="2"/>
          </p:cNvCxnSpPr>
          <p:nvPr/>
        </p:nvCxnSpPr>
        <p:spPr>
          <a:xfrm>
            <a:off x="3987675" y="3356296"/>
            <a:ext cx="1068865" cy="110680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4069770" y="62881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2848865" y="5896859"/>
            <a:ext cx="3701566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4939826" y="5896859"/>
            <a:ext cx="1610605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1978809" y="628918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 flipH="1" flipV="1">
            <a:off x="989405" y="5896859"/>
            <a:ext cx="3950421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 flipH="1" flipV="1">
            <a:off x="989405" y="5896859"/>
            <a:ext cx="1859460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056541" y="376387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(e.g.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2" name="Straight Arrow Connector 281"/>
          <p:cNvCxnSpPr>
            <a:stCxn id="325" idx="2"/>
          </p:cNvCxnSpPr>
          <p:nvPr/>
        </p:nvCxnSpPr>
        <p:spPr>
          <a:xfrm>
            <a:off x="3987675" y="3356296"/>
            <a:ext cx="1068866" cy="5822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059676" y="481563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/>
          <p:cNvCxnSpPr>
            <a:stCxn id="325" idx="2"/>
          </p:cNvCxnSpPr>
          <p:nvPr/>
        </p:nvCxnSpPr>
        <p:spPr>
          <a:xfrm>
            <a:off x="3987675" y="3356296"/>
            <a:ext cx="1072001" cy="163403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19349" y="540572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6" name="Straight Arrow Connector 285"/>
          <p:cNvCxnSpPr>
            <a:stCxn id="304" idx="3"/>
            <a:endCxn id="243" idx="1"/>
          </p:cNvCxnSpPr>
          <p:nvPr/>
        </p:nvCxnSpPr>
        <p:spPr>
          <a:xfrm flipV="1">
            <a:off x="1859460" y="2299162"/>
            <a:ext cx="1254991" cy="328126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8065807" y="437687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945783" y="437687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114483" y="4622049"/>
            <a:ext cx="1740111" cy="349404"/>
          </a:xfrm>
          <a:prstGeom prst="rect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ltfsdmd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117619" y="30068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1" name="Straight Arrow Connector 290"/>
          <p:cNvCxnSpPr>
            <a:stCxn id="325" idx="0"/>
            <a:endCxn id="243" idx="2"/>
          </p:cNvCxnSpPr>
          <p:nvPr/>
        </p:nvCxnSpPr>
        <p:spPr>
          <a:xfrm flipH="1" flipV="1">
            <a:off x="3984507" y="2473864"/>
            <a:ext cx="3168" cy="53302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325" idx="0"/>
          </p:cNvCxnSpPr>
          <p:nvPr/>
        </p:nvCxnSpPr>
        <p:spPr>
          <a:xfrm flipV="1">
            <a:off x="3987675" y="2911276"/>
            <a:ext cx="1136564" cy="95616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4849321" y="933422"/>
            <a:ext cx="282417" cy="48575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849321" y="1419176"/>
            <a:ext cx="278086" cy="619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4849321" y="1419176"/>
            <a:ext cx="271749" cy="499927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114451" y="21244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7" name="Straight Arrow Connector 296"/>
          <p:cNvCxnSpPr>
            <a:stCxn id="325" idx="2"/>
          </p:cNvCxnSpPr>
          <p:nvPr/>
        </p:nvCxnSpPr>
        <p:spPr>
          <a:xfrm flipH="1">
            <a:off x="3984539" y="3356296"/>
            <a:ext cx="3136" cy="126575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/>
          <p:cNvCxnSpPr/>
          <p:nvPr/>
        </p:nvCxnSpPr>
        <p:spPr>
          <a:xfrm flipH="1">
            <a:off x="6864350" y="933422"/>
            <a:ext cx="7499" cy="1977854"/>
          </a:xfrm>
          <a:prstGeom prst="curvedConnector3">
            <a:avLst>
              <a:gd name="adj1" fmla="val -9258128"/>
            </a:avLst>
          </a:prstGeom>
          <a:ln w="63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/>
          <p:nvPr/>
        </p:nvCxnSpPr>
        <p:spPr>
          <a:xfrm flipH="1">
            <a:off x="6864350" y="1425369"/>
            <a:ext cx="3168" cy="1485907"/>
          </a:xfrm>
          <a:prstGeom prst="curvedConnector3">
            <a:avLst>
              <a:gd name="adj1" fmla="val -17638889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/>
          <p:nvPr/>
        </p:nvCxnSpPr>
        <p:spPr>
          <a:xfrm>
            <a:off x="6861181" y="1919103"/>
            <a:ext cx="3169" cy="992173"/>
          </a:xfrm>
          <a:prstGeom prst="curvedConnector3">
            <a:avLst>
              <a:gd name="adj1" fmla="val 12657084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urved Connector 300"/>
          <p:cNvCxnSpPr>
            <a:stCxn id="245" idx="3"/>
          </p:cNvCxnSpPr>
          <p:nvPr/>
        </p:nvCxnSpPr>
        <p:spPr>
          <a:xfrm>
            <a:off x="6857618" y="2412837"/>
            <a:ext cx="6732" cy="498439"/>
          </a:xfrm>
          <a:prstGeom prst="curvedConnector3">
            <a:avLst>
              <a:gd name="adj1" fmla="val 3495722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117507" y="223813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TransRecall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124239" y="273657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smtClean="0">
                <a:solidFill>
                  <a:schemeClr val="tx1"/>
                </a:solidFill>
              </a:rPr>
              <a:t>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5131738" y="7587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5127407" y="125066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121070" y="174440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further 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Curved Connector 306"/>
          <p:cNvCxnSpPr>
            <a:stCxn id="244" idx="3"/>
          </p:cNvCxnSpPr>
          <p:nvPr/>
        </p:nvCxnSpPr>
        <p:spPr>
          <a:xfrm flipH="1">
            <a:off x="5994295" y="439688"/>
            <a:ext cx="873223" cy="2646290"/>
          </a:xfrm>
          <a:prstGeom prst="curvedConnector4">
            <a:avLst>
              <a:gd name="adj1" fmla="val -93428"/>
              <a:gd name="adj2" fmla="val 11022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857618" y="758720"/>
            <a:ext cx="1218702" cy="6341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857618" y="1250668"/>
            <a:ext cx="1218702" cy="142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6857618" y="1392868"/>
            <a:ext cx="1218702" cy="3515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6857618" y="1392868"/>
            <a:ext cx="1218702" cy="84526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6857618" y="1392868"/>
            <a:ext cx="1218702" cy="13437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6864350" y="1108124"/>
            <a:ext cx="1003334" cy="223946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6871849" y="1597008"/>
            <a:ext cx="995835" cy="175058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6864350" y="2093805"/>
            <a:ext cx="1003334" cy="125378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6857618" y="2587539"/>
            <a:ext cx="1010066" cy="76005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44" idx="3"/>
          </p:cNvCxnSpPr>
          <p:nvPr/>
        </p:nvCxnSpPr>
        <p:spPr>
          <a:xfrm flipH="1">
            <a:off x="6857618" y="439688"/>
            <a:ext cx="9900" cy="319032"/>
          </a:xfrm>
          <a:prstGeom prst="curvedConnector4">
            <a:avLst>
              <a:gd name="adj1" fmla="val -2309091"/>
              <a:gd name="adj2" fmla="val 9927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6816326" y="606004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6816326" y="634804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6816326" y="663604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8076320" y="5906151"/>
            <a:ext cx="243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communication/</a:t>
            </a:r>
            <a:r>
              <a:rPr lang="en-US" sz="1400" dirty="0" err="1" smtClean="0"/>
              <a:t>syncronization</a:t>
            </a:r>
            <a:endParaRPr lang="en-US" sz="1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8076320" y="6198880"/>
            <a:ext cx="74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starting</a:t>
            </a:r>
            <a:endParaRPr lang="en-US" sz="1400"/>
          </a:p>
        </p:txBody>
      </p:sp>
      <p:sp>
        <p:nvSpPr>
          <p:cNvPr id="323" name="TextBox 322"/>
          <p:cNvSpPr txBox="1"/>
          <p:nvPr/>
        </p:nvSpPr>
        <p:spPr>
          <a:xfrm>
            <a:off x="8065806" y="6482151"/>
            <a:ext cx="110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using/calling</a:t>
            </a:r>
            <a:endParaRPr lang="en-US" sz="1400" dirty="0"/>
          </a:p>
        </p:txBody>
      </p:sp>
      <p:sp>
        <p:nvSpPr>
          <p:cNvPr id="324" name="Rectangle 323"/>
          <p:cNvSpPr/>
          <p:nvPr/>
        </p:nvSpPr>
        <p:spPr>
          <a:xfrm>
            <a:off x="3109210" y="124447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243" idx="0"/>
          </p:cNvCxnSpPr>
          <p:nvPr/>
        </p:nvCxnSpPr>
        <p:spPr>
          <a:xfrm flipH="1" flipV="1">
            <a:off x="3979266" y="1593878"/>
            <a:ext cx="5241" cy="5305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1855623" y="2172437"/>
            <a:ext cx="783879" cy="7239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9135" y="375854"/>
            <a:ext cx="19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Overview</a:t>
            </a:r>
            <a:endParaRPr lang="en-US" sz="3600"/>
          </a:p>
        </p:txBody>
      </p:sp>
      <p:sp>
        <p:nvSpPr>
          <p:cNvPr id="88" name="Rectangle 87"/>
          <p:cNvSpPr/>
          <p:nvPr/>
        </p:nvSpPr>
        <p:spPr>
          <a:xfrm>
            <a:off x="10583302" y="4065338"/>
            <a:ext cx="1608698" cy="972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ltfsdmd.ofs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Fuse overlay 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288" idx="3"/>
            <a:endCxn id="88" idx="1"/>
          </p:cNvCxnSpPr>
          <p:nvPr/>
        </p:nvCxnSpPr>
        <p:spPr>
          <a:xfrm>
            <a:off x="9805417" y="4551573"/>
            <a:ext cx="777885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Code/Design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/client                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/connector</a:t>
            </a:r>
          </a:p>
          <a:p>
            <a:endParaRPr lang="en-U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server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messages.cfg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ltfsdm.proto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*.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828835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client code: (ltfsdm) commands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               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common code: messaging, communication, etc.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connector code: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FUSE: (</a:t>
            </a:r>
            <a:r>
              <a:rPr lang="en-US" dirty="0" err="1" smtClean="0">
                <a:solidFill>
                  <a:srgbClr val="000000"/>
                </a:solidFill>
                <a:effectLst/>
              </a:rPr>
              <a:t>ltfsdmd.ofs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) Fuse overlay file system and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DMAPI connector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server code: (ltfsdmd), like mmm in Spectrum Archive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definitions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definitions for Google Protocol Buffers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GNU Make system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32162"/>
              </p:ext>
            </p:extLst>
          </p:nvPr>
        </p:nvGraphicFramePr>
        <p:xfrm>
          <a:off x="1184248" y="1642517"/>
          <a:ext cx="8634309" cy="453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62"/>
                <a:gridCol w="1846097"/>
                <a:gridCol w="5104150"/>
              </a:tblGrid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command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/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OpenLTFSCommand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parent class for common things like option processing or retrieving file names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HelpCommand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show this help message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StartCommand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 the Open LTFS service in background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stop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the Open LTFS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add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adds Open LTFS management to a file system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StatusCommand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provides information if the back end has been started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MigrationCommand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migrate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migrate file system objects from the local file system to tape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RecallCommand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recall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recall file system objects back from tape to local disk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RetrieveCommand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retrieve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synchronizes </a:t>
                      </a:r>
                      <a:r>
                        <a:rPr lang="en-US" sz="1200" u="none" strike="noStrike" dirty="0">
                          <a:effectLst/>
                        </a:rPr>
                        <a:t>the inventory with the information provided by Spectrum Archive 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VersionCommand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version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provides the version number of Open LTFS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InfoRequestsCommand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requests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retrieve information about all or a specific Open LTFS requests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InfoJobsCommand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jobs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retrieve information about all or a specific Open LTFS jobs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InfoFilesCommand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retrieve information about the migration state of file system objects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InfoFsCommand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fs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lists the file systems managed by Open LTFS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InfoDrivesCommand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drives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lists the drives known to OpenLTFS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InfoTapesCommand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tapes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lists the cartridges known to OpenLTFS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InfoPoolsCommand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info pools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lists all defined tape storage pools and their sizes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PoolCreateCommand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pool create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create a tape storage 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PoolDeleteCommand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pool delete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delete a tape storage 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PoolAddCommand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pool add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a cartridge to a tape storage 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PoolRemoveCommand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 pool remove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removes a cartridge from a tape storage poo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362" marR="12362" marT="12362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7912" y="2413337"/>
            <a:ext cx="4308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comm</a:t>
            </a:r>
            <a:endParaRPr lang="en-U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const</a:t>
            </a:r>
            <a:endParaRPr lang="en-U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/common/errors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/common/exception</a:t>
            </a:r>
            <a:endParaRPr lang="en-U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/common/messages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msgcompiler</a:t>
            </a:r>
            <a:endParaRPr lang="en-US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/common/tracing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" charset="0"/>
              </a:rPr>
              <a:t>/common/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urier" charset="0"/>
              </a:rPr>
              <a:t>util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413337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communication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constants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error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values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exception class</a:t>
            </a:r>
            <a:endParaRPr lang="en-US" dirty="0" smtClean="0">
              <a:solidFill>
                <a:srgbClr val="000000"/>
              </a:solidFill>
              <a:effectLst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message code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message compiler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tracing code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</a:rPr>
              <a:t>utility functions (like discovering file systems)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816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Connector: FUSE and DMAPI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0276" y="187273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D03BFF"/>
                </a:solidFill>
                <a:effectLst/>
                <a:latin typeface="Courier" charset="0"/>
              </a:rPr>
              <a:t>class</a:t>
            </a:r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smtClean="0">
                <a:solidFill>
                  <a:srgbClr val="34A327"/>
                </a:solidFill>
                <a:effectLst/>
                <a:latin typeface="Courier" charset="0"/>
              </a:rPr>
              <a:t>Connector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0276" y="340535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D03BFF"/>
                </a:solidFill>
                <a:effectLst/>
                <a:latin typeface="Courier" charset="0"/>
              </a:rPr>
              <a:t>class</a:t>
            </a:r>
            <a:r>
              <a:rPr lang="en-US" smtClean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err="1" smtClean="0">
                <a:solidFill>
                  <a:srgbClr val="34A327"/>
                </a:solidFill>
                <a:effectLst/>
                <a:latin typeface="Courier" charset="0"/>
              </a:rPr>
              <a:t>FsObj</a:t>
            </a:r>
            <a:endParaRPr lang="en-US">
              <a:solidFill>
                <a:srgbClr val="D03BFF"/>
              </a:solidFill>
              <a:effectLst/>
              <a:latin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3825" y="1872734"/>
            <a:ext cx="3192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general management: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connector initialization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getting file file system events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responding events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termination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23825" y="3433232"/>
            <a:ext cx="4355231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mtClean="0"/>
              <a:t>file system management/file system objects: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mtClean="0"/>
              <a:t>file system management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mtClean="0"/>
              <a:t>stat, open, read, write, close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mtClean="0"/>
              <a:t>setting, getting, and removing attributes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mtClean="0"/>
              <a:t>processing migration state changes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US" smtClean="0"/>
              <a:t>getting migration state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0276" y="377468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 smtClean="0">
                <a:solidFill>
                  <a:srgbClr val="5E34FF"/>
                </a:solidFill>
                <a:effectLst/>
                <a:latin typeface="Courier" charset="0"/>
              </a:rPr>
              <a:t>manageFs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808" y="377468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isFsManaged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0276" y="414401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FsObj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4233" y="414139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read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0332" y="414139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write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0276" y="450811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 smtClean="0">
                <a:solidFill>
                  <a:srgbClr val="5E34FF"/>
                </a:solidFill>
                <a:effectLst/>
                <a:latin typeface="Courier" charset="0"/>
              </a:rPr>
              <a:t>addAttribute</a:t>
            </a:r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 </a:t>
            </a:r>
            <a:r>
              <a:rPr lang="mr-IN" smtClean="0">
                <a:solidFill>
                  <a:srgbClr val="5E34FF"/>
                </a:solidFill>
                <a:effectLst/>
                <a:latin typeface="Courier" charset="0"/>
              </a:rPr>
              <a:t>…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0276" y="4882682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 smtClean="0">
                <a:solidFill>
                  <a:srgbClr val="5E34FF"/>
                </a:solidFill>
                <a:effectLst/>
                <a:latin typeface="Courier" charset="0"/>
              </a:rPr>
              <a:t>preparePremigration</a:t>
            </a:r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 </a:t>
            </a:r>
            <a:r>
              <a:rPr lang="mr-IN" smtClean="0">
                <a:solidFill>
                  <a:srgbClr val="5E34FF"/>
                </a:solidFill>
                <a:effectLst/>
                <a:latin typeface="Courier" charset="0"/>
              </a:rPr>
              <a:t>…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0275" y="525725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5E34FF"/>
                </a:solidFill>
                <a:effectLst/>
                <a:latin typeface="Courier" charset="0"/>
              </a:rPr>
              <a:t>getMigState</a:t>
            </a:r>
            <a:endParaRPr lang="en-US">
              <a:solidFill>
                <a:srgbClr val="5E34FF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25940"/>
              </p:ext>
            </p:extLst>
          </p:nvPr>
        </p:nvGraphicFramePr>
        <p:xfrm>
          <a:off x="2667000" y="2086548"/>
          <a:ext cx="6858000" cy="40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902"/>
                <a:gridCol w="4803098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Database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database management of internal database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FileOperation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parent for Migration and Recall – common processing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LEControl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Spectrum Archive EE interface to LTFS 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ltfsdmd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backends 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MessageParser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evaluate client messages and initial processing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Migration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migration processing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OpenLTFSCartridge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cartridge inventory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OpenLTFSDrive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drive inventory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OpenLTFSInventory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common inventory 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OpenLTFSPool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pool inventory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Receiver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receiving client messages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Scheduler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schedule jobs depending on free resources (MMM)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SelRecall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selective recall processing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initialization, starting other components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ServerIncludes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main include for the server/backend components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SQLStatements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consolidates all SQL statements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provides status information for every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SubServer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facility to starting threads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ThreadPool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thread pool 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TransRecall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transparent recall processing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</a:t>
            </a:r>
            <a:r>
              <a:rPr lang="en-US" dirty="0" err="1" smtClean="0"/>
              <a:t>SubServer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1506022"/>
            <a:ext cx="1135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4592" y="2157375"/>
            <a:ext cx="97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4586" y="2856849"/>
            <a:ext cx="978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waiter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4587" y="3556324"/>
            <a:ext cx="97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4584" y="4259242"/>
            <a:ext cx="978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waiter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4583" y="4910595"/>
            <a:ext cx="97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4583" y="5610069"/>
            <a:ext cx="978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waiter 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4583" y="63095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stCxn id="3" idx="2"/>
            <a:endCxn id="6" idx="1"/>
          </p:cNvCxnSpPr>
          <p:nvPr/>
        </p:nvCxnSpPr>
        <p:spPr>
          <a:xfrm rot="16200000" flipH="1">
            <a:off x="7010765" y="1528213"/>
            <a:ext cx="466687" cy="1160968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2"/>
            <a:endCxn id="8" idx="1"/>
          </p:cNvCxnSpPr>
          <p:nvPr/>
        </p:nvCxnSpPr>
        <p:spPr>
          <a:xfrm rot="16200000" flipH="1">
            <a:off x="6661025" y="1877953"/>
            <a:ext cx="1166161" cy="1160962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  <a:endCxn id="9" idx="1"/>
          </p:cNvCxnSpPr>
          <p:nvPr/>
        </p:nvCxnSpPr>
        <p:spPr>
          <a:xfrm rot="16200000" flipH="1">
            <a:off x="6311287" y="2227690"/>
            <a:ext cx="1865636" cy="1160963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2"/>
            <a:endCxn id="10" idx="1"/>
          </p:cNvCxnSpPr>
          <p:nvPr/>
        </p:nvCxnSpPr>
        <p:spPr>
          <a:xfrm rot="16200000" flipH="1">
            <a:off x="5959827" y="2579151"/>
            <a:ext cx="2568554" cy="1160960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11" idx="1"/>
          </p:cNvCxnSpPr>
          <p:nvPr/>
        </p:nvCxnSpPr>
        <p:spPr>
          <a:xfrm rot="16200000" flipH="1">
            <a:off x="5634150" y="2904827"/>
            <a:ext cx="3219907" cy="1160959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2"/>
            <a:endCxn id="12" idx="1"/>
          </p:cNvCxnSpPr>
          <p:nvPr/>
        </p:nvCxnSpPr>
        <p:spPr>
          <a:xfrm rot="16200000" flipH="1">
            <a:off x="5284413" y="3254564"/>
            <a:ext cx="3919381" cy="1160959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0" idx="3"/>
            <a:endCxn id="8" idx="3"/>
          </p:cNvCxnSpPr>
          <p:nvPr/>
        </p:nvCxnSpPr>
        <p:spPr>
          <a:xfrm flipV="1">
            <a:off x="8802927" y="3041515"/>
            <a:ext cx="12700" cy="140239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2" idx="3"/>
            <a:endCxn id="10" idx="3"/>
          </p:cNvCxnSpPr>
          <p:nvPr/>
        </p:nvCxnSpPr>
        <p:spPr>
          <a:xfrm flipV="1">
            <a:off x="8802927" y="4443908"/>
            <a:ext cx="12700" cy="135082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" idx="2"/>
            <a:endCxn id="13" idx="1"/>
          </p:cNvCxnSpPr>
          <p:nvPr/>
        </p:nvCxnSpPr>
        <p:spPr>
          <a:xfrm rot="16200000" flipH="1">
            <a:off x="4934676" y="3604301"/>
            <a:ext cx="4618855" cy="1160959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8" idx="0"/>
            <a:endCxn id="6" idx="2"/>
          </p:cNvCxnSpPr>
          <p:nvPr/>
        </p:nvCxnSpPr>
        <p:spPr>
          <a:xfrm rot="5400000" flipH="1" flipV="1">
            <a:off x="8148690" y="2691774"/>
            <a:ext cx="330142" cy="8"/>
          </a:xfrm>
          <a:prstGeom prst="curved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" idx="0"/>
            <a:endCxn id="9" idx="2"/>
          </p:cNvCxnSpPr>
          <p:nvPr/>
        </p:nvCxnSpPr>
        <p:spPr>
          <a:xfrm rot="5400000" flipH="1" flipV="1">
            <a:off x="8146965" y="4092447"/>
            <a:ext cx="333586" cy="4"/>
          </a:xfrm>
          <a:prstGeom prst="curved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12" idx="0"/>
            <a:endCxn id="11" idx="2"/>
          </p:cNvCxnSpPr>
          <p:nvPr/>
        </p:nvCxnSpPr>
        <p:spPr>
          <a:xfrm rot="5400000" flipH="1" flipV="1">
            <a:off x="8148684" y="5444998"/>
            <a:ext cx="330142" cy="1"/>
          </a:xfrm>
          <a:prstGeom prst="curved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267944" y="258826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267944" y="397722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267944" y="531572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014522" y="361787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014522" y="499621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38200" y="1875352"/>
            <a:ext cx="20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threads attached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38200" y="3159630"/>
            <a:ext cx="4886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4A327"/>
                </a:solidFill>
                <a:effectLst/>
                <a:latin typeface="Courier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" charset="0"/>
              </a:rPr>
              <a:t>enqueue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72C1C1"/>
                </a:solidFill>
                <a:effectLst/>
                <a:latin typeface="Courier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::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Courier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sz="1600" dirty="0" smtClean="0">
                <a:solidFill>
                  <a:srgbClr val="C79C24"/>
                </a:solidFill>
                <a:effectLst/>
                <a:latin typeface="Courier" charset="0"/>
              </a:rPr>
              <a:t>label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, Function&amp;&amp; f, </a:t>
            </a:r>
            <a:r>
              <a:rPr lang="en-US" sz="1600" dirty="0" err="1" smtClean="0">
                <a:solidFill>
                  <a:srgbClr val="34A327"/>
                </a:solidFill>
                <a:effectLst/>
                <a:latin typeface="Courier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... </a:t>
            </a:r>
            <a:r>
              <a:rPr lang="en-US" sz="1600" dirty="0" err="1" smtClean="0">
                <a:solidFill>
                  <a:srgbClr val="C79C24"/>
                </a:solidFill>
                <a:effectLst/>
                <a:latin typeface="Courier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)  </a:t>
            </a:r>
            <a:endParaRPr lang="en-US" sz="1600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8200" y="4864429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4A327"/>
                </a:solidFill>
                <a:effectLst/>
                <a:latin typeface="Courier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sz="1600" dirty="0" err="1" smtClean="0">
                <a:solidFill>
                  <a:srgbClr val="5E34FF"/>
                </a:solidFill>
                <a:effectLst/>
                <a:latin typeface="Courier" charset="0"/>
              </a:rPr>
              <a:t>waitAllRemaining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 charset="0"/>
              </a:rPr>
              <a:t>();  </a:t>
            </a:r>
            <a:endParaRPr lang="en-US" sz="1600" dirty="0">
              <a:solidFill>
                <a:srgbClr val="5E34FF"/>
              </a:solidFill>
              <a:effectLst/>
              <a:latin typeface="Courier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62194" y="3749821"/>
            <a:ext cx="214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enqueues</a:t>
            </a:r>
            <a:r>
              <a:rPr lang="en-US" sz="1600" dirty="0" smtClean="0"/>
              <a:t> a new thread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262194" y="5198791"/>
            <a:ext cx="282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 for all threads being ended</a:t>
            </a:r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604299" y="3041514"/>
            <a:ext cx="4365266" cy="121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0380" y="4756705"/>
            <a:ext cx="4365266" cy="121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4700" y="211987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44699" y="282107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644698" y="352227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44697" y="422344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644695" y="487309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644695" y="557427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44694" y="627544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262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83308" cy="1325563"/>
          </a:xfrm>
        </p:spPr>
        <p:txBody>
          <a:bodyPr/>
          <a:lstStyle/>
          <a:p>
            <a:r>
              <a:rPr lang="en-US" dirty="0" smtClean="0"/>
              <a:t>Server: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1506022"/>
            <a:ext cx="125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4592" y="2157375"/>
            <a:ext cx="97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2891" y="61069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stCxn id="3" idx="2"/>
            <a:endCxn id="6" idx="1"/>
          </p:cNvCxnSpPr>
          <p:nvPr/>
        </p:nvCxnSpPr>
        <p:spPr>
          <a:xfrm rot="16200000" flipH="1">
            <a:off x="7040516" y="1557964"/>
            <a:ext cx="466687" cy="1101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012821" y="413777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38200" y="1875352"/>
            <a:ext cx="349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class, all </a:t>
            </a:r>
            <a:r>
              <a:rPr lang="en-US" dirty="0" smtClean="0"/>
              <a:t>threads attached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644700" y="2119879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172020" y="2366100"/>
            <a:ext cx="5812757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... </a:t>
            </a:r>
            <a:r>
              <a:rPr lang="en-US" sz="1600" dirty="0" err="1">
                <a:solidFill>
                  <a:srgbClr val="785841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6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6141"/>
                </a:solidFill>
                <a:latin typeface="Courier" charset="0"/>
                <a:ea typeface="Courier" charset="0"/>
                <a:cs typeface="Courier" charset="0"/>
              </a:rPr>
              <a:t>ThreadPool</a:t>
            </a:r>
            <a:endParaRPr lang="en-US" sz="1600" dirty="0" smtClean="0">
              <a:solidFill>
                <a:srgbClr val="00614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ThreadPool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600" u="sng" dirty="0"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785841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...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)&gt;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_, </a:t>
            </a:r>
            <a:r>
              <a:rPr lang="en-US" sz="1600" dirty="0" err="1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num_thrds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_, </a:t>
            </a:r>
            <a:r>
              <a:rPr lang="en-US" sz="1600" u="sng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600" u="sng" dirty="0">
                <a:latin typeface="Courier" charset="0"/>
                <a:ea typeface="Courier" charset="0"/>
                <a:cs typeface="Courier" charset="0"/>
              </a:rPr>
              <a:t>::string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u="sng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u="sng" dirty="0" smtClean="0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ea typeface="Courier" charset="0"/>
                <a:cs typeface="Courier" charset="0"/>
              </a:rPr>
              <a:t>	creates a thread pool</a:t>
            </a:r>
            <a:endParaRPr lang="en-US" sz="1600" dirty="0">
              <a:ea typeface="Courier" charset="0"/>
              <a:cs typeface="Courier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2020" y="3993155"/>
            <a:ext cx="58127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onaco" charset="0"/>
              </a:rPr>
              <a:t>void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enqueue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req_num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 err="1">
                <a:solidFill>
                  <a:srgbClr val="785841"/>
                </a:solidFill>
                <a:latin typeface="Monaco" charset="0"/>
              </a:rPr>
              <a:t>Args</a:t>
            </a:r>
            <a:r>
              <a:rPr lang="en-US" sz="1600" dirty="0">
                <a:latin typeface="Monaco" charset="0"/>
              </a:rPr>
              <a:t> ... </a:t>
            </a:r>
            <a:r>
              <a:rPr lang="en-US" sz="1600" dirty="0" err="1">
                <a:latin typeface="Monaco" charset="0"/>
              </a:rPr>
              <a:t>args</a:t>
            </a:r>
            <a:r>
              <a:rPr lang="en-US" sz="1600" dirty="0" smtClean="0">
                <a:latin typeface="Monaco" charset="0"/>
              </a:rPr>
              <a:t>)</a:t>
            </a:r>
          </a:p>
          <a:p>
            <a:endParaRPr lang="en-US" sz="1600" dirty="0">
              <a:effectLst/>
              <a:latin typeface="Monaco" charset="0"/>
            </a:endParaRP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enqueues</a:t>
            </a:r>
            <a:r>
              <a:rPr lang="en-US" sz="1600" dirty="0" smtClean="0"/>
              <a:t>  work</a:t>
            </a:r>
            <a:endParaRPr lang="en-US" sz="1600" dirty="0">
              <a:effectLst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8267" y="5130204"/>
            <a:ext cx="580855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waitCompletion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931A68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req_num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effectLst/>
                <a:ea typeface="Courier" charset="0"/>
                <a:cs typeface="Courier" charset="0"/>
              </a:rPr>
              <a:t>	waits for all threads to complete their work</a:t>
            </a:r>
            <a:endParaRPr lang="en-US" sz="1600" dirty="0">
              <a:effectLst/>
              <a:ea typeface="Courier" charset="0"/>
              <a:cs typeface="Courier" charset="0"/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8977175" y="2108696"/>
            <a:ext cx="831954" cy="4549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more work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32962" y="1677808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cxnSp>
        <p:nvCxnSpPr>
          <p:cNvPr id="62" name="Elbow Connector 61"/>
          <p:cNvCxnSpPr>
            <a:stCxn id="83" idx="0"/>
            <a:endCxn id="6" idx="0"/>
          </p:cNvCxnSpPr>
          <p:nvPr/>
        </p:nvCxnSpPr>
        <p:spPr>
          <a:xfrm rot="16200000" flipH="1" flipV="1">
            <a:off x="8829119" y="1593341"/>
            <a:ext cx="48679" cy="1079387"/>
          </a:xfrm>
          <a:prstGeom prst="bentConnector3">
            <a:avLst>
              <a:gd name="adj1" fmla="val -469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24582" y="3498161"/>
            <a:ext cx="978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6" name="Elbow Connector 95"/>
          <p:cNvCxnSpPr>
            <a:stCxn id="96" idx="2"/>
            <a:endCxn id="99" idx="1"/>
          </p:cNvCxnSpPr>
          <p:nvPr/>
        </p:nvCxnSpPr>
        <p:spPr>
          <a:xfrm rot="16200000" flipH="1">
            <a:off x="7040507" y="2898750"/>
            <a:ext cx="466687" cy="1101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644691" y="346066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sp>
        <p:nvSpPr>
          <p:cNvPr id="98" name="Diamond 97"/>
          <p:cNvSpPr/>
          <p:nvPr/>
        </p:nvSpPr>
        <p:spPr>
          <a:xfrm>
            <a:off x="8977166" y="3449482"/>
            <a:ext cx="831954" cy="4549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more work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32953" y="3018594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cxnSp>
        <p:nvCxnSpPr>
          <p:cNvPr id="100" name="Elbow Connector 99"/>
          <p:cNvCxnSpPr>
            <a:endCxn id="99" idx="0"/>
          </p:cNvCxnSpPr>
          <p:nvPr/>
        </p:nvCxnSpPr>
        <p:spPr>
          <a:xfrm rot="16200000" flipH="1" flipV="1">
            <a:off x="8829110" y="2934127"/>
            <a:ext cx="48679" cy="1079387"/>
          </a:xfrm>
          <a:prstGeom prst="bentConnector3">
            <a:avLst>
              <a:gd name="adj1" fmla="val -469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822890" y="4838947"/>
            <a:ext cx="978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thread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2" name="Elbow Connector 101"/>
          <p:cNvCxnSpPr>
            <a:stCxn id="102" idx="2"/>
            <a:endCxn id="105" idx="1"/>
          </p:cNvCxnSpPr>
          <p:nvPr/>
        </p:nvCxnSpPr>
        <p:spPr>
          <a:xfrm rot="16200000" flipH="1">
            <a:off x="7038815" y="4239536"/>
            <a:ext cx="466687" cy="1101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42999" y="4801451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sp>
        <p:nvSpPr>
          <p:cNvPr id="104" name="Diamond 103"/>
          <p:cNvSpPr/>
          <p:nvPr/>
        </p:nvSpPr>
        <p:spPr>
          <a:xfrm>
            <a:off x="8975474" y="4790268"/>
            <a:ext cx="831954" cy="4549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more work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1261" y="435938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cxnSp>
        <p:nvCxnSpPr>
          <p:cNvPr id="106" name="Elbow Connector 105"/>
          <p:cNvCxnSpPr>
            <a:endCxn id="105" idx="0"/>
          </p:cNvCxnSpPr>
          <p:nvPr/>
        </p:nvCxnSpPr>
        <p:spPr>
          <a:xfrm rot="16200000" flipH="1" flipV="1">
            <a:off x="8827418" y="4274913"/>
            <a:ext cx="48679" cy="1079387"/>
          </a:xfrm>
          <a:prstGeom prst="bentConnector3">
            <a:avLst>
              <a:gd name="adj1" fmla="val -469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Elbow Connector 751"/>
          <p:cNvCxnSpPr/>
          <p:nvPr/>
        </p:nvCxnSpPr>
        <p:spPr>
          <a:xfrm rot="16200000" flipH="1">
            <a:off x="7038815" y="5556261"/>
            <a:ext cx="466687" cy="1101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>
            <a:stCxn id="3" idx="2"/>
          </p:cNvCxnSpPr>
          <p:nvPr/>
        </p:nvCxnSpPr>
        <p:spPr>
          <a:xfrm flipH="1">
            <a:off x="6721426" y="1875354"/>
            <a:ext cx="1701" cy="446498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TextBox 754"/>
          <p:cNvSpPr txBox="1"/>
          <p:nvPr/>
        </p:nvSpPr>
        <p:spPr>
          <a:xfrm>
            <a:off x="6642999" y="6115858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enqueue</a:t>
            </a:r>
            <a:r>
              <a:rPr lang="en-US" sz="1000" dirty="0" smtClean="0"/>
              <a:t> work </a:t>
            </a:r>
            <a:endParaRPr lang="en-US" sz="1000" dirty="0"/>
          </a:p>
        </p:txBody>
      </p:sp>
      <p:sp>
        <p:nvSpPr>
          <p:cNvPr id="760" name="TextBox 759"/>
          <p:cNvSpPr txBox="1"/>
          <p:nvPr/>
        </p:nvSpPr>
        <p:spPr>
          <a:xfrm>
            <a:off x="9012821" y="279111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join</a:t>
            </a:r>
            <a:endParaRPr lang="en-US" sz="1000" dirty="0"/>
          </a:p>
        </p:txBody>
      </p:sp>
      <p:cxnSp>
        <p:nvCxnSpPr>
          <p:cNvPr id="762" name="Straight Arrow Connector 761"/>
          <p:cNvCxnSpPr>
            <a:stCxn id="6" idx="3"/>
            <a:endCxn id="83" idx="1"/>
          </p:cNvCxnSpPr>
          <p:nvPr/>
        </p:nvCxnSpPr>
        <p:spPr>
          <a:xfrm flipV="1">
            <a:off x="8802937" y="2336171"/>
            <a:ext cx="174238" cy="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Arrow Connector 763"/>
          <p:cNvCxnSpPr>
            <a:stCxn id="95" idx="3"/>
            <a:endCxn id="98" idx="1"/>
          </p:cNvCxnSpPr>
          <p:nvPr/>
        </p:nvCxnSpPr>
        <p:spPr>
          <a:xfrm flipV="1">
            <a:off x="8802928" y="3676957"/>
            <a:ext cx="174238" cy="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>
            <a:stCxn id="101" idx="3"/>
            <a:endCxn id="104" idx="1"/>
          </p:cNvCxnSpPr>
          <p:nvPr/>
        </p:nvCxnSpPr>
        <p:spPr>
          <a:xfrm flipV="1">
            <a:off x="8801236" y="5017743"/>
            <a:ext cx="174238" cy="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10472539" y="221306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terminate</a:t>
            </a:r>
            <a:endParaRPr lang="en-US" sz="1000" dirty="0"/>
          </a:p>
        </p:txBody>
      </p:sp>
      <p:sp>
        <p:nvSpPr>
          <p:cNvPr id="768" name="TextBox 767"/>
          <p:cNvSpPr txBox="1"/>
          <p:nvPr/>
        </p:nvSpPr>
        <p:spPr>
          <a:xfrm>
            <a:off x="10472521" y="355384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terminate</a:t>
            </a:r>
            <a:endParaRPr lang="en-US" sz="1000" dirty="0"/>
          </a:p>
        </p:txBody>
      </p:sp>
      <p:sp>
        <p:nvSpPr>
          <p:cNvPr id="769" name="TextBox 768"/>
          <p:cNvSpPr txBox="1"/>
          <p:nvPr/>
        </p:nvSpPr>
        <p:spPr>
          <a:xfrm>
            <a:off x="10469147" y="489925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terminate</a:t>
            </a:r>
            <a:endParaRPr lang="en-US" sz="1000" dirty="0"/>
          </a:p>
        </p:txBody>
      </p:sp>
      <p:cxnSp>
        <p:nvCxnSpPr>
          <p:cNvPr id="771" name="Straight Arrow Connector 770"/>
          <p:cNvCxnSpPr>
            <a:stCxn id="83" idx="3"/>
            <a:endCxn id="767" idx="1"/>
          </p:cNvCxnSpPr>
          <p:nvPr/>
        </p:nvCxnSpPr>
        <p:spPr>
          <a:xfrm>
            <a:off x="9809129" y="2336171"/>
            <a:ext cx="6634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>
            <a:stCxn id="98" idx="3"/>
            <a:endCxn id="768" idx="1"/>
          </p:cNvCxnSpPr>
          <p:nvPr/>
        </p:nvCxnSpPr>
        <p:spPr>
          <a:xfrm>
            <a:off x="9809120" y="3676957"/>
            <a:ext cx="663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Elbow Connector 783"/>
          <p:cNvCxnSpPr>
            <a:stCxn id="98" idx="3"/>
            <a:endCxn id="6" idx="2"/>
          </p:cNvCxnSpPr>
          <p:nvPr/>
        </p:nvCxnSpPr>
        <p:spPr>
          <a:xfrm flipH="1" flipV="1">
            <a:off x="8313765" y="2526707"/>
            <a:ext cx="1495355" cy="1150250"/>
          </a:xfrm>
          <a:prstGeom prst="bentConnector4">
            <a:avLst>
              <a:gd name="adj1" fmla="val -15287"/>
              <a:gd name="adj2" fmla="val 5988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Elbow Connector 787"/>
          <p:cNvCxnSpPr>
            <a:stCxn id="104" idx="3"/>
            <a:endCxn id="95" idx="2"/>
          </p:cNvCxnSpPr>
          <p:nvPr/>
        </p:nvCxnSpPr>
        <p:spPr>
          <a:xfrm flipH="1" flipV="1">
            <a:off x="8313755" y="3867493"/>
            <a:ext cx="1493673" cy="1150250"/>
          </a:xfrm>
          <a:prstGeom prst="bentConnector4">
            <a:avLst>
              <a:gd name="adj1" fmla="val -15305"/>
              <a:gd name="adj2" fmla="val 5988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>
            <a:stCxn id="104" idx="3"/>
            <a:endCxn id="769" idx="1"/>
          </p:cNvCxnSpPr>
          <p:nvPr/>
        </p:nvCxnSpPr>
        <p:spPr>
          <a:xfrm>
            <a:off x="9807428" y="5017743"/>
            <a:ext cx="661719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/>
          <p:cNvSpPr txBox="1"/>
          <p:nvPr/>
        </p:nvSpPr>
        <p:spPr>
          <a:xfrm>
            <a:off x="9114016" y="191816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94" name="TextBox 793"/>
          <p:cNvSpPr txBox="1"/>
          <p:nvPr/>
        </p:nvSpPr>
        <p:spPr>
          <a:xfrm>
            <a:off x="9109947" y="325894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95" name="TextBox 794"/>
          <p:cNvSpPr txBox="1"/>
          <p:nvPr/>
        </p:nvSpPr>
        <p:spPr>
          <a:xfrm>
            <a:off x="9119342" y="46056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96" name="TextBox 795"/>
          <p:cNvSpPr txBox="1"/>
          <p:nvPr/>
        </p:nvSpPr>
        <p:spPr>
          <a:xfrm>
            <a:off x="9716674" y="214919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7" name="TextBox 796"/>
          <p:cNvSpPr txBox="1"/>
          <p:nvPr/>
        </p:nvSpPr>
        <p:spPr>
          <a:xfrm>
            <a:off x="9705670" y="347648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8" name="TextBox 797"/>
          <p:cNvSpPr txBox="1"/>
          <p:nvPr/>
        </p:nvSpPr>
        <p:spPr>
          <a:xfrm>
            <a:off x="9705670" y="482754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747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1657</Words>
  <Application>Microsoft Macintosh PowerPoint</Application>
  <PresentationFormat>Widescreen</PresentationFormat>
  <Paragraphs>609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Courier</vt:lpstr>
      <vt:lpstr>Courier New</vt:lpstr>
      <vt:lpstr>Mangal</vt:lpstr>
      <vt:lpstr>Monaco</vt:lpstr>
      <vt:lpstr>Times New Roman</vt:lpstr>
      <vt:lpstr>Arial</vt:lpstr>
      <vt:lpstr>Office Theme</vt:lpstr>
      <vt:lpstr>Open LTFS</vt:lpstr>
      <vt:lpstr>PowerPoint Presentation</vt:lpstr>
      <vt:lpstr>Code/Design Overview</vt:lpstr>
      <vt:lpstr>Client</vt:lpstr>
      <vt:lpstr>Common</vt:lpstr>
      <vt:lpstr>Connector: FUSE and DMAPI</vt:lpstr>
      <vt:lpstr>Server</vt:lpstr>
      <vt:lpstr>Server: SubServer</vt:lpstr>
      <vt:lpstr>Server: ThreadPool</vt:lpstr>
      <vt:lpstr>Server: Threads</vt:lpstr>
      <vt:lpstr>Server: Threads</vt:lpstr>
      <vt:lpstr>Server: Database</vt:lpstr>
      <vt:lpstr>Server: Database</vt:lpstr>
      <vt:lpstr>Server: Database</vt:lpstr>
      <vt:lpstr>file system types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2017-03-21T07:42:00Z</dcterms:created>
  <dcterms:modified xsi:type="dcterms:W3CDTF">2017-08-25T14:33:53Z</dcterms:modified>
</cp:coreProperties>
</file>