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8" r:id="rId2"/>
    <p:sldId id="319" r:id="rId3"/>
    <p:sldId id="325" r:id="rId4"/>
    <p:sldId id="326" r:id="rId5"/>
    <p:sldId id="324" r:id="rId6"/>
    <p:sldId id="28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0EF"/>
    <a:srgbClr val="81CEFE"/>
    <a:srgbClr val="FF7EB5"/>
    <a:srgbClr val="3BDAD8"/>
    <a:srgbClr val="F1F4F7"/>
    <a:srgbClr val="000000"/>
    <a:srgbClr val="C1C7CD"/>
    <a:srgbClr val="E5F6FF"/>
    <a:srgbClr val="AA22FF"/>
    <a:srgbClr val="A33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0" y="920"/>
      </p:cViewPr>
      <p:guideLst>
        <p:guide orient="horz" pos="600"/>
        <p:guide pos="6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Lale.j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4328F0-E686-4C05-B474-C7993F3AAFB9}"/>
              </a:ext>
            </a:extLst>
          </p:cNvPr>
          <p:cNvSpPr txBox="1"/>
          <p:nvPr/>
        </p:nvSpPr>
        <p:spPr>
          <a:xfrm>
            <a:off x="748748" y="1642636"/>
            <a:ext cx="10694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small" dirty="0" err="1">
                <a:latin typeface="Courier New" panose="02070309020205020404" pitchFamily="49" charset="0"/>
              </a:rPr>
              <a:t>Lale.JL</a:t>
            </a:r>
            <a:r>
              <a:rPr lang="en-US" sz="4000" dirty="0">
                <a:latin typeface="Courier New" panose="02070309020205020404" pitchFamily="49" charset="0"/>
              </a:rPr>
              <a:t>: Library for Automated Machine Learning</a:t>
            </a:r>
          </a:p>
          <a:p>
            <a:r>
              <a:rPr lang="en-US" sz="2600" dirty="0">
                <a:latin typeface="Courier New" panose="02070309020205020404" pitchFamily="49" charset="0"/>
                <a:hlinkClick r:id="rId2"/>
              </a:rPr>
              <a:t>https://github.com/ibm/Lale.jl</a:t>
            </a:r>
            <a:endParaRPr lang="en-US" sz="2600" dirty="0">
              <a:latin typeface="Courier New" panose="02070309020205020404" pitchFamily="49" charset="0"/>
            </a:endParaRPr>
          </a:p>
          <a:p>
            <a:endParaRPr lang="en-US" sz="2600" dirty="0">
              <a:latin typeface="Courier New" panose="02070309020205020404" pitchFamily="49" charset="0"/>
            </a:endParaRPr>
          </a:p>
          <a:p>
            <a:endParaRPr lang="en-US" sz="2600" dirty="0">
              <a:latin typeface="Courier New" panose="02070309020205020404" pitchFamily="49" charset="0"/>
            </a:endParaRPr>
          </a:p>
          <a:p>
            <a:r>
              <a:rPr lang="en-US" sz="2600" dirty="0" err="1">
                <a:latin typeface="Courier New" panose="02070309020205020404" pitchFamily="49" charset="0"/>
              </a:rPr>
              <a:t>Paulito</a:t>
            </a:r>
            <a:r>
              <a:rPr lang="en-US" sz="2600" dirty="0"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</a:rPr>
              <a:t>Palmes</a:t>
            </a:r>
            <a:r>
              <a:rPr lang="en-US" sz="2600" dirty="0">
                <a:latin typeface="Courier New" panose="02070309020205020404" pitchFamily="49" charset="0"/>
              </a:rPr>
              <a:t>, </a:t>
            </a:r>
            <a:r>
              <a:rPr lang="en-US" sz="2600" b="1" dirty="0">
                <a:latin typeface="Courier New" panose="02070309020205020404" pitchFamily="49" charset="0"/>
              </a:rPr>
              <a:t>Kiran Kate, </a:t>
            </a:r>
            <a:r>
              <a:rPr lang="en-US" sz="2600" dirty="0">
                <a:latin typeface="Courier New" panose="02070309020205020404" pitchFamily="49" charset="0"/>
              </a:rPr>
              <a:t>Martin </a:t>
            </a:r>
            <a:r>
              <a:rPr lang="en-US" sz="2600" dirty="0" err="1">
                <a:latin typeface="Courier New" panose="02070309020205020404" pitchFamily="49" charset="0"/>
              </a:rPr>
              <a:t>Hirzel</a:t>
            </a:r>
            <a:r>
              <a:rPr lang="en-US" sz="2600" dirty="0">
                <a:latin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</a:rPr>
              <a:t>Avi</a:t>
            </a:r>
            <a:r>
              <a:rPr lang="en-US" sz="2600" dirty="0"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</a:rPr>
              <a:t>Shinnar</a:t>
            </a:r>
            <a:endParaRPr lang="en-US" sz="2600" b="1" dirty="0">
              <a:latin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53A419B-2B51-4696-A3B0-BE604A3A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345" y="6351048"/>
            <a:ext cx="324394" cy="365125"/>
          </a:xfrm>
        </p:spPr>
        <p:txBody>
          <a:bodyPr/>
          <a:lstStyle/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1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404456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2D3D-D24B-4C9B-B0B6-3B83E948FE61}"/>
              </a:ext>
            </a:extLst>
          </p:cNvPr>
          <p:cNvSpPr/>
          <p:nvPr/>
        </p:nvSpPr>
        <p:spPr>
          <a:xfrm>
            <a:off x="3801937" y="1999578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353AC-89DE-4F44-B813-4192EDF37090}"/>
              </a:ext>
            </a:extLst>
          </p:cNvPr>
          <p:cNvSpPr/>
          <p:nvPr/>
        </p:nvSpPr>
        <p:spPr>
          <a:xfrm>
            <a:off x="7651563" y="1999578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3801937" y="3695749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28886-E409-4895-8E89-D7B6F689F12B}"/>
              </a:ext>
            </a:extLst>
          </p:cNvPr>
          <p:cNvSpPr/>
          <p:nvPr/>
        </p:nvSpPr>
        <p:spPr>
          <a:xfrm>
            <a:off x="8525688" y="3695749"/>
            <a:ext cx="990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525688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3801937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40EB4-D074-4061-82C1-6AB9860D902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545137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173537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545137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A3191-6A85-4E2C-8769-6612E3EEC13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545137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49814-B0B1-4221-A4D0-2311790CFC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549692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1C24C3-1268-45EC-BC40-15F3E9B16A5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9020988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F5E0B8-C81A-46BB-9C63-7B00AEB869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8631191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5B1C3-10FC-4B30-85C2-54D960B48D15}"/>
              </a:ext>
            </a:extLst>
          </p:cNvPr>
          <p:cNvSpPr txBox="1"/>
          <p:nvPr/>
        </p:nvSpPr>
        <p:spPr>
          <a:xfrm>
            <a:off x="2883392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52470-E94F-41A0-8629-3205547D73C0}"/>
              </a:ext>
            </a:extLst>
          </p:cNvPr>
          <p:cNvSpPr txBox="1"/>
          <p:nvPr/>
        </p:nvSpPr>
        <p:spPr>
          <a:xfrm>
            <a:off x="6547401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9045646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D0D63-9FF5-4E2E-9274-61639B5A3D17}"/>
              </a:ext>
            </a:extLst>
          </p:cNvPr>
          <p:cNvSpPr txBox="1"/>
          <p:nvPr/>
        </p:nvSpPr>
        <p:spPr>
          <a:xfrm>
            <a:off x="7455258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178062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463382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6813175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B8C20252-DA40-4124-9304-74204586B565}"/>
              </a:ext>
            </a:extLst>
          </p:cNvPr>
          <p:cNvSpPr/>
          <p:nvPr/>
        </p:nvSpPr>
        <p:spPr>
          <a:xfrm>
            <a:off x="297706" y="1711178"/>
            <a:ext cx="2379711" cy="1010847"/>
          </a:xfrm>
          <a:prstGeom prst="cloudCallout">
            <a:avLst>
              <a:gd name="adj1" fmla="val 19738"/>
              <a:gd name="adj2" fmla="val 959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Inspiration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4127D32E-275C-4A26-8C8B-6D2FCC05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345" y="6351048"/>
            <a:ext cx="324394" cy="365125"/>
          </a:xfrm>
        </p:spPr>
        <p:txBody>
          <a:bodyPr/>
          <a:lstStyle/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8B849-AE6B-4ACE-A5CD-9773DB91A578}"/>
              </a:ext>
            </a:extLst>
          </p:cNvPr>
          <p:cNvSpPr txBox="1"/>
          <p:nvPr/>
        </p:nvSpPr>
        <p:spPr>
          <a:xfrm>
            <a:off x="190345" y="141827"/>
            <a:ext cx="1142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ourier New" panose="02070309020205020404" pitchFamily="49" charset="0"/>
              </a:rPr>
              <a:t>AutoML: Automated Machine Learning</a:t>
            </a:r>
            <a:endParaRPr lang="en-US" sz="2600"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13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404456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2D3D-D24B-4C9B-B0B6-3B83E948FE61}"/>
              </a:ext>
            </a:extLst>
          </p:cNvPr>
          <p:cNvSpPr/>
          <p:nvPr/>
        </p:nvSpPr>
        <p:spPr>
          <a:xfrm>
            <a:off x="3801937" y="1999578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49814-B0B1-4221-A4D0-2311790CFC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549692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5B1C3-10FC-4B30-85C2-54D960B48D15}"/>
              </a:ext>
            </a:extLst>
          </p:cNvPr>
          <p:cNvSpPr txBox="1"/>
          <p:nvPr/>
        </p:nvSpPr>
        <p:spPr>
          <a:xfrm>
            <a:off x="2883392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B8C20252-DA40-4124-9304-74204586B565}"/>
              </a:ext>
            </a:extLst>
          </p:cNvPr>
          <p:cNvSpPr/>
          <p:nvPr/>
        </p:nvSpPr>
        <p:spPr>
          <a:xfrm>
            <a:off x="297706" y="1711178"/>
            <a:ext cx="2379711" cy="1010847"/>
          </a:xfrm>
          <a:prstGeom prst="cloudCallout">
            <a:avLst>
              <a:gd name="adj1" fmla="val 19738"/>
              <a:gd name="adj2" fmla="val 959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Inspiration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4127D32E-275C-4A26-8C8B-6D2FCC05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345" y="6351048"/>
            <a:ext cx="324394" cy="365125"/>
          </a:xfrm>
        </p:spPr>
        <p:txBody>
          <a:bodyPr/>
          <a:lstStyle/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8B849-AE6B-4ACE-A5CD-9773DB91A578}"/>
              </a:ext>
            </a:extLst>
          </p:cNvPr>
          <p:cNvSpPr txBox="1"/>
          <p:nvPr/>
        </p:nvSpPr>
        <p:spPr>
          <a:xfrm>
            <a:off x="190345" y="141827"/>
            <a:ext cx="1142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</a:rPr>
              <a:t>AutoML with </a:t>
            </a:r>
            <a:r>
              <a:rPr lang="en-US" sz="4000" dirty="0" err="1">
                <a:latin typeface="Courier New" panose="02070309020205020404" pitchFamily="49" charset="0"/>
              </a:rPr>
              <a:t>Lale.jl</a:t>
            </a:r>
            <a:endParaRPr lang="en-US" sz="2600" dirty="0">
              <a:latin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91464-714D-8946-BE99-69863618EC0E}"/>
              </a:ext>
            </a:extLst>
          </p:cNvPr>
          <p:cNvSpPr txBox="1"/>
          <p:nvPr/>
        </p:nvSpPr>
        <p:spPr>
          <a:xfrm>
            <a:off x="574856" y="807833"/>
            <a:ext cx="101552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planned_pipeline</a:t>
            </a:r>
            <a:r>
              <a:rPr lang="en-US" dirty="0">
                <a:latin typeface="Courier New" panose="02070309020205020404" pitchFamily="49" charset="0"/>
              </a:rPr>
              <a:t> = (PCA &amp; </a:t>
            </a:r>
            <a:r>
              <a:rPr lang="en-US" dirty="0" err="1">
                <a:latin typeface="Courier New" panose="02070309020205020404" pitchFamily="49" charset="0"/>
              </a:rPr>
              <a:t>RobustScaler</a:t>
            </a:r>
            <a:r>
              <a:rPr lang="en-US" dirty="0"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</a:rPr>
              <a:t>			&gt;&gt; </a:t>
            </a:r>
            <a:r>
              <a:rPr lang="en-US" dirty="0" err="1">
                <a:latin typeface="Courier New" panose="02070309020205020404" pitchFamily="49" charset="0"/>
              </a:rPr>
              <a:t>ConcatFeatures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			&gt;&gt; (</a:t>
            </a:r>
            <a:r>
              <a:rPr lang="en-US" dirty="0" err="1">
                <a:latin typeface="Courier New" panose="02070309020205020404" pitchFamily="49" charset="0"/>
              </a:rPr>
              <a:t>LogisticRegression</a:t>
            </a:r>
            <a:r>
              <a:rPr lang="en-US" dirty="0">
                <a:latin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</a:rPr>
              <a:t>RandomForestClassifier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visualize(</a:t>
            </a:r>
            <a:r>
              <a:rPr lang="en-US" dirty="0" err="1">
                <a:latin typeface="Courier New" panose="02070309020205020404" pitchFamily="49" charset="0"/>
              </a:rPr>
              <a:t>planned_pipeline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86C6C875-638B-1242-A263-B6BDB5698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19" y="2311400"/>
            <a:ext cx="4356100" cy="2235200"/>
          </a:xfrm>
          <a:prstGeom prst="rect">
            <a:avLst/>
          </a:prstGeom>
        </p:spPr>
      </p:pic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5E27AAC8-B2A1-9442-97DA-D7955ABE7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491987"/>
              </p:ext>
            </p:extLst>
          </p:nvPr>
        </p:nvGraphicFramePr>
        <p:xfrm>
          <a:off x="2606651" y="4995216"/>
          <a:ext cx="69786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35">
                  <a:extLst>
                    <a:ext uri="{9D8B030D-6E8A-4147-A177-3AD203B41FA5}">
                      <a16:colId xmlns:a16="http://schemas.microsoft.com/office/drawing/2014/main" val="4250791714"/>
                    </a:ext>
                  </a:extLst>
                </a:gridCol>
                <a:gridCol w="2272938">
                  <a:extLst>
                    <a:ext uri="{9D8B030D-6E8A-4147-A177-3AD203B41FA5}">
                      <a16:colId xmlns:a16="http://schemas.microsoft.com/office/drawing/2014/main" val="3183253700"/>
                    </a:ext>
                  </a:extLst>
                </a:gridCol>
                <a:gridCol w="3226524">
                  <a:extLst>
                    <a:ext uri="{9D8B030D-6E8A-4147-A177-3AD203B41FA5}">
                      <a16:colId xmlns:a16="http://schemas.microsoft.com/office/drawing/2014/main" val="1983352728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pipeline combinators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op3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op1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op2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pipe (add dataflow edge)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91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latin typeface="Courier New" panose="02070309020205020404" pitchFamily="49" charset="0"/>
                        </a:rPr>
                        <a:t>op3 </a:t>
                      </a:r>
                      <a:r>
                        <a:rPr lang="en-US" b="1" baseline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baseline="0">
                          <a:latin typeface="Courier New" panose="02070309020205020404" pitchFamily="49" charset="0"/>
                        </a:rPr>
                        <a:t> op1 </a:t>
                      </a:r>
                      <a:r>
                        <a:rPr lang="en-US" b="1" baseline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b="0" baseline="0">
                          <a:latin typeface="Courier New" panose="02070309020205020404" pitchFamily="49" charset="0"/>
                        </a:rPr>
                        <a:t> op2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latin typeface="Arial" panose="020B0604020202020204" pitchFamily="34" charset="0"/>
                        </a:rPr>
                        <a:t>union (no added edge)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580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op3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op1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op2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latin typeface="Arial" panose="020B0604020202020204" pitchFamily="34" charset="0"/>
                        </a:rPr>
                        <a:t>choice (AutoML picks one)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368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362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D353AC-89DE-4F44-B813-4192EDF37090}"/>
              </a:ext>
            </a:extLst>
          </p:cNvPr>
          <p:cNvSpPr/>
          <p:nvPr/>
        </p:nvSpPr>
        <p:spPr>
          <a:xfrm>
            <a:off x="7651563" y="2300027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3801937" y="3996198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28886-E409-4895-8E89-D7B6F689F12B}"/>
              </a:ext>
            </a:extLst>
          </p:cNvPr>
          <p:cNvSpPr/>
          <p:nvPr/>
        </p:nvSpPr>
        <p:spPr>
          <a:xfrm>
            <a:off x="8525688" y="3996198"/>
            <a:ext cx="990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525688" y="5692369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3801937" y="5702567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40EB4-D074-4061-82C1-6AB9860D902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545137" y="4453398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173537" y="4910598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545137" y="6020139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1C24C3-1268-45EC-BC40-15F3E9B16A5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9020988" y="3996198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F5E0B8-C81A-46BB-9C63-7B00AEB869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8631191" y="3604225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9045646" y="335175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D0D63-9FF5-4E2E-9274-61639B5A3D17}"/>
              </a:ext>
            </a:extLst>
          </p:cNvPr>
          <p:cNvSpPr txBox="1"/>
          <p:nvPr/>
        </p:nvSpPr>
        <p:spPr>
          <a:xfrm>
            <a:off x="7455258" y="407375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178062" y="51172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463382" y="5637462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6813175" y="4981443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4127D32E-275C-4A26-8C8B-6D2FCC05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345" y="6351048"/>
            <a:ext cx="324394" cy="365125"/>
          </a:xfrm>
        </p:spPr>
        <p:txBody>
          <a:bodyPr/>
          <a:lstStyle/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8B849-AE6B-4ACE-A5CD-9773DB91A578}"/>
              </a:ext>
            </a:extLst>
          </p:cNvPr>
          <p:cNvSpPr txBox="1"/>
          <p:nvPr/>
        </p:nvSpPr>
        <p:spPr>
          <a:xfrm>
            <a:off x="190345" y="141827"/>
            <a:ext cx="1142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</a:rPr>
              <a:t>AutoML with </a:t>
            </a:r>
            <a:r>
              <a:rPr lang="en-US" sz="4000" dirty="0" err="1">
                <a:latin typeface="Courier New" panose="02070309020205020404" pitchFamily="49" charset="0"/>
              </a:rPr>
              <a:t>Lale.jl</a:t>
            </a:r>
            <a:endParaRPr lang="en-US" sz="2600" dirty="0">
              <a:latin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3C1A0-DDF6-1746-860F-AC5D16812BD7}"/>
              </a:ext>
            </a:extLst>
          </p:cNvPr>
          <p:cNvSpPr txBox="1"/>
          <p:nvPr/>
        </p:nvSpPr>
        <p:spPr>
          <a:xfrm>
            <a:off x="417173" y="848538"/>
            <a:ext cx="1015528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optimizer = </a:t>
            </a:r>
            <a:r>
              <a:rPr lang="en-US" dirty="0" err="1">
                <a:latin typeface="Courier New" panose="02070309020205020404" pitchFamily="49" charset="0"/>
              </a:rPr>
              <a:t>LalePipeOptimizer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planned_pipeline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max_evals</a:t>
            </a:r>
            <a:r>
              <a:rPr lang="en-US" dirty="0">
                <a:latin typeface="Courier New" panose="02070309020205020404" pitchFamily="49" charset="0"/>
              </a:rPr>
              <a:t>=10, cv=3)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opt_trained</a:t>
            </a:r>
            <a:r>
              <a:rPr lang="en-US" dirty="0">
                <a:latin typeface="Courier New" panose="02070309020205020404" pitchFamily="49" charset="0"/>
              </a:rPr>
              <a:t> = fit(optimizer, </a:t>
            </a:r>
            <a:r>
              <a:rPr lang="en-US" dirty="0" err="1">
                <a:latin typeface="Courier New" panose="02070309020205020404" pitchFamily="49" charset="0"/>
              </a:rPr>
              <a:t>train_X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train_y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predictions = predict(</a:t>
            </a:r>
            <a:r>
              <a:rPr lang="en-US" dirty="0" err="1">
                <a:latin typeface="Courier New" panose="02070309020205020404" pitchFamily="49" charset="0"/>
              </a:rPr>
              <a:t>opt_trained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test_X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accuracy = score(:accuracy, predictions, </a:t>
            </a:r>
            <a:r>
              <a:rPr lang="en-US" dirty="0" err="1">
                <a:latin typeface="Courier New" panose="02070309020205020404" pitchFamily="49" charset="0"/>
              </a:rPr>
              <a:t>test_y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1DDD61-DABB-D14D-93FB-C89EE5CC25C1}"/>
              </a:ext>
            </a:extLst>
          </p:cNvPr>
          <p:cNvSpPr/>
          <p:nvPr/>
        </p:nvSpPr>
        <p:spPr>
          <a:xfrm>
            <a:off x="3852786" y="2302048"/>
            <a:ext cx="2743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DA1C34-3840-5044-BF13-50A1E56B9B0F}"/>
              </a:ext>
            </a:extLst>
          </p:cNvPr>
          <p:cNvCxnSpPr>
            <a:cxnSpLocks/>
          </p:cNvCxnSpPr>
          <p:nvPr/>
        </p:nvCxnSpPr>
        <p:spPr>
          <a:xfrm>
            <a:off x="6595986" y="2740598"/>
            <a:ext cx="1053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C137CC-1CB2-9B49-84FD-23195D0143EF}"/>
              </a:ext>
            </a:extLst>
          </p:cNvPr>
          <p:cNvSpPr txBox="1"/>
          <p:nvPr/>
        </p:nvSpPr>
        <p:spPr>
          <a:xfrm>
            <a:off x="6545137" y="235811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15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4127D32E-275C-4A26-8C8B-6D2FCC05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345" y="6351048"/>
            <a:ext cx="324394" cy="365125"/>
          </a:xfrm>
        </p:spPr>
        <p:txBody>
          <a:bodyPr/>
          <a:lstStyle/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8B849-AE6B-4ACE-A5CD-9773DB91A578}"/>
              </a:ext>
            </a:extLst>
          </p:cNvPr>
          <p:cNvSpPr txBox="1"/>
          <p:nvPr/>
        </p:nvSpPr>
        <p:spPr>
          <a:xfrm>
            <a:off x="190345" y="141827"/>
            <a:ext cx="10896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</a:rPr>
              <a:t>AutoML with </a:t>
            </a:r>
            <a:r>
              <a:rPr lang="en-US" sz="4000" dirty="0" err="1">
                <a:latin typeface="Courier New" panose="02070309020205020404" pitchFamily="49" charset="0"/>
              </a:rPr>
              <a:t>Lale.jl</a:t>
            </a:r>
            <a:endParaRPr lang="en-US" sz="2600" dirty="0">
              <a:latin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2E48F-705C-456E-9AF0-ACC37BE77911}"/>
              </a:ext>
            </a:extLst>
          </p:cNvPr>
          <p:cNvSpPr txBox="1"/>
          <p:nvPr/>
        </p:nvSpPr>
        <p:spPr>
          <a:xfrm>
            <a:off x="656905" y="1044979"/>
            <a:ext cx="10155283" cy="1200329"/>
          </a:xfrm>
          <a:prstGeom prst="rect">
            <a:avLst/>
          </a:prstGeom>
          <a:solidFill>
            <a:srgbClr val="F1F4F7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planned_pipeline</a:t>
            </a:r>
            <a:r>
              <a:rPr lang="en-US" dirty="0">
                <a:latin typeface="Courier New" panose="02070309020205020404" pitchFamily="49" charset="0"/>
              </a:rPr>
              <a:t> = (PCA &amp; </a:t>
            </a:r>
            <a:r>
              <a:rPr lang="en-US" dirty="0" err="1">
                <a:latin typeface="Courier New" panose="02070309020205020404" pitchFamily="49" charset="0"/>
              </a:rPr>
              <a:t>RobustScaler</a:t>
            </a:r>
            <a:r>
              <a:rPr lang="en-US" dirty="0"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</a:rPr>
              <a:t>			&gt;&gt; </a:t>
            </a:r>
            <a:r>
              <a:rPr lang="en-US" dirty="0" err="1">
                <a:latin typeface="Courier New" panose="02070309020205020404" pitchFamily="49" charset="0"/>
              </a:rPr>
              <a:t>ConcatFeatures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			&gt;&gt; (</a:t>
            </a:r>
            <a:r>
              <a:rPr lang="en-US" dirty="0" err="1">
                <a:latin typeface="Courier New" panose="02070309020205020404" pitchFamily="49" charset="0"/>
              </a:rPr>
              <a:t>LogisticRegression</a:t>
            </a:r>
            <a:r>
              <a:rPr lang="en-US" dirty="0">
                <a:latin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</a:rPr>
              <a:t>RandomForestClassifier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visualize(</a:t>
            </a:r>
            <a:r>
              <a:rPr lang="en-US" dirty="0" err="1">
                <a:latin typeface="Courier New" panose="02070309020205020404" pitchFamily="49" charset="0"/>
              </a:rPr>
              <a:t>planned_pipeline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9F0A13A-3409-AF4C-A64C-3EBB34CBF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5" y="2440574"/>
            <a:ext cx="4356100" cy="2235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614C18-184D-1D44-AE42-C328B1C2611A}"/>
              </a:ext>
            </a:extLst>
          </p:cNvPr>
          <p:cNvSpPr txBox="1"/>
          <p:nvPr/>
        </p:nvSpPr>
        <p:spPr>
          <a:xfrm>
            <a:off x="560784" y="4871040"/>
            <a:ext cx="10155283" cy="1200329"/>
          </a:xfrm>
          <a:prstGeom prst="rect">
            <a:avLst/>
          </a:prstGeom>
          <a:solidFill>
            <a:srgbClr val="F1F4F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optimizer = </a:t>
            </a:r>
            <a:r>
              <a:rPr lang="en-US" dirty="0" err="1">
                <a:latin typeface="Courier New" panose="02070309020205020404" pitchFamily="49" charset="0"/>
              </a:rPr>
              <a:t>LalePipeOptimizer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planned_pipeline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max_evals</a:t>
            </a:r>
            <a:r>
              <a:rPr lang="en-US" dirty="0">
                <a:latin typeface="Courier New" panose="02070309020205020404" pitchFamily="49" charset="0"/>
              </a:rPr>
              <a:t>=10, cv=3)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opt_trained</a:t>
            </a:r>
            <a:r>
              <a:rPr lang="en-US" dirty="0">
                <a:latin typeface="Courier New" panose="02070309020205020404" pitchFamily="49" charset="0"/>
              </a:rPr>
              <a:t> = fit(optimizer, </a:t>
            </a:r>
            <a:r>
              <a:rPr lang="en-US" dirty="0" err="1">
                <a:latin typeface="Courier New" panose="02070309020205020404" pitchFamily="49" charset="0"/>
              </a:rPr>
              <a:t>train_X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train_y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predictions = predict(</a:t>
            </a:r>
            <a:r>
              <a:rPr lang="en-US" dirty="0" err="1">
                <a:latin typeface="Courier New" panose="02070309020205020404" pitchFamily="49" charset="0"/>
              </a:rPr>
              <a:t>opt_trained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test_X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accuracy = score(:accuracy, predictions, </a:t>
            </a:r>
            <a:r>
              <a:rPr lang="en-US" dirty="0" err="1">
                <a:latin typeface="Courier New" panose="02070309020205020404" pitchFamily="49" charset="0"/>
              </a:rPr>
              <a:t>test_y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5550E84D-70FF-6942-BE0F-DFD07485D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59114"/>
              </p:ext>
            </p:extLst>
          </p:nvPr>
        </p:nvGraphicFramePr>
        <p:xfrm>
          <a:off x="5142414" y="2738120"/>
          <a:ext cx="69786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35">
                  <a:extLst>
                    <a:ext uri="{9D8B030D-6E8A-4147-A177-3AD203B41FA5}">
                      <a16:colId xmlns:a16="http://schemas.microsoft.com/office/drawing/2014/main" val="4250791714"/>
                    </a:ext>
                  </a:extLst>
                </a:gridCol>
                <a:gridCol w="2272938">
                  <a:extLst>
                    <a:ext uri="{9D8B030D-6E8A-4147-A177-3AD203B41FA5}">
                      <a16:colId xmlns:a16="http://schemas.microsoft.com/office/drawing/2014/main" val="3183253700"/>
                    </a:ext>
                  </a:extLst>
                </a:gridCol>
                <a:gridCol w="3226524">
                  <a:extLst>
                    <a:ext uri="{9D8B030D-6E8A-4147-A177-3AD203B41FA5}">
                      <a16:colId xmlns:a16="http://schemas.microsoft.com/office/drawing/2014/main" val="1983352728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pipeline combinators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op3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op1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op2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pipe (add dataflow edge)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91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latin typeface="Courier New" panose="02070309020205020404" pitchFamily="49" charset="0"/>
                        </a:rPr>
                        <a:t>op3 </a:t>
                      </a:r>
                      <a:r>
                        <a:rPr lang="en-US" b="1" baseline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baseline="0">
                          <a:latin typeface="Courier New" panose="02070309020205020404" pitchFamily="49" charset="0"/>
                        </a:rPr>
                        <a:t> op1 </a:t>
                      </a:r>
                      <a:r>
                        <a:rPr lang="en-US" b="1" baseline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b="0" baseline="0">
                          <a:latin typeface="Courier New" panose="02070309020205020404" pitchFamily="49" charset="0"/>
                        </a:rPr>
                        <a:t> op2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>
                          <a:latin typeface="Arial" panose="020B0604020202020204" pitchFamily="34" charset="0"/>
                        </a:rPr>
                        <a:t>union (no added edge)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580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op3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op1 </a:t>
                      </a:r>
                      <a:r>
                        <a:rPr lang="en-US" b="1" baseline="0" dirty="0">
                          <a:solidFill>
                            <a:srgbClr val="AA22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b="0" baseline="0" dirty="0">
                          <a:latin typeface="Courier New" panose="02070309020205020404" pitchFamily="49" charset="0"/>
                        </a:rPr>
                        <a:t> op2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latin typeface="Arial" panose="020B0604020202020204" pitchFamily="34" charset="0"/>
                        </a:rPr>
                        <a:t>choice (AutoML picks one)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368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6431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ardrop 13">
            <a:extLst>
              <a:ext uri="{FF2B5EF4-FFF2-40B4-BE49-F238E27FC236}">
                <a16:creationId xmlns:a16="http://schemas.microsoft.com/office/drawing/2014/main" id="{9CE9E21E-EE71-44DC-9982-093F96F81562}"/>
              </a:ext>
            </a:extLst>
          </p:cNvPr>
          <p:cNvSpPr/>
          <p:nvPr/>
        </p:nvSpPr>
        <p:spPr>
          <a:xfrm rot="2700000" flipH="1">
            <a:off x="8211320" y="3492305"/>
            <a:ext cx="1133856" cy="1132339"/>
          </a:xfrm>
          <a:prstGeom prst="teardrop">
            <a:avLst/>
          </a:prstGeom>
          <a:solidFill>
            <a:srgbClr val="FF7EB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5" y="1209708"/>
            <a:ext cx="5905655" cy="4351338"/>
          </a:xfrm>
        </p:spPr>
        <p:txBody>
          <a:bodyPr>
            <a:normAutofit/>
          </a:bodyPr>
          <a:lstStyle/>
          <a:p>
            <a:r>
              <a:rPr lang="en-US" sz="2300">
                <a:latin typeface="Arial" panose="020B0604020202020204" pitchFamily="34" charset="0"/>
              </a:rPr>
              <a:t>Library for semi-automated data science</a:t>
            </a:r>
          </a:p>
          <a:p>
            <a:r>
              <a:rPr lang="en-US" sz="2300">
                <a:latin typeface="Arial" panose="020B0604020202020204" pitchFamily="34" charset="0"/>
              </a:rPr>
              <a:t>Easy-to-use automated ML</a:t>
            </a:r>
          </a:p>
          <a:p>
            <a:r>
              <a:rPr lang="en-US" sz="2300">
                <a:latin typeface="Arial" panose="020B0604020202020204" pitchFamily="34" charset="0"/>
              </a:rPr>
              <a:t>Automated ML consistent with manual ML</a:t>
            </a:r>
          </a:p>
          <a:p>
            <a:r>
              <a:rPr lang="en-US" sz="2300">
                <a:latin typeface="Arial" panose="020B0604020202020204" pitchFamily="34" charset="0"/>
              </a:rPr>
              <a:t>Transparent, understandable pipelines</a:t>
            </a:r>
          </a:p>
          <a:p>
            <a:r>
              <a:rPr lang="en-US" sz="2300">
                <a:latin typeface="Arial" panose="020B0604020202020204" pitchFamily="34" charset="0"/>
              </a:rPr>
              <a:t>Iterate with robust, reproducible pipelines</a:t>
            </a:r>
          </a:p>
          <a:p>
            <a:r>
              <a:rPr lang="en-US" sz="2300">
                <a:latin typeface="Arial" panose="020B0604020202020204" pitchFamily="34" charset="0"/>
              </a:rPr>
              <a:t>Expert-level control for human inspiration</a:t>
            </a:r>
          </a:p>
          <a:p>
            <a:r>
              <a:rPr lang="en-US" sz="2300">
                <a:latin typeface="Arial" panose="020B0604020202020204" pitchFamily="34" charset="0"/>
              </a:rPr>
              <a:t>Consistency across AutoML optimizers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3AF02F9-3648-4E9D-AFD6-D3C790D7AEF7}"/>
              </a:ext>
            </a:extLst>
          </p:cNvPr>
          <p:cNvSpPr txBox="1">
            <a:spLocks/>
          </p:cNvSpPr>
          <p:nvPr/>
        </p:nvSpPr>
        <p:spPr>
          <a:xfrm>
            <a:off x="190345" y="6351048"/>
            <a:ext cx="369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49F41-0AF6-42CC-A16F-12369A71AAE0}"/>
              </a:ext>
            </a:extLst>
          </p:cNvPr>
          <p:cNvSpPr txBox="1"/>
          <p:nvPr/>
        </p:nvSpPr>
        <p:spPr>
          <a:xfrm>
            <a:off x="190345" y="141827"/>
            <a:ext cx="571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ourier New" panose="02070309020205020404" pitchFamily="49" charset="0"/>
              </a:rPr>
              <a:t>Value Proposition</a:t>
            </a:r>
            <a:endParaRPr lang="en-US" sz="2600">
              <a:latin typeface="Courier New" panose="02070309020205020404" pitchFamily="49" charset="0"/>
            </a:endParaRPr>
          </a:p>
        </p:txBody>
      </p:sp>
      <p:pic>
        <p:nvPicPr>
          <p:cNvPr id="2050" name="Picture 2" descr="scikit-learn - Wikipedia">
            <a:extLst>
              <a:ext uri="{FF2B5EF4-FFF2-40B4-BE49-F238E27FC236}">
                <a16:creationId xmlns:a16="http://schemas.microsoft.com/office/drawing/2014/main" id="{22BC555D-E1F0-4F88-9302-D76FBF7A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209708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E697C0A7-4838-4F94-8883-FF62BB770F09}"/>
              </a:ext>
            </a:extLst>
          </p:cNvPr>
          <p:cNvSpPr/>
          <p:nvPr/>
        </p:nvSpPr>
        <p:spPr>
          <a:xfrm>
            <a:off x="8589675" y="3429000"/>
            <a:ext cx="772265" cy="1132339"/>
          </a:xfrm>
          <a:prstGeom prst="teardrop">
            <a:avLst/>
          </a:prstGeom>
          <a:solidFill>
            <a:srgbClr val="FF7EB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2B700BDA-959A-4B29-B710-FD9A1503EAC7}"/>
              </a:ext>
            </a:extLst>
          </p:cNvPr>
          <p:cNvSpPr/>
          <p:nvPr/>
        </p:nvSpPr>
        <p:spPr>
          <a:xfrm flipH="1">
            <a:off x="8201055" y="3429000"/>
            <a:ext cx="777240" cy="1132339"/>
          </a:xfrm>
          <a:prstGeom prst="teardrop">
            <a:avLst/>
          </a:prstGeom>
          <a:solidFill>
            <a:srgbClr val="FF7EB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4EC90-BD75-4B4A-A348-E0A6C6F72318}"/>
              </a:ext>
            </a:extLst>
          </p:cNvPr>
          <p:cNvSpPr/>
          <p:nvPr/>
        </p:nvSpPr>
        <p:spPr>
          <a:xfrm>
            <a:off x="8714287" y="4634132"/>
            <a:ext cx="127921" cy="1504254"/>
          </a:xfrm>
          <a:prstGeom prst="rect">
            <a:avLst/>
          </a:prstGeom>
          <a:solidFill>
            <a:srgbClr val="3B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0C6CEDE0-5690-4989-A450-677AD1E87E99}"/>
              </a:ext>
            </a:extLst>
          </p:cNvPr>
          <p:cNvSpPr/>
          <p:nvPr/>
        </p:nvSpPr>
        <p:spPr>
          <a:xfrm rot="20672635" flipH="1">
            <a:off x="8495127" y="5007302"/>
            <a:ext cx="189095" cy="796700"/>
          </a:xfrm>
          <a:prstGeom prst="teardrop">
            <a:avLst>
              <a:gd name="adj" fmla="val 200000"/>
            </a:avLst>
          </a:prstGeom>
          <a:solidFill>
            <a:srgbClr val="3BDAD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8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32B8279-EF99-4624-90D6-48D30DB6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08" y="2130878"/>
            <a:ext cx="2596243" cy="259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37167-6B2C-4D1E-AEE3-FEEFBB23C063}"/>
              </a:ext>
            </a:extLst>
          </p:cNvPr>
          <p:cNvSpPr txBox="1"/>
          <p:nvPr/>
        </p:nvSpPr>
        <p:spPr>
          <a:xfrm>
            <a:off x="3081057" y="3075056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Arial" panose="020B0604020202020204" pitchFamily="34" charset="0"/>
              </a:rPr>
              <a:t>github.com/ibm/</a:t>
            </a:r>
            <a:r>
              <a:rPr lang="en-US" sz="4000" dirty="0" err="1">
                <a:latin typeface="Courier New" panose="02070309020205020404" pitchFamily="49" charset="0"/>
                <a:cs typeface="Arial" panose="020B0604020202020204" pitchFamily="34" charset="0"/>
              </a:rPr>
              <a:t>lale.jl</a:t>
            </a:r>
            <a:endParaRPr lang="en-US" sz="4000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DA8D2DC-9675-4708-926E-E94495F27116}"/>
              </a:ext>
            </a:extLst>
          </p:cNvPr>
          <p:cNvSpPr txBox="1">
            <a:spLocks/>
          </p:cNvSpPr>
          <p:nvPr/>
        </p:nvSpPr>
        <p:spPr>
          <a:xfrm>
            <a:off x="190345" y="6351048"/>
            <a:ext cx="369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BC044B-C17F-492A-8FEE-55E1FB666255}" type="slidenum">
              <a:rPr lang="en-US" smtClean="0">
                <a:latin typeface="Arial" panose="020B0604020202020204" pitchFamily="34" charset="0"/>
              </a:rPr>
              <a:pPr algn="l"/>
              <a:t>7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4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69"/>
    </mc:Choice>
    <mc:Fallback>
      <p:transition spd="slow" advTm="993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9|11|9.1|13.4|2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9|11|9.1|13.4|2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9|11|9.1|13.4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0.3|2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3.2|4.1|8.6|12.6|19.6|12.1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492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KIRAN KATE</cp:lastModifiedBy>
  <cp:revision>285</cp:revision>
  <dcterms:created xsi:type="dcterms:W3CDTF">2019-10-09T16:16:09Z</dcterms:created>
  <dcterms:modified xsi:type="dcterms:W3CDTF">2021-07-02T20:08:42Z</dcterms:modified>
</cp:coreProperties>
</file>