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81" r:id="rId2"/>
    <p:sldId id="2147375968" r:id="rId3"/>
    <p:sldId id="2147375969" r:id="rId4"/>
    <p:sldId id="2147375970" r:id="rId5"/>
    <p:sldId id="2147375971" r:id="rId6"/>
    <p:sldId id="2147375972" r:id="rId7"/>
    <p:sldId id="2147375973" r:id="rId8"/>
    <p:sldId id="2147375974" r:id="rId9"/>
    <p:sldId id="2147375975" r:id="rId10"/>
    <p:sldId id="2147375976" r:id="rId11"/>
    <p:sldId id="2147375977" r:id="rId12"/>
    <p:sldId id="2147375978" r:id="rId13"/>
    <p:sldId id="2147375979" r:id="rId14"/>
    <p:sldId id="2147375982" r:id="rId15"/>
    <p:sldId id="2147375983" r:id="rId16"/>
    <p:sldId id="2147375980" r:id="rId17"/>
    <p:sldId id="214737598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92" d="100"/>
          <a:sy n="92" d="100"/>
        </p:scale>
        <p:origin x="295"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336D-1120-7E14-90FD-8A75DF1018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32C5A7-63A8-700A-0B89-0398283AFD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20ACCC-612E-4DB7-6970-32E8AC1D65B9}"/>
              </a:ext>
            </a:extLst>
          </p:cNvPr>
          <p:cNvSpPr>
            <a:spLocks noGrp="1"/>
          </p:cNvSpPr>
          <p:nvPr>
            <p:ph type="dt" sz="half" idx="10"/>
          </p:nvPr>
        </p:nvSpPr>
        <p:spPr/>
        <p:txBody>
          <a:bodyPr/>
          <a:lstStyle/>
          <a:p>
            <a:fld id="{C638D507-6C60-4999-8F96-A8BCBDA7FC05}" type="datetimeFigureOut">
              <a:rPr lang="en-US" smtClean="0"/>
              <a:t>5/24/2024</a:t>
            </a:fld>
            <a:endParaRPr lang="en-US"/>
          </a:p>
        </p:txBody>
      </p:sp>
      <p:sp>
        <p:nvSpPr>
          <p:cNvPr id="5" name="Footer Placeholder 4">
            <a:extLst>
              <a:ext uri="{FF2B5EF4-FFF2-40B4-BE49-F238E27FC236}">
                <a16:creationId xmlns:a16="http://schemas.microsoft.com/office/drawing/2014/main" id="{44CD8FBF-1189-098A-8886-A0653AD92E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BD9750-32EB-3112-3C87-7C2FAF782624}"/>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492151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3473F-D985-F415-80E6-C4D9C821A8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D6A06A-D54A-0E52-FF63-2677DCE60C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2FF21C-CFBA-60B9-5BFA-B3A11A01FAA4}"/>
              </a:ext>
            </a:extLst>
          </p:cNvPr>
          <p:cNvSpPr>
            <a:spLocks noGrp="1"/>
          </p:cNvSpPr>
          <p:nvPr>
            <p:ph type="dt" sz="half" idx="10"/>
          </p:nvPr>
        </p:nvSpPr>
        <p:spPr/>
        <p:txBody>
          <a:bodyPr/>
          <a:lstStyle/>
          <a:p>
            <a:fld id="{C638D507-6C60-4999-8F96-A8BCBDA7FC05}" type="datetimeFigureOut">
              <a:rPr lang="en-US" smtClean="0"/>
              <a:t>5/24/2024</a:t>
            </a:fld>
            <a:endParaRPr lang="en-US"/>
          </a:p>
        </p:txBody>
      </p:sp>
      <p:sp>
        <p:nvSpPr>
          <p:cNvPr id="5" name="Footer Placeholder 4">
            <a:extLst>
              <a:ext uri="{FF2B5EF4-FFF2-40B4-BE49-F238E27FC236}">
                <a16:creationId xmlns:a16="http://schemas.microsoft.com/office/drawing/2014/main" id="{AE9075DC-19CF-19FA-D686-0FF50F68BD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B62A8-3D5E-5E5F-57FF-CF078741D206}"/>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656625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1E128D-D0FC-99B7-FA4E-8A51174B63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9355406-67B0-0172-F878-DEE51274E3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8D8D33-9930-B80A-40F0-1290BFD3534D}"/>
              </a:ext>
            </a:extLst>
          </p:cNvPr>
          <p:cNvSpPr>
            <a:spLocks noGrp="1"/>
          </p:cNvSpPr>
          <p:nvPr>
            <p:ph type="dt" sz="half" idx="10"/>
          </p:nvPr>
        </p:nvSpPr>
        <p:spPr/>
        <p:txBody>
          <a:bodyPr/>
          <a:lstStyle/>
          <a:p>
            <a:fld id="{C638D507-6C60-4999-8F96-A8BCBDA7FC05}" type="datetimeFigureOut">
              <a:rPr lang="en-US" smtClean="0"/>
              <a:t>5/24/2024</a:t>
            </a:fld>
            <a:endParaRPr lang="en-US"/>
          </a:p>
        </p:txBody>
      </p:sp>
      <p:sp>
        <p:nvSpPr>
          <p:cNvPr id="5" name="Footer Placeholder 4">
            <a:extLst>
              <a:ext uri="{FF2B5EF4-FFF2-40B4-BE49-F238E27FC236}">
                <a16:creationId xmlns:a16="http://schemas.microsoft.com/office/drawing/2014/main" id="{11E40177-88B1-8286-F47C-7610A39A96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0A48EA-A3EA-472D-83D0-79383C82EE6D}"/>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218758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lank slid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D0BFE-82FD-94B0-E6D9-A9096777C842}"/>
              </a:ext>
            </a:extLst>
          </p:cNvPr>
          <p:cNvSpPr>
            <a:spLocks noGrp="1"/>
          </p:cNvSpPr>
          <p:nvPr>
            <p:ph type="title"/>
          </p:nvPr>
        </p:nvSpPr>
        <p:spPr>
          <a:xfrm>
            <a:off x="287999" y="288036"/>
            <a:ext cx="2474590" cy="763524"/>
          </a:xfrm>
        </p:spPr>
        <p:txBody>
          <a:bodyPr/>
          <a:lstStyle>
            <a:lvl1pPr>
              <a:lnSpc>
                <a:spcPct val="110000"/>
              </a:lnSpc>
              <a:defRPr sz="1400">
                <a:solidFill>
                  <a:schemeClr val="tx2"/>
                </a:solidFill>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69559113-A66F-B148-0A73-FD8B5C2B023D}"/>
              </a:ext>
            </a:extLst>
          </p:cNvPr>
          <p:cNvSpPr>
            <a:spLocks noGrp="1"/>
          </p:cNvSpPr>
          <p:nvPr>
            <p:ph type="ftr" sz="quarter" idx="12"/>
          </p:nvPr>
        </p:nvSpPr>
        <p:spPr/>
        <p:txBody>
          <a:bodyPr/>
          <a:lstStyle/>
          <a:p>
            <a:r>
              <a:rPr lang="en-US" dirty="0"/>
              <a:t>IBM Quantum</a:t>
            </a:r>
          </a:p>
        </p:txBody>
      </p:sp>
      <p:sp>
        <p:nvSpPr>
          <p:cNvPr id="5" name="Slide Number">
            <a:extLst>
              <a:ext uri="{FF2B5EF4-FFF2-40B4-BE49-F238E27FC236}">
                <a16:creationId xmlns:a16="http://schemas.microsoft.com/office/drawing/2014/main" id="{BAFC9C6E-79FD-9BB8-F74D-EAA013319C68}"/>
              </a:ext>
            </a:extLst>
          </p:cNvPr>
          <p:cNvSpPr txBox="1">
            <a:spLocks noGrp="1"/>
          </p:cNvSpPr>
          <p:nvPr>
            <p:ph type="sldNum" sz="quarter" idx="4"/>
          </p:nvPr>
        </p:nvSpPr>
        <p:spPr>
          <a:xfrm>
            <a:off x="11769264" y="6469419"/>
            <a:ext cx="135436" cy="123111"/>
          </a:xfrm>
          <a:prstGeom prst="rect">
            <a:avLst/>
          </a:prstGeom>
          <a:ln w="12700">
            <a:miter lim="400000"/>
          </a:ln>
        </p:spPr>
        <p:txBody>
          <a:bodyPr wrap="none" lIns="0" tIns="0" rIns="0" bIns="0" anchor="ctr">
            <a:spAutoFit/>
          </a:bodyPr>
          <a:lstStyle>
            <a:lvl1pPr algn="r">
              <a:defRPr sz="800" b="0" i="0">
                <a:solidFill>
                  <a:schemeClr val="tx1"/>
                </a:solidFill>
                <a:latin typeface="IBM Plex Sans" panose="020B0503050203000203" pitchFamily="34" charset="0"/>
                <a:ea typeface="+mn-ea"/>
                <a:cs typeface="+mn-cs"/>
                <a:sym typeface="IBM Plex Sans"/>
              </a:defRPr>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3947179573"/>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ull Width Text">
    <p:spTree>
      <p:nvGrpSpPr>
        <p:cNvPr id="1" name=""/>
        <p:cNvGrpSpPr/>
        <p:nvPr/>
      </p:nvGrpSpPr>
      <p:grpSpPr>
        <a:xfrm>
          <a:off x="0" y="0"/>
          <a:ext cx="0" cy="0"/>
          <a:chOff x="0" y="0"/>
          <a:chExt cx="0" cy="0"/>
        </a:xfrm>
      </p:grpSpPr>
      <p:sp>
        <p:nvSpPr>
          <p:cNvPr id="2" name="Title"/>
          <p:cNvSpPr>
            <a:spLocks noGrp="1"/>
          </p:cNvSpPr>
          <p:nvPr>
            <p:ph type="title"/>
          </p:nvPr>
        </p:nvSpPr>
        <p:spPr>
          <a:xfrm>
            <a:off x="280416" y="268225"/>
            <a:ext cx="5522976" cy="950972"/>
          </a:xfrm>
        </p:spPr>
        <p:txBody>
          <a:bodyPr/>
          <a:lstStyle/>
          <a:p>
            <a:r>
              <a:rPr lang="en-US" dirty="0"/>
              <a:t>Click to edit Master title style</a:t>
            </a:r>
          </a:p>
        </p:txBody>
      </p:sp>
      <p:sp>
        <p:nvSpPr>
          <p:cNvPr id="3" name="Footer Placeholder"/>
          <p:cNvSpPr>
            <a:spLocks noGrp="1"/>
          </p:cNvSpPr>
          <p:nvPr>
            <p:ph type="ftr" sz="quarter" idx="10"/>
          </p:nvPr>
        </p:nvSpPr>
        <p:spPr/>
        <p:txBody>
          <a:bodyPr/>
          <a:lstStyle/>
          <a:p>
            <a:r>
              <a:rPr lang="en-US"/>
              <a:t>Cleveland Clinic IBM Discovery Accelerator, © IBM Corporation and Cleveland Clinic, confidential – do not distribute</a:t>
            </a:r>
            <a:endParaRPr lang="en-US" dirty="0"/>
          </a:p>
        </p:txBody>
      </p:sp>
      <p:sp>
        <p:nvSpPr>
          <p:cNvPr id="4" name="Slide Number Placeholder"/>
          <p:cNvSpPr>
            <a:spLocks noGrp="1"/>
          </p:cNvSpPr>
          <p:nvPr>
            <p:ph type="sldNum" sz="quarter" idx="11"/>
          </p:nvPr>
        </p:nvSpPr>
        <p:spPr/>
        <p:txBody>
          <a:bodyPr/>
          <a:lstStyle/>
          <a:p>
            <a:fld id="{59395FB3-9C97-154F-86B2-7E381B951268}" type="slidenum">
              <a:rPr lang="en-US" smtClean="0"/>
              <a:pPr/>
              <a:t>‹#›</a:t>
            </a:fld>
            <a:endParaRPr lang="en-US" dirty="0"/>
          </a:p>
        </p:txBody>
      </p:sp>
      <p:cxnSp>
        <p:nvCxnSpPr>
          <p:cNvPr id="7" name="Straight Connector 6">
            <a:extLst>
              <a:ext uri="{FF2B5EF4-FFF2-40B4-BE49-F238E27FC236}">
                <a16:creationId xmlns:a16="http://schemas.microsoft.com/office/drawing/2014/main" id="{F856A8D7-1D0D-2340-A713-057711980AF5}"/>
              </a:ext>
            </a:extLst>
          </p:cNvPr>
          <p:cNvCxnSpPr>
            <a:cxnSpLocks/>
          </p:cNvCxnSpPr>
          <p:nvPr userDrawn="1"/>
        </p:nvCxnSpPr>
        <p:spPr bwMode="auto">
          <a:xfrm>
            <a:off x="292608" y="1219200"/>
            <a:ext cx="11582400" cy="0"/>
          </a:xfrm>
          <a:prstGeom prst="line">
            <a:avLst/>
          </a:prstGeom>
          <a:ln w="952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9E3BC09F-AD53-5840-89F2-FD6EEF3CA17A}"/>
              </a:ext>
            </a:extLst>
          </p:cNvPr>
          <p:cNvCxnSpPr>
            <a:cxnSpLocks/>
          </p:cNvCxnSpPr>
          <p:nvPr userDrawn="1"/>
        </p:nvCxnSpPr>
        <p:spPr bwMode="auto">
          <a:xfrm>
            <a:off x="292607" y="6533767"/>
            <a:ext cx="11582400" cy="0"/>
          </a:xfrm>
          <a:prstGeom prst="line">
            <a:avLst/>
          </a:prstGeom>
          <a:ln w="9525">
            <a:solidFill>
              <a:schemeClr val="tx1"/>
            </a:solidFill>
            <a:headEnd type="none" w="med" len="med"/>
            <a:tailEnd type="none" w="med" len="med"/>
          </a:ln>
          <a:effectLst/>
        </p:spPr>
        <p:style>
          <a:lnRef idx="1">
            <a:schemeClr val="dk1"/>
          </a:lnRef>
          <a:fillRef idx="0">
            <a:schemeClr val="dk1"/>
          </a:fillRef>
          <a:effectRef idx="0">
            <a:schemeClr val="dk1"/>
          </a:effectRef>
          <a:fontRef idx="minor">
            <a:schemeClr val="tx1"/>
          </a:fontRef>
        </p:style>
      </p:cxnSp>
      <p:sp>
        <p:nvSpPr>
          <p:cNvPr id="8" name="Text Placeholder 7">
            <a:extLst>
              <a:ext uri="{FF2B5EF4-FFF2-40B4-BE49-F238E27FC236}">
                <a16:creationId xmlns:a16="http://schemas.microsoft.com/office/drawing/2014/main" id="{2EA455B0-BF6D-EF4A-BE29-74554AA71736}"/>
              </a:ext>
            </a:extLst>
          </p:cNvPr>
          <p:cNvSpPr>
            <a:spLocks noGrp="1"/>
          </p:cNvSpPr>
          <p:nvPr>
            <p:ph type="body" sz="quarter" idx="12"/>
          </p:nvPr>
        </p:nvSpPr>
        <p:spPr>
          <a:xfrm>
            <a:off x="304800" y="1718733"/>
            <a:ext cx="11582400" cy="427566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476820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EEF80-F91F-CFF3-C008-8323AE8A387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AB49B8-E770-FA32-5F03-EA260F0CC7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8D3E45-D207-C08E-4F9A-801AD85E94DA}"/>
              </a:ext>
            </a:extLst>
          </p:cNvPr>
          <p:cNvSpPr>
            <a:spLocks noGrp="1"/>
          </p:cNvSpPr>
          <p:nvPr>
            <p:ph type="dt" sz="half" idx="10"/>
          </p:nvPr>
        </p:nvSpPr>
        <p:spPr/>
        <p:txBody>
          <a:bodyPr/>
          <a:lstStyle/>
          <a:p>
            <a:fld id="{C638D507-6C60-4999-8F96-A8BCBDA7FC05}" type="datetimeFigureOut">
              <a:rPr lang="en-US" smtClean="0"/>
              <a:t>5/24/2024</a:t>
            </a:fld>
            <a:endParaRPr lang="en-US"/>
          </a:p>
        </p:txBody>
      </p:sp>
      <p:sp>
        <p:nvSpPr>
          <p:cNvPr id="5" name="Footer Placeholder 4">
            <a:extLst>
              <a:ext uri="{FF2B5EF4-FFF2-40B4-BE49-F238E27FC236}">
                <a16:creationId xmlns:a16="http://schemas.microsoft.com/office/drawing/2014/main" id="{25B85C3F-2F34-014B-69AB-1588FEFAD8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387C3-5B9F-90F2-E3A0-A1C7C6B44DCF}"/>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1600234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3421-2C15-C7A1-C15D-418180C140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295DAD-7BD8-CECA-C8DD-D16B0E5031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D5E341-FEC3-6670-82E2-59A44B10B262}"/>
              </a:ext>
            </a:extLst>
          </p:cNvPr>
          <p:cNvSpPr>
            <a:spLocks noGrp="1"/>
          </p:cNvSpPr>
          <p:nvPr>
            <p:ph type="dt" sz="half" idx="10"/>
          </p:nvPr>
        </p:nvSpPr>
        <p:spPr/>
        <p:txBody>
          <a:bodyPr/>
          <a:lstStyle/>
          <a:p>
            <a:fld id="{C638D507-6C60-4999-8F96-A8BCBDA7FC05}" type="datetimeFigureOut">
              <a:rPr lang="en-US" smtClean="0"/>
              <a:t>5/24/2024</a:t>
            </a:fld>
            <a:endParaRPr lang="en-US"/>
          </a:p>
        </p:txBody>
      </p:sp>
      <p:sp>
        <p:nvSpPr>
          <p:cNvPr id="5" name="Footer Placeholder 4">
            <a:extLst>
              <a:ext uri="{FF2B5EF4-FFF2-40B4-BE49-F238E27FC236}">
                <a16:creationId xmlns:a16="http://schemas.microsoft.com/office/drawing/2014/main" id="{FDB817B5-C1AF-EE5E-B9A0-791D953B4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256194-6603-E57A-6448-F1C262B7F147}"/>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911080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57501-9ABB-4232-9003-3B445D8F88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FAB402-311E-EB29-507A-981B02D25A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BACC28-EF28-7583-6ACC-D20A76DD5D3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8EA6856-2C52-4292-3C82-AE30C2B8193F}"/>
              </a:ext>
            </a:extLst>
          </p:cNvPr>
          <p:cNvSpPr>
            <a:spLocks noGrp="1"/>
          </p:cNvSpPr>
          <p:nvPr>
            <p:ph type="dt" sz="half" idx="10"/>
          </p:nvPr>
        </p:nvSpPr>
        <p:spPr/>
        <p:txBody>
          <a:bodyPr/>
          <a:lstStyle/>
          <a:p>
            <a:fld id="{C638D507-6C60-4999-8F96-A8BCBDA7FC05}" type="datetimeFigureOut">
              <a:rPr lang="en-US" smtClean="0"/>
              <a:t>5/24/2024</a:t>
            </a:fld>
            <a:endParaRPr lang="en-US"/>
          </a:p>
        </p:txBody>
      </p:sp>
      <p:sp>
        <p:nvSpPr>
          <p:cNvPr id="6" name="Footer Placeholder 5">
            <a:extLst>
              <a:ext uri="{FF2B5EF4-FFF2-40B4-BE49-F238E27FC236}">
                <a16:creationId xmlns:a16="http://schemas.microsoft.com/office/drawing/2014/main" id="{C7677729-F33B-F0EC-2327-A36C8DFCAE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36404E-E8C8-B880-9677-21C202252FD8}"/>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370042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6B671-019B-91CB-73C0-56F249A27EA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D831B7-54AE-1170-8167-2C17E0F18F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BD963C-C3FD-63DB-6B3B-48AB4EC9C9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AB0266-7A8E-3790-D07C-CF7A886CF3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8F1C31-1421-67BC-6E94-DCFB8041EE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01677E-F4F2-2D4D-5AE2-D6D185C64D9E}"/>
              </a:ext>
            </a:extLst>
          </p:cNvPr>
          <p:cNvSpPr>
            <a:spLocks noGrp="1"/>
          </p:cNvSpPr>
          <p:nvPr>
            <p:ph type="dt" sz="half" idx="10"/>
          </p:nvPr>
        </p:nvSpPr>
        <p:spPr/>
        <p:txBody>
          <a:bodyPr/>
          <a:lstStyle/>
          <a:p>
            <a:fld id="{C638D507-6C60-4999-8F96-A8BCBDA7FC05}" type="datetimeFigureOut">
              <a:rPr lang="en-US" smtClean="0"/>
              <a:t>5/24/2024</a:t>
            </a:fld>
            <a:endParaRPr lang="en-US"/>
          </a:p>
        </p:txBody>
      </p:sp>
      <p:sp>
        <p:nvSpPr>
          <p:cNvPr id="8" name="Footer Placeholder 7">
            <a:extLst>
              <a:ext uri="{FF2B5EF4-FFF2-40B4-BE49-F238E27FC236}">
                <a16:creationId xmlns:a16="http://schemas.microsoft.com/office/drawing/2014/main" id="{AF8D22E1-52CD-E478-C89E-A3F24E1548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7EFA1C-8247-8F45-F4F7-BB093A48E38E}"/>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2379811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65B83-6408-4CC5-F09A-2575C9B5E6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58C993E-9FD7-4BEF-E979-17D0A19B60CE}"/>
              </a:ext>
            </a:extLst>
          </p:cNvPr>
          <p:cNvSpPr>
            <a:spLocks noGrp="1"/>
          </p:cNvSpPr>
          <p:nvPr>
            <p:ph type="dt" sz="half" idx="10"/>
          </p:nvPr>
        </p:nvSpPr>
        <p:spPr/>
        <p:txBody>
          <a:bodyPr/>
          <a:lstStyle/>
          <a:p>
            <a:fld id="{C638D507-6C60-4999-8F96-A8BCBDA7FC05}" type="datetimeFigureOut">
              <a:rPr lang="en-US" smtClean="0"/>
              <a:t>5/24/2024</a:t>
            </a:fld>
            <a:endParaRPr lang="en-US"/>
          </a:p>
        </p:txBody>
      </p:sp>
      <p:sp>
        <p:nvSpPr>
          <p:cNvPr id="4" name="Footer Placeholder 3">
            <a:extLst>
              <a:ext uri="{FF2B5EF4-FFF2-40B4-BE49-F238E27FC236}">
                <a16:creationId xmlns:a16="http://schemas.microsoft.com/office/drawing/2014/main" id="{6097DD7D-3DCB-4FD2-6642-A4DF76A1A93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8BE48CE-A804-8E54-8723-24C18D58F99B}"/>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1070267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1E260C-1029-BAEB-6526-D3F328FEA86E}"/>
              </a:ext>
            </a:extLst>
          </p:cNvPr>
          <p:cNvSpPr>
            <a:spLocks noGrp="1"/>
          </p:cNvSpPr>
          <p:nvPr>
            <p:ph type="dt" sz="half" idx="10"/>
          </p:nvPr>
        </p:nvSpPr>
        <p:spPr/>
        <p:txBody>
          <a:bodyPr/>
          <a:lstStyle/>
          <a:p>
            <a:fld id="{C638D507-6C60-4999-8F96-A8BCBDA7FC05}" type="datetimeFigureOut">
              <a:rPr lang="en-US" smtClean="0"/>
              <a:t>5/24/2024</a:t>
            </a:fld>
            <a:endParaRPr lang="en-US"/>
          </a:p>
        </p:txBody>
      </p:sp>
      <p:sp>
        <p:nvSpPr>
          <p:cNvPr id="3" name="Footer Placeholder 2">
            <a:extLst>
              <a:ext uri="{FF2B5EF4-FFF2-40B4-BE49-F238E27FC236}">
                <a16:creationId xmlns:a16="http://schemas.microsoft.com/office/drawing/2014/main" id="{D14A323B-517E-7909-EE78-74B31D5784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4AC07E1-0CA8-6176-6322-7CA0DF89A6DF}"/>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33249524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DD6AC-00FA-06A8-570A-A0AC0D4922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0209CA-7A3E-C65C-1F01-2FE7E2D4A0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42D3EA-3AD0-91F5-16D8-757A34B82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AD75FC-32F5-C3BE-BE2C-98244E214209}"/>
              </a:ext>
            </a:extLst>
          </p:cNvPr>
          <p:cNvSpPr>
            <a:spLocks noGrp="1"/>
          </p:cNvSpPr>
          <p:nvPr>
            <p:ph type="dt" sz="half" idx="10"/>
          </p:nvPr>
        </p:nvSpPr>
        <p:spPr/>
        <p:txBody>
          <a:bodyPr/>
          <a:lstStyle/>
          <a:p>
            <a:fld id="{C638D507-6C60-4999-8F96-A8BCBDA7FC05}" type="datetimeFigureOut">
              <a:rPr lang="en-US" smtClean="0"/>
              <a:t>5/24/2024</a:t>
            </a:fld>
            <a:endParaRPr lang="en-US"/>
          </a:p>
        </p:txBody>
      </p:sp>
      <p:sp>
        <p:nvSpPr>
          <p:cNvPr id="6" name="Footer Placeholder 5">
            <a:extLst>
              <a:ext uri="{FF2B5EF4-FFF2-40B4-BE49-F238E27FC236}">
                <a16:creationId xmlns:a16="http://schemas.microsoft.com/office/drawing/2014/main" id="{2170730F-310D-BF00-25B8-30D89FE804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9D4A1E-6FB0-75AF-9FB2-107FB9FA5ED6}"/>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2685188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6B6F8-1511-98CE-1BBF-6BF07F4C51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495CF2-EB93-1C93-E9EB-014E9080E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56FA47-ABAF-7350-69BA-695F37673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795FD-2FA6-D0A5-C507-DB6C78DE2B80}"/>
              </a:ext>
            </a:extLst>
          </p:cNvPr>
          <p:cNvSpPr>
            <a:spLocks noGrp="1"/>
          </p:cNvSpPr>
          <p:nvPr>
            <p:ph type="dt" sz="half" idx="10"/>
          </p:nvPr>
        </p:nvSpPr>
        <p:spPr/>
        <p:txBody>
          <a:bodyPr/>
          <a:lstStyle/>
          <a:p>
            <a:fld id="{C638D507-6C60-4999-8F96-A8BCBDA7FC05}" type="datetimeFigureOut">
              <a:rPr lang="en-US" smtClean="0"/>
              <a:t>5/24/2024</a:t>
            </a:fld>
            <a:endParaRPr lang="en-US"/>
          </a:p>
        </p:txBody>
      </p:sp>
      <p:sp>
        <p:nvSpPr>
          <p:cNvPr id="6" name="Footer Placeholder 5">
            <a:extLst>
              <a:ext uri="{FF2B5EF4-FFF2-40B4-BE49-F238E27FC236}">
                <a16:creationId xmlns:a16="http://schemas.microsoft.com/office/drawing/2014/main" id="{6315FCF0-496E-5759-3236-43258F2870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F46B36-B7DC-1377-4C7A-BDB5C82C06D3}"/>
              </a:ext>
            </a:extLst>
          </p:cNvPr>
          <p:cNvSpPr>
            <a:spLocks noGrp="1"/>
          </p:cNvSpPr>
          <p:nvPr>
            <p:ph type="sldNum" sz="quarter" idx="12"/>
          </p:nvPr>
        </p:nvSpPr>
        <p:spPr/>
        <p:txBody>
          <a:bodyPr/>
          <a:lstStyle/>
          <a:p>
            <a:fld id="{30A5328B-D82F-418A-946D-C29BE915A119}" type="slidenum">
              <a:rPr lang="en-US" smtClean="0"/>
              <a:t>‹#›</a:t>
            </a:fld>
            <a:endParaRPr lang="en-US"/>
          </a:p>
        </p:txBody>
      </p:sp>
    </p:spTree>
    <p:extLst>
      <p:ext uri="{BB962C8B-B14F-4D97-AF65-F5344CB8AC3E}">
        <p14:creationId xmlns:p14="http://schemas.microsoft.com/office/powerpoint/2010/main" val="174301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11632C-DAB2-2187-FF6B-ED2F885A99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BE08ED-7416-71E9-09CE-266D693E16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DFA984-09CF-F38B-8F87-A2BCB9031DC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38D507-6C60-4999-8F96-A8BCBDA7FC05}" type="datetimeFigureOut">
              <a:rPr lang="en-US" smtClean="0"/>
              <a:t>5/24/2024</a:t>
            </a:fld>
            <a:endParaRPr lang="en-US"/>
          </a:p>
        </p:txBody>
      </p:sp>
      <p:sp>
        <p:nvSpPr>
          <p:cNvPr id="5" name="Footer Placeholder 4">
            <a:extLst>
              <a:ext uri="{FF2B5EF4-FFF2-40B4-BE49-F238E27FC236}">
                <a16:creationId xmlns:a16="http://schemas.microsoft.com/office/drawing/2014/main" id="{43B9974F-F736-9B47-3A12-4997B354C7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9A525E8-C02F-6676-2EDF-6DDEFB98A6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5328B-D82F-418A-946D-C29BE915A119}" type="slidenum">
              <a:rPr lang="en-US" smtClean="0"/>
              <a:t>‹#›</a:t>
            </a:fld>
            <a:endParaRPr lang="en-US"/>
          </a:p>
        </p:txBody>
      </p:sp>
    </p:spTree>
    <p:extLst>
      <p:ext uri="{BB962C8B-B14F-4D97-AF65-F5344CB8AC3E}">
        <p14:creationId xmlns:p14="http://schemas.microsoft.com/office/powerpoint/2010/main" val="855760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4.emf"/><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3.xml"/><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13.xml"/><Relationship Id="rId4" Type="http://schemas.openxmlformats.org/officeDocument/2006/relationships/image" Target="../media/image37.png"/></Relationships>
</file>

<file path=ppt/slides/_rels/slide1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5.png"/><Relationship Id="rId1" Type="http://schemas.openxmlformats.org/officeDocument/2006/relationships/slideLayout" Target="../slideLayouts/slideLayout13.xml"/><Relationship Id="rId4" Type="http://schemas.openxmlformats.org/officeDocument/2006/relationships/image" Target="../media/image39.png"/></Relationships>
</file>

<file path=ppt/slides/_rels/slide1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3.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FE93E75-AACA-B924-8A79-FEF1ECAEFCC4}"/>
              </a:ext>
            </a:extLst>
          </p:cNvPr>
          <p:cNvPicPr>
            <a:picLocks noChangeAspect="1"/>
          </p:cNvPicPr>
          <p:nvPr/>
        </p:nvPicPr>
        <p:blipFill>
          <a:blip r:embed="rId2">
            <a:extLst>
              <a:ext uri="{28A0092B-C50C-407E-A947-70E740481C1C}">
                <a14:useLocalDpi xmlns:a14="http://schemas.microsoft.com/office/drawing/2010/main"/>
              </a:ext>
            </a:extLst>
          </a:blip>
          <a:srcRect/>
          <a:stretch/>
        </p:blipFill>
        <p:spPr>
          <a:xfrm>
            <a:off x="0" y="0"/>
            <a:ext cx="12192000" cy="6857107"/>
          </a:xfrm>
          <a:prstGeom prst="rect">
            <a:avLst/>
          </a:prstGeom>
        </p:spPr>
      </p:pic>
      <p:pic>
        <p:nvPicPr>
          <p:cNvPr id="4" name="Graphic 3">
            <a:extLst>
              <a:ext uri="{FF2B5EF4-FFF2-40B4-BE49-F238E27FC236}">
                <a16:creationId xmlns:a16="http://schemas.microsoft.com/office/drawing/2014/main" id="{2F618286-2E4F-4A4B-1748-4004B9AC060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501" y="-79056"/>
            <a:ext cx="2435267" cy="936641"/>
          </a:xfrm>
          <a:prstGeom prst="rect">
            <a:avLst/>
          </a:prstGeom>
        </p:spPr>
      </p:pic>
      <p:pic>
        <p:nvPicPr>
          <p:cNvPr id="3" name="Picture 2" descr="IBM 8-bar logo in black">
            <a:extLst>
              <a:ext uri="{FF2B5EF4-FFF2-40B4-BE49-F238E27FC236}">
                <a16:creationId xmlns:a16="http://schemas.microsoft.com/office/drawing/2014/main" id="{0978C38A-195C-C596-61FA-FFB408FD8A2B}"/>
              </a:ext>
            </a:extLst>
          </p:cNvPr>
          <p:cNvPicPr>
            <a:picLocks noChangeAspect="1"/>
          </p:cNvPicPr>
          <p:nvPr/>
        </p:nvPicPr>
        <p:blipFill>
          <a:blip r:embed="rId5"/>
          <a:stretch>
            <a:fillRect/>
          </a:stretch>
        </p:blipFill>
        <p:spPr>
          <a:xfrm>
            <a:off x="11138526" y="6263113"/>
            <a:ext cx="819043" cy="304760"/>
          </a:xfrm>
          <a:prstGeom prst="rect">
            <a:avLst/>
          </a:prstGeom>
        </p:spPr>
      </p:pic>
      <p:sp>
        <p:nvSpPr>
          <p:cNvPr id="5" name="Text Placeholder 4">
            <a:extLst>
              <a:ext uri="{FF2B5EF4-FFF2-40B4-BE49-F238E27FC236}">
                <a16:creationId xmlns:a16="http://schemas.microsoft.com/office/drawing/2014/main" id="{F3846AA6-F034-4566-6DDE-9EA94E26BAB2}"/>
              </a:ext>
            </a:extLst>
          </p:cNvPr>
          <p:cNvSpPr txBox="1">
            <a:spLocks/>
          </p:cNvSpPr>
          <p:nvPr/>
        </p:nvSpPr>
        <p:spPr>
          <a:xfrm>
            <a:off x="441115" y="2008312"/>
            <a:ext cx="10738975" cy="2088869"/>
          </a:xfrm>
          <a:prstGeom prst="rect">
            <a:avLst/>
          </a:prstGeom>
        </p:spPr>
        <p:txBody>
          <a:bodyPr vert="horz" lIns="0" tIns="0" rIns="0" bIns="0" rtlCol="0" anchor="b">
            <a:normAutofit fontScale="92500" lnSpcReduction="10000"/>
          </a:bodyPr>
          <a:lstStyle>
            <a:defPPr>
              <a:defRPr lang="en-US"/>
            </a:defPPr>
            <a:lvl1pPr marL="0" algn="l" defTabSz="1829379" rtl="0" eaLnBrk="1" latinLnBrk="0" hangingPunct="1">
              <a:defRPr sz="800" b="0" i="0" kern="1200">
                <a:solidFill>
                  <a:schemeClr val="tx1"/>
                </a:solidFill>
                <a:latin typeface="IBM Plex Sans" panose="020B0503050203000203" pitchFamily="34" charset="0"/>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pPr algn="ctr"/>
            <a:r>
              <a:rPr lang="en-US" sz="7700" dirty="0">
                <a:latin typeface="IBM Plex Sans Light" panose="020B0403050203000203" pitchFamily="34" charset="0"/>
              </a:rPr>
              <a:t>Variational algorithm</a:t>
            </a:r>
          </a:p>
          <a:p>
            <a:pPr algn="ctr"/>
            <a:r>
              <a:rPr lang="en-US" sz="7700" dirty="0">
                <a:latin typeface="IBM Plex Sans Light" panose="020B0403050203000203" pitchFamily="34" charset="0"/>
              </a:rPr>
              <a:t>design</a:t>
            </a:r>
          </a:p>
        </p:txBody>
      </p:sp>
    </p:spTree>
    <p:extLst>
      <p:ext uri="{BB962C8B-B14F-4D97-AF65-F5344CB8AC3E}">
        <p14:creationId xmlns:p14="http://schemas.microsoft.com/office/powerpoint/2010/main" val="67609215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10</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itle 1">
            <a:extLst>
              <a:ext uri="{FF2B5EF4-FFF2-40B4-BE49-F238E27FC236}">
                <a16:creationId xmlns:a16="http://schemas.microsoft.com/office/drawing/2014/main" id="{C20230CE-6933-D628-34A3-9E898CE2D36B}"/>
              </a:ext>
            </a:extLst>
          </p:cNvPr>
          <p:cNvSpPr txBox="1">
            <a:spLocks/>
          </p:cNvSpPr>
          <p:nvPr/>
        </p:nvSpPr>
        <p:spPr>
          <a:xfrm>
            <a:off x="197700" y="201879"/>
            <a:ext cx="10039836" cy="95097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rgbClr val="0070C0"/>
                </a:solidFill>
                <a:latin typeface="IBM Plex Sans Light" panose="020B0403050203000203" pitchFamily="34" charset="0"/>
              </a:rPr>
              <a:t>How to set up a variational algorithm</a:t>
            </a:r>
          </a:p>
        </p:txBody>
      </p:sp>
      <p:sp>
        <p:nvSpPr>
          <p:cNvPr id="7" name="TextBox 6">
            <a:extLst>
              <a:ext uri="{FF2B5EF4-FFF2-40B4-BE49-F238E27FC236}">
                <a16:creationId xmlns:a16="http://schemas.microsoft.com/office/drawing/2014/main" id="{BA30B0B2-4E0D-67DB-D44F-7EE5A26C1F46}"/>
              </a:ext>
            </a:extLst>
          </p:cNvPr>
          <p:cNvSpPr txBox="1"/>
          <p:nvPr/>
        </p:nvSpPr>
        <p:spPr>
          <a:xfrm>
            <a:off x="290946" y="1766455"/>
            <a:ext cx="4438996" cy="3693319"/>
          </a:xfrm>
          <a:prstGeom prst="rect">
            <a:avLst/>
          </a:prstGeom>
          <a:noFill/>
        </p:spPr>
        <p:txBody>
          <a:bodyPr wrap="square" rtlCol="0">
            <a:spAutoFit/>
          </a:bodyPr>
          <a:lstStyle/>
          <a:p>
            <a:pPr marL="285750" indent="-285750">
              <a:buFont typeface="Arial" panose="020B0604020202020204" pitchFamily="34" charset="0"/>
              <a:buChar char="•"/>
            </a:pPr>
            <a:r>
              <a:rPr lang="en-US" dirty="0" err="1"/>
              <a:t>Qiskit</a:t>
            </a:r>
            <a:r>
              <a:rPr lang="en-US" dirty="0"/>
              <a:t> library offers various ways to implement Cost functions as a sum of Pauli operators.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primitives Estimator and Sampler can be used to compute expectation values of the operators in the variational loop.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Supports local and global classical optimizers. Depending on the application instance, you can choose gradient-based or gradient-free optimizers to update the parameters in the variational form.</a:t>
            </a:r>
          </a:p>
        </p:txBody>
      </p:sp>
      <p:pic>
        <p:nvPicPr>
          <p:cNvPr id="9" name="Picture 8">
            <a:extLst>
              <a:ext uri="{FF2B5EF4-FFF2-40B4-BE49-F238E27FC236}">
                <a16:creationId xmlns:a16="http://schemas.microsoft.com/office/drawing/2014/main" id="{E78EC932-D98C-42E4-B4CB-0F3E16D1E4DD}"/>
              </a:ext>
            </a:extLst>
          </p:cNvPr>
          <p:cNvPicPr>
            <a:picLocks noChangeAspect="1"/>
          </p:cNvPicPr>
          <p:nvPr/>
        </p:nvPicPr>
        <p:blipFill>
          <a:blip r:embed="rId2"/>
          <a:stretch>
            <a:fillRect/>
          </a:stretch>
        </p:blipFill>
        <p:spPr>
          <a:xfrm>
            <a:off x="6219796" y="1288473"/>
            <a:ext cx="3145118" cy="2185658"/>
          </a:xfrm>
          <a:prstGeom prst="rect">
            <a:avLst/>
          </a:prstGeom>
        </p:spPr>
      </p:pic>
      <p:pic>
        <p:nvPicPr>
          <p:cNvPr id="11" name="Picture 10">
            <a:extLst>
              <a:ext uri="{FF2B5EF4-FFF2-40B4-BE49-F238E27FC236}">
                <a16:creationId xmlns:a16="http://schemas.microsoft.com/office/drawing/2014/main" id="{7BAA7DFE-711F-2F96-0877-180F19DB6E79}"/>
              </a:ext>
            </a:extLst>
          </p:cNvPr>
          <p:cNvPicPr>
            <a:picLocks noChangeAspect="1"/>
          </p:cNvPicPr>
          <p:nvPr/>
        </p:nvPicPr>
        <p:blipFill>
          <a:blip r:embed="rId3"/>
          <a:stretch>
            <a:fillRect/>
          </a:stretch>
        </p:blipFill>
        <p:spPr>
          <a:xfrm>
            <a:off x="5630631" y="3474131"/>
            <a:ext cx="4606905" cy="3042296"/>
          </a:xfrm>
          <a:prstGeom prst="rect">
            <a:avLst/>
          </a:prstGeom>
        </p:spPr>
      </p:pic>
    </p:spTree>
    <p:extLst>
      <p:ext uri="{BB962C8B-B14F-4D97-AF65-F5344CB8AC3E}">
        <p14:creationId xmlns:p14="http://schemas.microsoft.com/office/powerpoint/2010/main" val="1219711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Quantum machine learning</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11</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4A405B33-41EF-9CFA-B344-9A01B1B5DA7B}"/>
              </a:ext>
            </a:extLst>
          </p:cNvPr>
          <p:cNvSpPr txBox="1"/>
          <p:nvPr/>
        </p:nvSpPr>
        <p:spPr>
          <a:xfrm>
            <a:off x="353291" y="1354975"/>
            <a:ext cx="11159836" cy="923330"/>
          </a:xfrm>
          <a:prstGeom prst="rect">
            <a:avLst/>
          </a:prstGeom>
          <a:noFill/>
        </p:spPr>
        <p:txBody>
          <a:bodyPr wrap="square" rtlCol="0">
            <a:spAutoFit/>
          </a:bodyPr>
          <a:lstStyle/>
          <a:p>
            <a:pPr marL="285750" indent="-285750">
              <a:buFont typeface="Arial" panose="020B0604020202020204" pitchFamily="34" charset="0"/>
              <a:buChar char="•"/>
            </a:pPr>
            <a:r>
              <a:rPr lang="en-US" dirty="0"/>
              <a:t>Machine learning has established itself as a successful interdisciplinary field which seeks to find patterns in data. Throwing in quantum computing gives rise to interesting areas of research that aim to use the principles of quantum mechanics to augment machine learning, or vice-versa.</a:t>
            </a:r>
          </a:p>
        </p:txBody>
      </p:sp>
      <p:pic>
        <p:nvPicPr>
          <p:cNvPr id="6" name="Picture 5">
            <a:extLst>
              <a:ext uri="{FF2B5EF4-FFF2-40B4-BE49-F238E27FC236}">
                <a16:creationId xmlns:a16="http://schemas.microsoft.com/office/drawing/2014/main" id="{38C9946C-828B-F000-4CBC-921FFAA51A00}"/>
              </a:ext>
            </a:extLst>
          </p:cNvPr>
          <p:cNvPicPr>
            <a:picLocks noChangeAspect="1"/>
          </p:cNvPicPr>
          <p:nvPr/>
        </p:nvPicPr>
        <p:blipFill>
          <a:blip r:embed="rId2"/>
          <a:stretch>
            <a:fillRect/>
          </a:stretch>
        </p:blipFill>
        <p:spPr>
          <a:xfrm>
            <a:off x="673331" y="2943586"/>
            <a:ext cx="2897023" cy="2592689"/>
          </a:xfrm>
          <a:prstGeom prst="rect">
            <a:avLst/>
          </a:prstGeom>
        </p:spPr>
      </p:pic>
      <p:pic>
        <p:nvPicPr>
          <p:cNvPr id="8" name="Picture 7">
            <a:extLst>
              <a:ext uri="{FF2B5EF4-FFF2-40B4-BE49-F238E27FC236}">
                <a16:creationId xmlns:a16="http://schemas.microsoft.com/office/drawing/2014/main" id="{845A0DF5-5C0E-494F-4345-7FB34632F4E0}"/>
              </a:ext>
            </a:extLst>
          </p:cNvPr>
          <p:cNvPicPr>
            <a:picLocks noChangeAspect="1"/>
          </p:cNvPicPr>
          <p:nvPr/>
        </p:nvPicPr>
        <p:blipFill>
          <a:blip r:embed="rId3"/>
          <a:stretch>
            <a:fillRect/>
          </a:stretch>
        </p:blipFill>
        <p:spPr>
          <a:xfrm>
            <a:off x="4497908" y="3007671"/>
            <a:ext cx="2779885" cy="2464520"/>
          </a:xfrm>
          <a:prstGeom prst="rect">
            <a:avLst/>
          </a:prstGeom>
        </p:spPr>
      </p:pic>
      <p:pic>
        <p:nvPicPr>
          <p:cNvPr id="10" name="Picture 9">
            <a:extLst>
              <a:ext uri="{FF2B5EF4-FFF2-40B4-BE49-F238E27FC236}">
                <a16:creationId xmlns:a16="http://schemas.microsoft.com/office/drawing/2014/main" id="{B7F94E82-700C-A462-5CA4-B24AFF4C64E3}"/>
              </a:ext>
            </a:extLst>
          </p:cNvPr>
          <p:cNvPicPr>
            <a:picLocks noChangeAspect="1"/>
          </p:cNvPicPr>
          <p:nvPr/>
        </p:nvPicPr>
        <p:blipFill>
          <a:blip r:embed="rId4"/>
          <a:stretch>
            <a:fillRect/>
          </a:stretch>
        </p:blipFill>
        <p:spPr>
          <a:xfrm>
            <a:off x="8205347" y="3053687"/>
            <a:ext cx="2653669" cy="2372486"/>
          </a:xfrm>
          <a:prstGeom prst="rect">
            <a:avLst/>
          </a:prstGeom>
        </p:spPr>
      </p:pic>
      <p:sp>
        <p:nvSpPr>
          <p:cNvPr id="11" name="TextBox 10">
            <a:extLst>
              <a:ext uri="{FF2B5EF4-FFF2-40B4-BE49-F238E27FC236}">
                <a16:creationId xmlns:a16="http://schemas.microsoft.com/office/drawing/2014/main" id="{72661F22-6723-A161-9AB4-20831D883F6F}"/>
              </a:ext>
            </a:extLst>
          </p:cNvPr>
          <p:cNvSpPr txBox="1"/>
          <p:nvPr/>
        </p:nvSpPr>
        <p:spPr>
          <a:xfrm>
            <a:off x="1039091" y="2527069"/>
            <a:ext cx="2236124" cy="369332"/>
          </a:xfrm>
          <a:prstGeom prst="rect">
            <a:avLst/>
          </a:prstGeom>
          <a:noFill/>
        </p:spPr>
        <p:txBody>
          <a:bodyPr wrap="square" rtlCol="0">
            <a:spAutoFit/>
          </a:bodyPr>
          <a:lstStyle/>
          <a:p>
            <a:pPr algn="ctr"/>
            <a:r>
              <a:rPr lang="en-US" dirty="0"/>
              <a:t>Supervised learning</a:t>
            </a:r>
          </a:p>
        </p:txBody>
      </p:sp>
      <p:sp>
        <p:nvSpPr>
          <p:cNvPr id="13" name="TextBox 12">
            <a:extLst>
              <a:ext uri="{FF2B5EF4-FFF2-40B4-BE49-F238E27FC236}">
                <a16:creationId xmlns:a16="http://schemas.microsoft.com/office/drawing/2014/main" id="{04E33612-017C-53B5-A5A6-2044DE0ADD42}"/>
              </a:ext>
            </a:extLst>
          </p:cNvPr>
          <p:cNvSpPr txBox="1"/>
          <p:nvPr/>
        </p:nvSpPr>
        <p:spPr>
          <a:xfrm>
            <a:off x="4583776" y="2527069"/>
            <a:ext cx="2698865" cy="369332"/>
          </a:xfrm>
          <a:prstGeom prst="rect">
            <a:avLst/>
          </a:prstGeom>
          <a:noFill/>
        </p:spPr>
        <p:txBody>
          <a:bodyPr wrap="square" rtlCol="0">
            <a:spAutoFit/>
          </a:bodyPr>
          <a:lstStyle/>
          <a:p>
            <a:pPr algn="ctr"/>
            <a:r>
              <a:rPr lang="en-US" dirty="0"/>
              <a:t>Unsupervised learning</a:t>
            </a:r>
          </a:p>
        </p:txBody>
      </p:sp>
      <p:sp>
        <p:nvSpPr>
          <p:cNvPr id="14" name="TextBox 13">
            <a:extLst>
              <a:ext uri="{FF2B5EF4-FFF2-40B4-BE49-F238E27FC236}">
                <a16:creationId xmlns:a16="http://schemas.microsoft.com/office/drawing/2014/main" id="{6421FAE2-F641-5ED5-2D85-0CE1C155B50A}"/>
              </a:ext>
            </a:extLst>
          </p:cNvPr>
          <p:cNvSpPr txBox="1"/>
          <p:nvPr/>
        </p:nvSpPr>
        <p:spPr>
          <a:xfrm>
            <a:off x="8205347" y="2527069"/>
            <a:ext cx="2698865" cy="369332"/>
          </a:xfrm>
          <a:prstGeom prst="rect">
            <a:avLst/>
          </a:prstGeom>
          <a:noFill/>
        </p:spPr>
        <p:txBody>
          <a:bodyPr wrap="square" rtlCol="0">
            <a:spAutoFit/>
          </a:bodyPr>
          <a:lstStyle/>
          <a:p>
            <a:pPr algn="ctr"/>
            <a:r>
              <a:rPr lang="en-US" dirty="0"/>
              <a:t>Reinforcement learning</a:t>
            </a:r>
          </a:p>
        </p:txBody>
      </p:sp>
    </p:spTree>
    <p:extLst>
      <p:ext uri="{BB962C8B-B14F-4D97-AF65-F5344CB8AC3E}">
        <p14:creationId xmlns:p14="http://schemas.microsoft.com/office/powerpoint/2010/main" val="4106089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Quantum machine learning</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12</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pic>
        <p:nvPicPr>
          <p:cNvPr id="3074" name="Picture 2" descr="undefined">
            <a:extLst>
              <a:ext uri="{FF2B5EF4-FFF2-40B4-BE49-F238E27FC236}">
                <a16:creationId xmlns:a16="http://schemas.microsoft.com/office/drawing/2014/main" id="{6D1EBD47-3ADC-AB04-2710-A2D20CA39E2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9035" y="1502254"/>
            <a:ext cx="4301144" cy="42139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EC03F22-8D69-2B49-E73E-EC181CA4AE68}"/>
              </a:ext>
            </a:extLst>
          </p:cNvPr>
          <p:cNvSpPr txBox="1"/>
          <p:nvPr/>
        </p:nvSpPr>
        <p:spPr>
          <a:xfrm>
            <a:off x="469669" y="1853739"/>
            <a:ext cx="4783975" cy="3693319"/>
          </a:xfrm>
          <a:prstGeom prst="rect">
            <a:avLst/>
          </a:prstGeom>
          <a:noFill/>
        </p:spPr>
        <p:txBody>
          <a:bodyPr wrap="square" rtlCol="0">
            <a:spAutoFit/>
          </a:bodyPr>
          <a:lstStyle/>
          <a:p>
            <a:pPr marL="285750" indent="-285750">
              <a:buFont typeface="Arial" panose="020B0604020202020204" pitchFamily="34" charset="0"/>
              <a:buChar char="•"/>
            </a:pPr>
            <a:r>
              <a:rPr lang="en-US" b="0" i="0" dirty="0">
                <a:effectLst/>
                <a:latin typeface="system-ui"/>
              </a:rPr>
              <a:t>Recently, most of the focus of </a:t>
            </a:r>
            <a:r>
              <a:rPr lang="en-US" b="1" i="0" dirty="0">
                <a:effectLst/>
                <a:latin typeface="system-ui"/>
              </a:rPr>
              <a:t>CQ</a:t>
            </a:r>
            <a:r>
              <a:rPr lang="en-US" b="0" i="0" dirty="0">
                <a:effectLst/>
                <a:latin typeface="system-ui"/>
              </a:rPr>
              <a:t> approaches to machine learning has been on near-term algorithms that can be executed on the current quantum devices. </a:t>
            </a:r>
          </a:p>
          <a:p>
            <a:pPr marL="285750" indent="-285750">
              <a:buFont typeface="Arial" panose="020B0604020202020204" pitchFamily="34" charset="0"/>
              <a:buChar char="•"/>
            </a:pPr>
            <a:endParaRPr lang="en-US" dirty="0">
              <a:latin typeface="system-ui"/>
            </a:endParaRPr>
          </a:p>
          <a:p>
            <a:pPr marL="285750" indent="-285750">
              <a:buFont typeface="Arial" panose="020B0604020202020204" pitchFamily="34" charset="0"/>
              <a:buChar char="•"/>
            </a:pPr>
            <a:r>
              <a:rPr lang="en-US" b="0" i="0" dirty="0">
                <a:effectLst/>
                <a:latin typeface="system-ui"/>
              </a:rPr>
              <a:t>Note that QML is still an active research area where we are already seeing results competitive with classical ML methods.</a:t>
            </a:r>
          </a:p>
          <a:p>
            <a:pPr marL="285750" indent="-285750">
              <a:buFont typeface="Arial" panose="020B0604020202020204" pitchFamily="34" charset="0"/>
              <a:buChar char="•"/>
            </a:pPr>
            <a:endParaRPr lang="en-US" dirty="0">
              <a:latin typeface="system-ui"/>
            </a:endParaRPr>
          </a:p>
          <a:p>
            <a:pPr marL="285750" indent="-285750">
              <a:buFont typeface="Arial" panose="020B0604020202020204" pitchFamily="34" charset="0"/>
              <a:buChar char="•"/>
            </a:pPr>
            <a:r>
              <a:rPr lang="en-US" dirty="0">
                <a:latin typeface="system-ui"/>
              </a:rPr>
              <a:t>Many quantum algorithms have been proposed for QML, spanning all supervised, unsupervised and reinforcement learning models.</a:t>
            </a:r>
            <a:endParaRPr lang="en-US" dirty="0"/>
          </a:p>
        </p:txBody>
      </p:sp>
    </p:spTree>
    <p:extLst>
      <p:ext uri="{BB962C8B-B14F-4D97-AF65-F5344CB8AC3E}">
        <p14:creationId xmlns:p14="http://schemas.microsoft.com/office/powerpoint/2010/main" val="2755185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Data encoding</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656121"/>
            <a:ext cx="436372" cy="174089"/>
          </a:xfrm>
        </p:spPr>
        <p:txBody>
          <a:bodyPr/>
          <a:lstStyle/>
          <a:p>
            <a:fld id="{59395FB3-9C97-154F-86B2-7E381B951268}" type="slidenum">
              <a:rPr lang="en-US" smtClean="0">
                <a:latin typeface="+mn-lt"/>
              </a:rPr>
              <a:pPr/>
              <a:t>13</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E482FDBB-CAD9-0222-B0EF-B902B0533A72}"/>
              </a:ext>
            </a:extLst>
          </p:cNvPr>
          <p:cNvSpPr txBox="1"/>
          <p:nvPr/>
        </p:nvSpPr>
        <p:spPr>
          <a:xfrm>
            <a:off x="349135" y="1517073"/>
            <a:ext cx="10943751" cy="3970318"/>
          </a:xfrm>
          <a:prstGeom prst="rect">
            <a:avLst/>
          </a:prstGeom>
          <a:noFill/>
        </p:spPr>
        <p:txBody>
          <a:bodyPr wrap="square" rtlCol="0">
            <a:spAutoFit/>
          </a:bodyPr>
          <a:lstStyle/>
          <a:p>
            <a:pPr marL="285750" indent="-285750">
              <a:buFont typeface="Arial" panose="020B0604020202020204" pitchFamily="34" charset="0"/>
              <a:buChar char="•"/>
            </a:pPr>
            <a:r>
              <a:rPr lang="en-US" dirty="0"/>
              <a:t>Data representation is crucial for the success of machine learning models. For classical machine learning, the problem is how to represent the data numerically, so that it can be best processed by a classical machine learning algorithm.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quantum machine learning, this question is similar, but more fundamental: how to represent and efficiently input the data into a quantum system, so that it can be processed by a quantum machine learning algorithm. This is usually referred to as data encoding but is also called data </a:t>
            </a:r>
            <a:r>
              <a:rPr lang="en-US" i="1" dirty="0"/>
              <a:t>embedding </a:t>
            </a:r>
            <a:r>
              <a:rPr lang="en-US" dirty="0"/>
              <a:t>or </a:t>
            </a:r>
            <a:r>
              <a:rPr lang="en-US" i="1" dirty="0"/>
              <a:t>loading.</a:t>
            </a:r>
          </a:p>
          <a:p>
            <a:pPr marL="285750" indent="-285750">
              <a:buFont typeface="Arial" panose="020B0604020202020204" pitchFamily="34" charset="0"/>
              <a:buChar char="•"/>
            </a:pPr>
            <a:endParaRPr lang="en-US" i="1" dirty="0"/>
          </a:p>
          <a:p>
            <a:pPr marL="285750" indent="-285750">
              <a:buFont typeface="Arial" panose="020B0604020202020204" pitchFamily="34" charset="0"/>
              <a:buChar char="•"/>
            </a:pPr>
            <a:r>
              <a:rPr lang="en-US" dirty="0"/>
              <a:t>Some common methods are:</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dirty="0"/>
              <a:t>Basis encoding</a:t>
            </a:r>
          </a:p>
          <a:p>
            <a:pPr marL="742950" lvl="1" indent="-285750">
              <a:buFont typeface="Arial" panose="020B0604020202020204" pitchFamily="34" charset="0"/>
              <a:buChar char="•"/>
            </a:pPr>
            <a:r>
              <a:rPr lang="en-US" dirty="0"/>
              <a:t>Amplitude encoding</a:t>
            </a:r>
          </a:p>
          <a:p>
            <a:pPr marL="742950" lvl="1" indent="-285750">
              <a:buFont typeface="Arial" panose="020B0604020202020204" pitchFamily="34" charset="0"/>
              <a:buChar char="•"/>
            </a:pPr>
            <a:r>
              <a:rPr lang="en-US" dirty="0"/>
              <a:t>Angle encoding</a:t>
            </a:r>
          </a:p>
          <a:p>
            <a:pPr marL="742950" lvl="1" indent="-285750">
              <a:buFont typeface="Arial" panose="020B0604020202020204" pitchFamily="34" charset="0"/>
              <a:buChar char="•"/>
            </a:pPr>
            <a:r>
              <a:rPr lang="en-US" dirty="0"/>
              <a:t>Arbitrary encoding</a:t>
            </a:r>
          </a:p>
        </p:txBody>
      </p:sp>
      <p:pic>
        <p:nvPicPr>
          <p:cNvPr id="6" name="Picture 5">
            <a:extLst>
              <a:ext uri="{FF2B5EF4-FFF2-40B4-BE49-F238E27FC236}">
                <a16:creationId xmlns:a16="http://schemas.microsoft.com/office/drawing/2014/main" id="{36EC1E10-089E-982F-098F-78E1A446C001}"/>
              </a:ext>
            </a:extLst>
          </p:cNvPr>
          <p:cNvPicPr>
            <a:picLocks noChangeAspect="1"/>
          </p:cNvPicPr>
          <p:nvPr/>
        </p:nvPicPr>
        <p:blipFill>
          <a:blip r:embed="rId2"/>
          <a:stretch>
            <a:fillRect/>
          </a:stretch>
        </p:blipFill>
        <p:spPr>
          <a:xfrm>
            <a:off x="5175295" y="3630511"/>
            <a:ext cx="4588003" cy="2466734"/>
          </a:xfrm>
          <a:prstGeom prst="rect">
            <a:avLst/>
          </a:prstGeom>
        </p:spPr>
      </p:pic>
      <p:sp>
        <p:nvSpPr>
          <p:cNvPr id="7" name="TextBox 6">
            <a:extLst>
              <a:ext uri="{FF2B5EF4-FFF2-40B4-BE49-F238E27FC236}">
                <a16:creationId xmlns:a16="http://schemas.microsoft.com/office/drawing/2014/main" id="{DF9C2436-6103-EDD1-FBF8-1C319E56EE9C}"/>
              </a:ext>
            </a:extLst>
          </p:cNvPr>
          <p:cNvSpPr txBox="1"/>
          <p:nvPr/>
        </p:nvSpPr>
        <p:spPr>
          <a:xfrm>
            <a:off x="4810298" y="6155575"/>
            <a:ext cx="7381702" cy="230832"/>
          </a:xfrm>
          <a:prstGeom prst="rect">
            <a:avLst/>
          </a:prstGeom>
          <a:noFill/>
        </p:spPr>
        <p:txBody>
          <a:bodyPr wrap="square" rtlCol="0">
            <a:spAutoFit/>
          </a:bodyPr>
          <a:lstStyle/>
          <a:p>
            <a:r>
              <a:rPr lang="en-US" sz="900" dirty="0"/>
              <a:t>Image from: Quantum Embedding Search for Quantum Machine Learning, </a:t>
            </a:r>
            <a:r>
              <a:rPr lang="en-US" sz="900" dirty="0" err="1"/>
              <a:t>NamNguyen</a:t>
            </a:r>
            <a:r>
              <a:rPr lang="en-US" sz="900" dirty="0"/>
              <a:t> and Kwang-Chen Chen, IEEE</a:t>
            </a:r>
          </a:p>
        </p:txBody>
      </p:sp>
    </p:spTree>
    <p:extLst>
      <p:ext uri="{BB962C8B-B14F-4D97-AF65-F5344CB8AC3E}">
        <p14:creationId xmlns:p14="http://schemas.microsoft.com/office/powerpoint/2010/main" val="2735824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Data encoding</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656121"/>
            <a:ext cx="436372" cy="174089"/>
          </a:xfrm>
        </p:spPr>
        <p:txBody>
          <a:bodyPr/>
          <a:lstStyle/>
          <a:p>
            <a:fld id="{59395FB3-9C97-154F-86B2-7E381B951268}" type="slidenum">
              <a:rPr lang="en-US" smtClean="0">
                <a:latin typeface="+mn-lt"/>
              </a:rPr>
              <a:pPr/>
              <a:t>14</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482FDBB-CAD9-0222-B0EF-B902B0533A72}"/>
                  </a:ext>
                </a:extLst>
              </p:cNvPr>
              <p:cNvSpPr txBox="1"/>
              <p:nvPr/>
            </p:nvSpPr>
            <p:spPr>
              <a:xfrm>
                <a:off x="349135" y="1517073"/>
                <a:ext cx="10943751" cy="655244"/>
              </a:xfrm>
              <a:prstGeom prst="rect">
                <a:avLst/>
              </a:prstGeom>
              <a:noFill/>
            </p:spPr>
            <p:txBody>
              <a:bodyPr wrap="square" rtlCol="0">
                <a:spAutoFit/>
              </a:bodyPr>
              <a:lstStyle/>
              <a:p>
                <a:pPr marL="285750" indent="-285750">
                  <a:buFont typeface="Arial" panose="020B0604020202020204" pitchFamily="34" charset="0"/>
                  <a:buChar char="•"/>
                </a:pPr>
                <a:r>
                  <a:rPr lang="en-US" dirty="0"/>
                  <a:t>Given a data set with M samples, each with N features:</a:t>
                </a:r>
              </a:p>
              <a:p>
                <a:pPr algn="ct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𝑀</m:t>
                        </m:r>
                      </m:sup>
                    </m:sSup>
                    <m:r>
                      <a:rPr lang="en-US" b="0" i="1" smtClean="0">
                        <a:latin typeface="Cambria Math" panose="02040503050406030204" pitchFamily="18" charset="0"/>
                      </a:rPr>
                      <m:t>}</m:t>
                    </m:r>
                  </m:oMath>
                </a14:m>
                <a:r>
                  <a:rPr lang="en-US" dirty="0"/>
                  <a:t> where each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a14:m>
                <a:r>
                  <a:rPr lang="en-US" dirty="0"/>
                  <a:t> is an N dimensional vector.</a:t>
                </a:r>
              </a:p>
            </p:txBody>
          </p:sp>
        </mc:Choice>
        <mc:Fallback>
          <p:sp>
            <p:nvSpPr>
              <p:cNvPr id="3" name="TextBox 2">
                <a:extLst>
                  <a:ext uri="{FF2B5EF4-FFF2-40B4-BE49-F238E27FC236}">
                    <a16:creationId xmlns:a16="http://schemas.microsoft.com/office/drawing/2014/main" id="{E482FDBB-CAD9-0222-B0EF-B902B0533A72}"/>
                  </a:ext>
                </a:extLst>
              </p:cNvPr>
              <p:cNvSpPr txBox="1">
                <a:spLocks noRot="1" noChangeAspect="1" noMove="1" noResize="1" noEditPoints="1" noAdjustHandles="1" noChangeArrowheads="1" noChangeShapeType="1" noTextEdit="1"/>
              </p:cNvSpPr>
              <p:nvPr/>
            </p:nvSpPr>
            <p:spPr>
              <a:xfrm>
                <a:off x="349135" y="1517073"/>
                <a:ext cx="10943751" cy="655244"/>
              </a:xfrm>
              <a:prstGeom prst="rect">
                <a:avLst/>
              </a:prstGeom>
              <a:blipFill>
                <a:blip r:embed="rId2"/>
                <a:stretch>
                  <a:fillRect l="-334" t="-5607" b="-149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C53F8E6-26DD-9071-A408-CCA24122C513}"/>
                  </a:ext>
                </a:extLst>
              </p:cNvPr>
              <p:cNvSpPr txBox="1"/>
              <p:nvPr/>
            </p:nvSpPr>
            <p:spPr>
              <a:xfrm>
                <a:off x="349135" y="2290156"/>
                <a:ext cx="4987637" cy="3978590"/>
              </a:xfrm>
              <a:prstGeom prst="rect">
                <a:avLst/>
              </a:prstGeom>
              <a:noFill/>
            </p:spPr>
            <p:txBody>
              <a:bodyPr wrap="square" rtlCol="0">
                <a:spAutoFit/>
              </a:bodyPr>
              <a:lstStyle/>
              <a:p>
                <a:pPr marL="285750" indent="-285750">
                  <a:buFont typeface="Arial" panose="020B0604020202020204" pitchFamily="34" charset="0"/>
                  <a:buChar char="•"/>
                </a:pPr>
                <a:r>
                  <a:rPr lang="en-US" b="1" dirty="0"/>
                  <a:t>Basis encoding</a:t>
                </a:r>
              </a:p>
              <a:p>
                <a:pPr marL="285750" indent="-285750">
                  <a:buFont typeface="Arial" panose="020B0604020202020204" pitchFamily="34" charset="0"/>
                  <a:buChar char="•"/>
                </a:pPr>
                <a:endParaRPr lang="en-US" dirty="0"/>
              </a:p>
              <a:p>
                <a:r>
                  <a:rPr lang="en-US" dirty="0"/>
                  <a:t>Basis encoding associates a classical N-bit string with a computational basis state of an N-qubit system. Essentially, each data point must be an N-bit string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a14:m>
                <a:r>
                  <a:rPr lang="en-US" dirty="0"/>
                  <a:t> which will be mapped to a quantum state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𝑚</m:t>
                            </m:r>
                          </m:sup>
                        </m:sSup>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𝑁</m:t>
                            </m:r>
                          </m:sub>
                        </m:sSub>
                      </m:e>
                    </m:d>
                  </m:oMath>
                </a14:m>
                <a:r>
                  <a:rPr lang="en-US" dirty="0"/>
                  <a:t>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∈{0,1}</m:t>
                    </m:r>
                  </m:oMath>
                </a14:m>
                <a:r>
                  <a:rPr lang="en-US" dirty="0"/>
                  <a:t>. Then we can represent the entire data set as superpositions of computational basis states:</a:t>
                </a:r>
              </a:p>
              <a:p>
                <a:endParaRPr lang="en-US"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𝑀</m:t>
                              </m:r>
                            </m:e>
                          </m:rad>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𝑚</m:t>
                          </m:r>
                          <m:r>
                            <a:rPr lang="en-US" b="0" i="1" smtClean="0">
                              <a:latin typeface="Cambria Math" panose="02040503050406030204" pitchFamily="18" charset="0"/>
                            </a:rPr>
                            <m:t>=1</m:t>
                          </m:r>
                        </m:sub>
                        <m:sup>
                          <m:r>
                            <a:rPr lang="en-US" b="0" i="1" smtClean="0">
                              <a:latin typeface="Cambria Math" panose="02040503050406030204" pitchFamily="18" charset="0"/>
                            </a:rPr>
                            <m:t>𝑀</m:t>
                          </m:r>
                        </m:sup>
                        <m:e>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𝑚</m:t>
                                  </m:r>
                                </m:sup>
                              </m:sSup>
                            </m:e>
                          </m:d>
                        </m:e>
                      </m:nary>
                    </m:oMath>
                  </m:oMathPara>
                </a14:m>
                <a:endParaRPr lang="en-US" dirty="0"/>
              </a:p>
            </p:txBody>
          </p:sp>
        </mc:Choice>
        <mc:Fallback>
          <p:sp>
            <p:nvSpPr>
              <p:cNvPr id="5" name="TextBox 4">
                <a:extLst>
                  <a:ext uri="{FF2B5EF4-FFF2-40B4-BE49-F238E27FC236}">
                    <a16:creationId xmlns:a16="http://schemas.microsoft.com/office/drawing/2014/main" id="{AC53F8E6-26DD-9071-A408-CCA24122C513}"/>
                  </a:ext>
                </a:extLst>
              </p:cNvPr>
              <p:cNvSpPr txBox="1">
                <a:spLocks noRot="1" noChangeAspect="1" noMove="1" noResize="1" noEditPoints="1" noAdjustHandles="1" noChangeArrowheads="1" noChangeShapeType="1" noTextEdit="1"/>
              </p:cNvSpPr>
              <p:nvPr/>
            </p:nvSpPr>
            <p:spPr>
              <a:xfrm>
                <a:off x="349135" y="2290156"/>
                <a:ext cx="4987637" cy="3978590"/>
              </a:xfrm>
              <a:prstGeom prst="rect">
                <a:avLst/>
              </a:prstGeom>
              <a:blipFill>
                <a:blip r:embed="rId3"/>
                <a:stretch>
                  <a:fillRect l="-978" t="-920" r="-4034"/>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131C8D3B-D3C8-57AA-7BA6-937BB6C453E4}"/>
              </a:ext>
            </a:extLst>
          </p:cNvPr>
          <p:cNvCxnSpPr/>
          <p:nvPr/>
        </p:nvCxnSpPr>
        <p:spPr>
          <a:xfrm>
            <a:off x="5577840" y="2348345"/>
            <a:ext cx="0" cy="4027517"/>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BDD61438-27C7-E9D2-C446-CFA6822EA392}"/>
                  </a:ext>
                </a:extLst>
              </p:cNvPr>
              <p:cNvSpPr txBox="1"/>
              <p:nvPr/>
            </p:nvSpPr>
            <p:spPr>
              <a:xfrm>
                <a:off x="5942215" y="2290156"/>
                <a:ext cx="5949141" cy="3922228"/>
              </a:xfrm>
              <a:prstGeom prst="rect">
                <a:avLst/>
              </a:prstGeom>
              <a:noFill/>
            </p:spPr>
            <p:txBody>
              <a:bodyPr wrap="square" rtlCol="0">
                <a:spAutoFit/>
              </a:bodyPr>
              <a:lstStyle/>
              <a:p>
                <a:pPr marL="285750" indent="-285750">
                  <a:buFont typeface="Arial" panose="020B0604020202020204" pitchFamily="34" charset="0"/>
                  <a:buChar char="•"/>
                </a:pPr>
                <a:r>
                  <a:rPr lang="en-US" b="1" dirty="0"/>
                  <a:t>Amplitude encoding</a:t>
                </a:r>
              </a:p>
              <a:p>
                <a:endParaRPr lang="en-US" dirty="0"/>
              </a:p>
              <a:p>
                <a:r>
                  <a:rPr lang="en-US" dirty="0"/>
                  <a:t>Amplitude encoding encodes data into the amplitudes of a quantum state. To encode the data set </a:t>
                </a:r>
                <a14:m>
                  <m:oMath xmlns:m="http://schemas.openxmlformats.org/officeDocument/2006/math">
                    <m:r>
                      <a:rPr lang="en-US" b="0" i="1" smtClean="0">
                        <a:latin typeface="Cambria Math" panose="02040503050406030204" pitchFamily="18" charset="0"/>
                      </a:rPr>
                      <m:t>𝐷</m:t>
                    </m:r>
                  </m:oMath>
                </a14:m>
                <a:r>
                  <a:rPr lang="en-US" dirty="0"/>
                  <a:t>, we concatenate all M vectors (each of dimension N) into one amplitude vector of length </a:t>
                </a:r>
                <a14:m>
                  <m:oMath xmlns:m="http://schemas.openxmlformats.org/officeDocument/2006/math">
                    <m:r>
                      <a:rPr lang="en-US" b="0" i="1" smtClean="0">
                        <a:latin typeface="Cambria Math" panose="02040503050406030204" pitchFamily="18" charset="0"/>
                      </a:rPr>
                      <m:t>𝑀</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oMath>
                </a14:m>
                <a:r>
                  <a:rPr lang="en-US" dirty="0"/>
                  <a:t>:</a:t>
                </a:r>
              </a:p>
              <a:p>
                <a:endParaRPr lang="en-US" dirty="0"/>
              </a:p>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𝑛𝑜𝑟𝑚</m:t>
                          </m:r>
                        </m:sub>
                      </m:sSub>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1</m:t>
                          </m:r>
                        </m:sup>
                      </m:sSubSup>
                      <m:r>
                        <a:rPr lang="en-US" b="0" i="1" smtClean="0">
                          <a:latin typeface="Cambria Math" panose="02040503050406030204" pitchFamily="18" charset="0"/>
                          <a:ea typeface="Cambria Math" panose="02040503050406030204" pitchFamily="18" charset="0"/>
                        </a:rPr>
                        <m:t>, …,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𝑁</m:t>
                          </m:r>
                        </m:sub>
                        <m:sup>
                          <m:r>
                            <a:rPr lang="en-US" b="0" i="1" smtClean="0">
                              <a:latin typeface="Cambria Math" panose="02040503050406030204" pitchFamily="18" charset="0"/>
                              <a:ea typeface="Cambria Math" panose="02040503050406030204" pitchFamily="18" charset="0"/>
                            </a:rPr>
                            <m:t>1</m:t>
                          </m:r>
                        </m:sup>
                      </m:sSubSup>
                      <m:r>
                        <a:rPr lang="en-US" b="0" i="1" smtClean="0">
                          <a:latin typeface="Cambria Math" panose="02040503050406030204" pitchFamily="18" charset="0"/>
                          <a:ea typeface="Cambria Math" panose="02040503050406030204" pitchFamily="18" charset="0"/>
                        </a:rPr>
                        <m:t>,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sSubSup>
                      <m:r>
                        <a:rPr lang="en-US" b="0" i="1" smtClean="0">
                          <a:latin typeface="Cambria Math" panose="02040503050406030204" pitchFamily="18" charset="0"/>
                          <a:ea typeface="Cambria Math" panose="02040503050406030204" pitchFamily="18" charset="0"/>
                        </a:rPr>
                        <m:t>, …</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𝑁</m:t>
                          </m:r>
                        </m:sub>
                        <m:sup>
                          <m:r>
                            <a:rPr lang="en-US" b="0" i="1" smtClean="0">
                              <a:latin typeface="Cambria Math" panose="02040503050406030204" pitchFamily="18" charset="0"/>
                              <a:ea typeface="Cambria Math" panose="02040503050406030204" pitchFamily="18" charset="0"/>
                            </a:rPr>
                            <m:t>𝑚</m:t>
                          </m:r>
                        </m:sup>
                      </m:sSubSup>
                      <m:r>
                        <a:rPr lang="en-US" b="0" i="1" smtClean="0">
                          <a:latin typeface="Cambria Math" panose="02040503050406030204" pitchFamily="18" charset="0"/>
                          <a:ea typeface="Cambria Math" panose="02040503050406030204" pitchFamily="18" charset="0"/>
                        </a:rPr>
                        <m:t>)</m:t>
                      </m:r>
                    </m:oMath>
                  </m:oMathPara>
                </a14:m>
                <a:endParaRPr lang="en-US" dirty="0"/>
              </a:p>
              <a:p>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𝑛𝑜𝑟𝑚</m:t>
                        </m:r>
                      </m:sub>
                    </m:sSub>
                  </m:oMath>
                </a14:m>
                <a:r>
                  <a:rPr lang="en-US" dirty="0"/>
                  <a:t> is a normalization factor such that </a:t>
                </a:r>
                <a14:m>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=1</m:t>
                    </m:r>
                  </m:oMath>
                </a14:m>
                <a:r>
                  <a:rPr lang="en-US" dirty="0"/>
                  <a:t>. Then we have:</a:t>
                </a:r>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𝛼</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e>
                      </m:nary>
                    </m:oMath>
                  </m:oMathPara>
                </a14:m>
                <a:endParaRPr lang="en-US" dirty="0"/>
              </a:p>
            </p:txBody>
          </p:sp>
        </mc:Choice>
        <mc:Fallback>
          <p:sp>
            <p:nvSpPr>
              <p:cNvPr id="10" name="TextBox 9">
                <a:extLst>
                  <a:ext uri="{FF2B5EF4-FFF2-40B4-BE49-F238E27FC236}">
                    <a16:creationId xmlns:a16="http://schemas.microsoft.com/office/drawing/2014/main" id="{BDD61438-27C7-E9D2-C446-CFA6822EA392}"/>
                  </a:ext>
                </a:extLst>
              </p:cNvPr>
              <p:cNvSpPr txBox="1">
                <a:spLocks noRot="1" noChangeAspect="1" noMove="1" noResize="1" noEditPoints="1" noAdjustHandles="1" noChangeArrowheads="1" noChangeShapeType="1" noTextEdit="1"/>
              </p:cNvSpPr>
              <p:nvPr/>
            </p:nvSpPr>
            <p:spPr>
              <a:xfrm>
                <a:off x="5942215" y="2290156"/>
                <a:ext cx="5949141" cy="3922228"/>
              </a:xfrm>
              <a:prstGeom prst="rect">
                <a:avLst/>
              </a:prstGeom>
              <a:blipFill>
                <a:blip r:embed="rId4"/>
                <a:stretch>
                  <a:fillRect l="-922" t="-933" r="-1025"/>
                </a:stretch>
              </a:blipFill>
            </p:spPr>
            <p:txBody>
              <a:bodyPr/>
              <a:lstStyle/>
              <a:p>
                <a:r>
                  <a:rPr lang="en-US">
                    <a:noFill/>
                  </a:rPr>
                  <a:t> </a:t>
                </a:r>
              </a:p>
            </p:txBody>
          </p:sp>
        </mc:Fallback>
      </mc:AlternateContent>
    </p:spTree>
    <p:extLst>
      <p:ext uri="{BB962C8B-B14F-4D97-AF65-F5344CB8AC3E}">
        <p14:creationId xmlns:p14="http://schemas.microsoft.com/office/powerpoint/2010/main" val="2557257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Data encoding</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656121"/>
            <a:ext cx="436372" cy="174089"/>
          </a:xfrm>
        </p:spPr>
        <p:txBody>
          <a:bodyPr/>
          <a:lstStyle/>
          <a:p>
            <a:fld id="{59395FB3-9C97-154F-86B2-7E381B951268}" type="slidenum">
              <a:rPr lang="en-US" smtClean="0">
                <a:latin typeface="+mn-lt"/>
              </a:rPr>
              <a:pPr/>
              <a:t>15</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E482FDBB-CAD9-0222-B0EF-B902B0533A72}"/>
                  </a:ext>
                </a:extLst>
              </p:cNvPr>
              <p:cNvSpPr txBox="1"/>
              <p:nvPr/>
            </p:nvSpPr>
            <p:spPr>
              <a:xfrm>
                <a:off x="349135" y="1517073"/>
                <a:ext cx="10943751" cy="655244"/>
              </a:xfrm>
              <a:prstGeom prst="rect">
                <a:avLst/>
              </a:prstGeom>
              <a:noFill/>
            </p:spPr>
            <p:txBody>
              <a:bodyPr wrap="square" rtlCol="0">
                <a:spAutoFit/>
              </a:bodyPr>
              <a:lstStyle/>
              <a:p>
                <a:pPr marL="285750" indent="-285750">
                  <a:buFont typeface="Arial" panose="020B0604020202020204" pitchFamily="34" charset="0"/>
                  <a:buChar char="•"/>
                </a:pPr>
                <a:r>
                  <a:rPr lang="en-US" dirty="0"/>
                  <a:t>Given a data set with M samples, each with N features:</a:t>
                </a:r>
              </a:p>
              <a:p>
                <a:pPr algn="ct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1</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r>
                      <a:rPr lang="en-US" b="0" i="1" smtClean="0">
                        <a:latin typeface="Cambria Math" panose="02040503050406030204" pitchFamily="18" charset="0"/>
                      </a:rPr>
                      <m:t>, …,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𝑀</m:t>
                        </m:r>
                      </m:sup>
                    </m:sSup>
                    <m:r>
                      <a:rPr lang="en-US" b="0" i="1" smtClean="0">
                        <a:latin typeface="Cambria Math" panose="02040503050406030204" pitchFamily="18" charset="0"/>
                      </a:rPr>
                      <m:t>}</m:t>
                    </m:r>
                  </m:oMath>
                </a14:m>
                <a:r>
                  <a:rPr lang="en-US" dirty="0"/>
                  <a:t> where each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a14:m>
                <a:r>
                  <a:rPr lang="en-US" dirty="0"/>
                  <a:t> is an N dimensional vector.</a:t>
                </a:r>
              </a:p>
            </p:txBody>
          </p:sp>
        </mc:Choice>
        <mc:Fallback>
          <p:sp>
            <p:nvSpPr>
              <p:cNvPr id="3" name="TextBox 2">
                <a:extLst>
                  <a:ext uri="{FF2B5EF4-FFF2-40B4-BE49-F238E27FC236}">
                    <a16:creationId xmlns:a16="http://schemas.microsoft.com/office/drawing/2014/main" id="{E482FDBB-CAD9-0222-B0EF-B902B0533A72}"/>
                  </a:ext>
                </a:extLst>
              </p:cNvPr>
              <p:cNvSpPr txBox="1">
                <a:spLocks noRot="1" noChangeAspect="1" noMove="1" noResize="1" noEditPoints="1" noAdjustHandles="1" noChangeArrowheads="1" noChangeShapeType="1" noTextEdit="1"/>
              </p:cNvSpPr>
              <p:nvPr/>
            </p:nvSpPr>
            <p:spPr>
              <a:xfrm>
                <a:off x="349135" y="1517073"/>
                <a:ext cx="10943751" cy="655244"/>
              </a:xfrm>
              <a:prstGeom prst="rect">
                <a:avLst/>
              </a:prstGeom>
              <a:blipFill>
                <a:blip r:embed="rId2"/>
                <a:stretch>
                  <a:fillRect l="-334" t="-5607" b="-1495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C53F8E6-26DD-9071-A408-CCA24122C513}"/>
                  </a:ext>
                </a:extLst>
              </p:cNvPr>
              <p:cNvSpPr txBox="1"/>
              <p:nvPr/>
            </p:nvSpPr>
            <p:spPr>
              <a:xfrm>
                <a:off x="349135" y="2290156"/>
                <a:ext cx="11521440" cy="3778342"/>
              </a:xfrm>
              <a:prstGeom prst="rect">
                <a:avLst/>
              </a:prstGeom>
              <a:noFill/>
            </p:spPr>
            <p:txBody>
              <a:bodyPr wrap="square" rtlCol="0">
                <a:spAutoFit/>
              </a:bodyPr>
              <a:lstStyle/>
              <a:p>
                <a:pPr marL="285750" indent="-285750">
                  <a:buFont typeface="Arial" panose="020B0604020202020204" pitchFamily="34" charset="0"/>
                  <a:buChar char="•"/>
                </a:pPr>
                <a:r>
                  <a:rPr lang="en-US" b="1" dirty="0"/>
                  <a:t>Angle encoding</a:t>
                </a:r>
              </a:p>
              <a:p>
                <a:r>
                  <a:rPr lang="en-US" b="0" dirty="0"/>
                  <a:t>Angle encoding encodes N features into the rotation angles of </a:t>
                </a:r>
                <a:r>
                  <a:rPr lang="en-US" b="0" i="1" dirty="0"/>
                  <a:t>n</a:t>
                </a:r>
                <a:r>
                  <a:rPr lang="en-US" b="0" dirty="0"/>
                  <a:t> qubits for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b="0" dirty="0"/>
                  <a:t>. For example, the data point </a:t>
                </a:r>
                <a14:m>
                  <m:oMath xmlns:m="http://schemas.openxmlformats.org/officeDocument/2006/math">
                    <m:r>
                      <m:rPr>
                        <m:sty m:val="p"/>
                      </m:rPr>
                      <a:rPr lang="en-US" b="0" i="0" smtClean="0">
                        <a:latin typeface="Cambria Math" panose="02040503050406030204" pitchFamily="18" charset="0"/>
                      </a:rPr>
                      <m:t>x</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𝑁</m:t>
                        </m:r>
                      </m:sub>
                    </m:sSub>
                    <m:r>
                      <a:rPr lang="en-US" b="0" i="1" smtClean="0">
                        <a:latin typeface="Cambria Math" panose="02040503050406030204" pitchFamily="18" charset="0"/>
                      </a:rPr>
                      <m:t>)</m:t>
                    </m:r>
                  </m:oMath>
                </a14:m>
                <a:r>
                  <a:rPr lang="en-US" dirty="0"/>
                  <a:t> can be encoded as follows:</a:t>
                </a:r>
              </a:p>
              <a:p>
                <a:pPr algn="ct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cos</m:t>
                            </m:r>
                          </m:fName>
                          <m:e>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e>
                            </m:d>
                          </m:e>
                        </m:func>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e>
                        </m:d>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sin</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e>
                    </m:nary>
                  </m:oMath>
                </a14:m>
                <a:r>
                  <a:rPr lang="en-US" dirty="0"/>
                  <a:t> </a:t>
                </a:r>
              </a:p>
              <a:p>
                <a:endParaRPr lang="en-US" dirty="0"/>
              </a:p>
              <a:p>
                <a:r>
                  <a:rPr lang="en-US" dirty="0"/>
                  <a:t>This is different from the previous two encoding methods, as it only encodes one data point at a time, rather than a whole dataset. It does, however, only require N qubits or less and a constant depth quantum circuit, making it amenable to current quantum hardware.</a:t>
                </a:r>
              </a:p>
              <a:p>
                <a:endParaRPr lang="en-US" dirty="0"/>
              </a:p>
              <a:p>
                <a:r>
                  <a:rPr lang="en-US" dirty="0"/>
                  <a:t>We can specify the angle encoding as a unitary:</a:t>
                </a:r>
              </a:p>
              <a:p>
                <a:endParaRPr lang="en-US" dirty="0"/>
              </a:p>
              <a:p>
                <a:pPr algn="ct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Sub>
                      </m:sub>
                    </m:sSub>
                    <m:r>
                      <a:rPr lang="en-US" b="0" i="1" smtClean="0">
                        <a:latin typeface="Cambria Math" panose="02040503050406030204" pitchFamily="18" charset="0"/>
                        <a:ea typeface="Cambria Math" panose="02040503050406030204" pitchFamily="18" charset="0"/>
                      </a:rPr>
                      <m:t>=</m:t>
                    </m:r>
                    <m:nary>
                      <m:naryPr>
                        <m:chr m:val="⨂"/>
                        <m:ctrlPr>
                          <a:rPr lang="en-US" b="0" i="1" smtClean="0">
                            <a:latin typeface="Cambria Math" panose="02040503050406030204" pitchFamily="18" charset="0"/>
                            <a:ea typeface="Cambria Math" panose="02040503050406030204" pitchFamily="18" charset="0"/>
                          </a:rPr>
                        </m:ctrlPr>
                      </m:naryPr>
                      <m:sub>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𝑁</m:t>
                        </m:r>
                      </m:sup>
                      <m:e>
                        <m:r>
                          <a:rPr lang="en-US" b="0" i="1" smtClean="0">
                            <a:latin typeface="Cambria Math" panose="02040503050406030204" pitchFamily="18" charset="0"/>
                            <a:ea typeface="Cambria Math" panose="02040503050406030204" pitchFamily="18" charset="0"/>
                          </a:rPr>
                          <m:t>𝑈</m:t>
                        </m:r>
                        <m:r>
                          <a:rPr lang="en-US" b="0" i="1" smtClean="0">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𝑗</m:t>
                            </m:r>
                          </m:sub>
                          <m:sup>
                            <m:r>
                              <a:rPr lang="en-US" b="0" i="1" smtClean="0">
                                <a:latin typeface="Cambria Math" panose="02040503050406030204" pitchFamily="18" charset="0"/>
                                <a:ea typeface="Cambria Math" panose="02040503050406030204" pitchFamily="18" charset="0"/>
                              </a:rPr>
                              <m:t>𝑖</m:t>
                            </m:r>
                          </m:sup>
                        </m:sSubSup>
                        <m:r>
                          <a:rPr lang="en-US" b="0" i="1" smtClean="0">
                            <a:latin typeface="Cambria Math" panose="02040503050406030204" pitchFamily="18" charset="0"/>
                            <a:ea typeface="Cambria Math" panose="02040503050406030204" pitchFamily="18" charset="0"/>
                          </a:rPr>
                          <m:t>)</m:t>
                        </m:r>
                      </m:e>
                    </m:nary>
                  </m:oMath>
                </a14:m>
                <a:r>
                  <a:rPr lang="en-US" dirty="0"/>
                  <a:t> </a:t>
                </a:r>
              </a:p>
              <a:p>
                <a:endParaRPr lang="en-US" dirty="0"/>
              </a:p>
            </p:txBody>
          </p:sp>
        </mc:Choice>
        <mc:Fallback>
          <p:sp>
            <p:nvSpPr>
              <p:cNvPr id="5" name="TextBox 4">
                <a:extLst>
                  <a:ext uri="{FF2B5EF4-FFF2-40B4-BE49-F238E27FC236}">
                    <a16:creationId xmlns:a16="http://schemas.microsoft.com/office/drawing/2014/main" id="{AC53F8E6-26DD-9071-A408-CCA24122C513}"/>
                  </a:ext>
                </a:extLst>
              </p:cNvPr>
              <p:cNvSpPr txBox="1">
                <a:spLocks noRot="1" noChangeAspect="1" noMove="1" noResize="1" noEditPoints="1" noAdjustHandles="1" noChangeArrowheads="1" noChangeShapeType="1" noTextEdit="1"/>
              </p:cNvSpPr>
              <p:nvPr/>
            </p:nvSpPr>
            <p:spPr>
              <a:xfrm>
                <a:off x="349135" y="2290156"/>
                <a:ext cx="11521440" cy="3778342"/>
              </a:xfrm>
              <a:prstGeom prst="rect">
                <a:avLst/>
              </a:prstGeom>
              <a:blipFill>
                <a:blip r:embed="rId3"/>
                <a:stretch>
                  <a:fillRect l="-423" t="-969" r="-847" b="-5170"/>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3E6806FD-43EE-D0E7-8278-ACFE1C4DECDE}"/>
              </a:ext>
            </a:extLst>
          </p:cNvPr>
          <p:cNvPicPr>
            <a:picLocks noChangeAspect="1"/>
          </p:cNvPicPr>
          <p:nvPr/>
        </p:nvPicPr>
        <p:blipFill>
          <a:blip r:embed="rId4"/>
          <a:stretch>
            <a:fillRect/>
          </a:stretch>
        </p:blipFill>
        <p:spPr>
          <a:xfrm>
            <a:off x="8369432" y="5132734"/>
            <a:ext cx="3032953" cy="819717"/>
          </a:xfrm>
          <a:prstGeom prst="rect">
            <a:avLst/>
          </a:prstGeom>
        </p:spPr>
      </p:pic>
      <p:cxnSp>
        <p:nvCxnSpPr>
          <p:cNvPr id="14" name="Straight Arrow Connector 13">
            <a:extLst>
              <a:ext uri="{FF2B5EF4-FFF2-40B4-BE49-F238E27FC236}">
                <a16:creationId xmlns:a16="http://schemas.microsoft.com/office/drawing/2014/main" id="{4BCBAD23-7DAB-DF7F-482D-3F55BBF86424}"/>
              </a:ext>
            </a:extLst>
          </p:cNvPr>
          <p:cNvCxnSpPr/>
          <p:nvPr/>
        </p:nvCxnSpPr>
        <p:spPr>
          <a:xfrm>
            <a:off x="7119851" y="5542592"/>
            <a:ext cx="131756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41875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10052305" cy="950972"/>
          </a:xfrm>
        </p:spPr>
        <p:txBody>
          <a:bodyPr>
            <a:normAutofit fontScale="90000"/>
          </a:bodyPr>
          <a:lstStyle/>
          <a:p>
            <a:r>
              <a:rPr lang="en-US" sz="4400" dirty="0">
                <a:solidFill>
                  <a:srgbClr val="0070C0"/>
                </a:solidFill>
                <a:latin typeface="IBM Plex Sans Light" panose="020B0403050203000203" pitchFamily="34" charset="0"/>
              </a:rPr>
              <a:t>Quantum Support Vector Classifier (QSVC)</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16</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5" name="TextBox 4">
            <a:extLst>
              <a:ext uri="{FF2B5EF4-FFF2-40B4-BE49-F238E27FC236}">
                <a16:creationId xmlns:a16="http://schemas.microsoft.com/office/drawing/2014/main" id="{65741438-9137-77E0-332C-16E87FE65285}"/>
              </a:ext>
            </a:extLst>
          </p:cNvPr>
          <p:cNvSpPr txBox="1"/>
          <p:nvPr/>
        </p:nvSpPr>
        <p:spPr>
          <a:xfrm>
            <a:off x="361604" y="1517073"/>
            <a:ext cx="1081070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Variational quantum classifier (VQC) is the simplest classifier available in </a:t>
            </a:r>
            <a:r>
              <a:rPr lang="en-US" dirty="0" err="1"/>
              <a:t>Qiskit</a:t>
            </a:r>
            <a:r>
              <a:rPr lang="en-US" dirty="0"/>
              <a:t> Machine Learning and is a good starting point for newcomers to quantum machine learning who have a background in classical machine learning.</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Two of its central elements are the feature map and ansatz.</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Our data is classical, meaning it consists of a set of bits, not qubits. We need a way to encode the data as qubits. This process is crucial if we want to obtain an effective quantum model. This is the role of the feature map. While feature mapping is a common ML mechanism, this process of loading data into quantum states does not appear in classical machine learning as that only operates in the classical world.</a:t>
            </a:r>
          </a:p>
        </p:txBody>
      </p:sp>
      <p:pic>
        <p:nvPicPr>
          <p:cNvPr id="6" name="Picture 5">
            <a:extLst>
              <a:ext uri="{FF2B5EF4-FFF2-40B4-BE49-F238E27FC236}">
                <a16:creationId xmlns:a16="http://schemas.microsoft.com/office/drawing/2014/main" id="{93E896B3-3847-9211-EBB3-AA799781652D}"/>
              </a:ext>
            </a:extLst>
          </p:cNvPr>
          <p:cNvPicPr>
            <a:picLocks noChangeAspect="1"/>
          </p:cNvPicPr>
          <p:nvPr/>
        </p:nvPicPr>
        <p:blipFill>
          <a:blip r:embed="rId2"/>
          <a:stretch>
            <a:fillRect/>
          </a:stretch>
        </p:blipFill>
        <p:spPr>
          <a:xfrm>
            <a:off x="3128962" y="4431009"/>
            <a:ext cx="4821399" cy="2040804"/>
          </a:xfrm>
          <a:prstGeom prst="rect">
            <a:avLst/>
          </a:prstGeom>
        </p:spPr>
      </p:pic>
    </p:spTree>
    <p:extLst>
      <p:ext uri="{BB962C8B-B14F-4D97-AF65-F5344CB8AC3E}">
        <p14:creationId xmlns:p14="http://schemas.microsoft.com/office/powerpoint/2010/main" val="3822194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Variational quantum classifier</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17</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E6933085-DD08-B4E0-5A8C-D57918D3A81C}"/>
              </a:ext>
            </a:extLst>
          </p:cNvPr>
          <p:cNvSpPr txBox="1"/>
          <p:nvPr/>
        </p:nvSpPr>
        <p:spPr>
          <a:xfrm>
            <a:off x="448887" y="1575262"/>
            <a:ext cx="4875415" cy="3970318"/>
          </a:xfrm>
          <a:prstGeom prst="rect">
            <a:avLst/>
          </a:prstGeom>
          <a:noFill/>
        </p:spPr>
        <p:txBody>
          <a:bodyPr wrap="square" rtlCol="0">
            <a:spAutoFit/>
          </a:bodyPr>
          <a:lstStyle/>
          <a:p>
            <a:pPr marL="285750" indent="-285750">
              <a:buFont typeface="Arial" panose="020B0604020202020204" pitchFamily="34" charset="0"/>
              <a:buChar char="•"/>
            </a:pPr>
            <a:r>
              <a:rPr lang="en-US" dirty="0"/>
              <a:t>The variational quantum classifier is a variational algorithm where the measured expectation value is interpreted as the output of a classifier, introduced by multiple groups in 2018.</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Very commonly used for classification problems (especially binary classification), hence it is a supervised learning algorithm.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Like the classical vector classifiers, after encoding the data as a quantum state, we train the variational ansatz to converge to optimal weights using the cost function. </a:t>
            </a:r>
          </a:p>
        </p:txBody>
      </p:sp>
      <p:pic>
        <p:nvPicPr>
          <p:cNvPr id="6" name="Picture 5">
            <a:extLst>
              <a:ext uri="{FF2B5EF4-FFF2-40B4-BE49-F238E27FC236}">
                <a16:creationId xmlns:a16="http://schemas.microsoft.com/office/drawing/2014/main" id="{DE244731-479E-973D-D38E-3590B160B21D}"/>
              </a:ext>
            </a:extLst>
          </p:cNvPr>
          <p:cNvPicPr>
            <a:picLocks noChangeAspect="1"/>
          </p:cNvPicPr>
          <p:nvPr/>
        </p:nvPicPr>
        <p:blipFill>
          <a:blip r:embed="rId2"/>
          <a:stretch>
            <a:fillRect/>
          </a:stretch>
        </p:blipFill>
        <p:spPr>
          <a:xfrm>
            <a:off x="5533344" y="1975815"/>
            <a:ext cx="5476106" cy="3207171"/>
          </a:xfrm>
          <a:prstGeom prst="rect">
            <a:avLst/>
          </a:prstGeom>
        </p:spPr>
      </p:pic>
    </p:spTree>
    <p:extLst>
      <p:ext uri="{BB962C8B-B14F-4D97-AF65-F5344CB8AC3E}">
        <p14:creationId xmlns:p14="http://schemas.microsoft.com/office/powerpoint/2010/main" val="2085416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fontScale="90000"/>
          </a:bodyPr>
          <a:lstStyle/>
          <a:p>
            <a:r>
              <a:rPr lang="en-US" sz="4400" dirty="0">
                <a:solidFill>
                  <a:srgbClr val="0070C0"/>
                </a:solidFill>
                <a:latin typeface="IBM Plex Sans Light" panose="020B0403050203000203" pitchFamily="34" charset="0"/>
              </a:rPr>
              <a:t>Variational quantum algorithms (VQA)</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2</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6" name="TextBox 5">
            <a:extLst>
              <a:ext uri="{FF2B5EF4-FFF2-40B4-BE49-F238E27FC236}">
                <a16:creationId xmlns:a16="http://schemas.microsoft.com/office/drawing/2014/main" id="{47238DBA-1FCA-806B-0BE0-96781DBE31DF}"/>
              </a:ext>
            </a:extLst>
          </p:cNvPr>
          <p:cNvSpPr txBox="1"/>
          <p:nvPr/>
        </p:nvSpPr>
        <p:spPr>
          <a:xfrm>
            <a:off x="347595" y="1720840"/>
            <a:ext cx="10393680" cy="3416320"/>
          </a:xfrm>
          <a:prstGeom prst="rect">
            <a:avLst/>
          </a:prstGeom>
          <a:noFill/>
        </p:spPr>
        <p:txBody>
          <a:bodyPr wrap="square" rtlCol="0">
            <a:spAutoFit/>
          </a:bodyPr>
          <a:lstStyle/>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Near-term hybrid quantum-classical algorithms based on the variational theorem of quantum mechanics</a:t>
            </a:r>
          </a:p>
          <a:p>
            <a:pPr algn="l"/>
            <a:endParaRPr lang="en-US" dirty="0">
              <a:latin typeface="IBM Plex Sans Light" panose="020B0403050203000203" pitchFamily="34" charset="0"/>
              <a:ea typeface="IBM Plex Sans" charset="0"/>
              <a:cs typeface="Arial" panose="020B0604020202020204" pitchFamily="34" charset="0"/>
            </a:endParaRP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These algorithms can leverage the utility provided by today's non-fault-tolerant quantum computers, making them ideal candidates to achieve quantum advantage</a:t>
            </a:r>
          </a:p>
          <a:p>
            <a:pPr algn="l"/>
            <a:endParaRPr lang="en-US" dirty="0">
              <a:latin typeface="IBM Plex Sans Light" panose="020B0403050203000203" pitchFamily="34" charset="0"/>
              <a:ea typeface="IBM Plex Sans" charset="0"/>
              <a:cs typeface="Arial" panose="020B0604020202020204" pitchFamily="34" charset="0"/>
            </a:endParaRP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Variational algorithms are very commonly used in near term quantum optimization and quantum machine learning (QML) algorithms in various forms.</a:t>
            </a:r>
          </a:p>
          <a:p>
            <a:pPr marL="285750" indent="-285750" algn="l">
              <a:buFont typeface="Arial" panose="020B0604020202020204" pitchFamily="34" charset="0"/>
              <a:buChar char="•"/>
            </a:pPr>
            <a:endParaRPr lang="en-US" dirty="0">
              <a:latin typeface="IBM Plex Sans Light" panose="020B0403050203000203" pitchFamily="34" charset="0"/>
              <a:ea typeface="IBM Plex Sans" charset="0"/>
              <a:cs typeface="Arial" panose="020B0604020202020204" pitchFamily="34" charset="0"/>
            </a:endParaRPr>
          </a:p>
          <a:p>
            <a:pPr marL="285750" indent="-285750" algn="l">
              <a:buFont typeface="Arial" panose="020B0604020202020204" pitchFamily="34" charset="0"/>
              <a:buChar char="•"/>
            </a:pPr>
            <a:r>
              <a:rPr lang="en-US" dirty="0">
                <a:latin typeface="IBM Plex Sans Light" panose="020B0403050203000203" pitchFamily="34" charset="0"/>
                <a:ea typeface="IBM Plex Sans" charset="0"/>
                <a:cs typeface="Arial" panose="020B0604020202020204" pitchFamily="34" charset="0"/>
              </a:rPr>
              <a:t>Variational algorithms include several modular components that can be combined and optimized based on algorithm, software, and hardware advancements</a:t>
            </a:r>
          </a:p>
          <a:p>
            <a:pPr marL="285750" indent="-285750" algn="l">
              <a:buFont typeface="Arial" panose="020B0604020202020204" pitchFamily="34" charset="0"/>
              <a:buChar char="•"/>
            </a:pPr>
            <a:endParaRPr lang="en-US" dirty="0">
              <a:latin typeface="IBM Plex Sans Light" panose="020B0403050203000203" pitchFamily="34" charset="0"/>
              <a:ea typeface="IBM Plex Sans" charset="0"/>
              <a:cs typeface="Arial" panose="020B0604020202020204" pitchFamily="34" charset="0"/>
            </a:endParaRPr>
          </a:p>
        </p:txBody>
      </p:sp>
    </p:spTree>
    <p:extLst>
      <p:ext uri="{BB962C8B-B14F-4D97-AF65-F5344CB8AC3E}">
        <p14:creationId xmlns:p14="http://schemas.microsoft.com/office/powerpoint/2010/main" val="351519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A typical simplified hybrid workflow</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3</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pic>
        <p:nvPicPr>
          <p:cNvPr id="9" name="Picture 8">
            <a:extLst>
              <a:ext uri="{FF2B5EF4-FFF2-40B4-BE49-F238E27FC236}">
                <a16:creationId xmlns:a16="http://schemas.microsoft.com/office/drawing/2014/main" id="{C0DAB86F-7CCD-1BAF-8C26-4463EADF5EA5}"/>
              </a:ext>
            </a:extLst>
          </p:cNvPr>
          <p:cNvPicPr>
            <a:picLocks noChangeAspect="1"/>
          </p:cNvPicPr>
          <p:nvPr/>
        </p:nvPicPr>
        <p:blipFill>
          <a:blip r:embed="rId2"/>
          <a:stretch>
            <a:fillRect/>
          </a:stretch>
        </p:blipFill>
        <p:spPr>
          <a:xfrm>
            <a:off x="280415" y="1261980"/>
            <a:ext cx="5182323" cy="2438740"/>
          </a:xfrm>
          <a:prstGeom prst="rect">
            <a:avLst/>
          </a:prstGeom>
        </p:spPr>
      </p:pic>
      <p:pic>
        <p:nvPicPr>
          <p:cNvPr id="11" name="Picture 10">
            <a:extLst>
              <a:ext uri="{FF2B5EF4-FFF2-40B4-BE49-F238E27FC236}">
                <a16:creationId xmlns:a16="http://schemas.microsoft.com/office/drawing/2014/main" id="{989B121D-88BA-AAFC-847E-B7AB942FE00D}"/>
              </a:ext>
            </a:extLst>
          </p:cNvPr>
          <p:cNvPicPr>
            <a:picLocks noChangeAspect="1"/>
          </p:cNvPicPr>
          <p:nvPr/>
        </p:nvPicPr>
        <p:blipFill rotWithShape="1">
          <a:blip r:embed="rId3"/>
          <a:srcRect t="2591"/>
          <a:stretch/>
        </p:blipFill>
        <p:spPr>
          <a:xfrm>
            <a:off x="6243530" y="1262147"/>
            <a:ext cx="5371364" cy="2438573"/>
          </a:xfrm>
          <a:prstGeom prst="rect">
            <a:avLst/>
          </a:prstGeom>
        </p:spPr>
      </p:pic>
      <p:pic>
        <p:nvPicPr>
          <p:cNvPr id="14" name="Picture 13">
            <a:extLst>
              <a:ext uri="{FF2B5EF4-FFF2-40B4-BE49-F238E27FC236}">
                <a16:creationId xmlns:a16="http://schemas.microsoft.com/office/drawing/2014/main" id="{11445EDD-30F4-9CB4-C336-A36BD568AFD2}"/>
              </a:ext>
            </a:extLst>
          </p:cNvPr>
          <p:cNvPicPr>
            <a:picLocks noChangeAspect="1"/>
          </p:cNvPicPr>
          <p:nvPr/>
        </p:nvPicPr>
        <p:blipFill>
          <a:blip r:embed="rId4"/>
          <a:stretch>
            <a:fillRect/>
          </a:stretch>
        </p:blipFill>
        <p:spPr>
          <a:xfrm>
            <a:off x="6243529" y="3890992"/>
            <a:ext cx="5371363" cy="2356387"/>
          </a:xfrm>
          <a:prstGeom prst="rect">
            <a:avLst/>
          </a:prstGeom>
        </p:spPr>
      </p:pic>
      <p:pic>
        <p:nvPicPr>
          <p:cNvPr id="16" name="Picture 15">
            <a:extLst>
              <a:ext uri="{FF2B5EF4-FFF2-40B4-BE49-F238E27FC236}">
                <a16:creationId xmlns:a16="http://schemas.microsoft.com/office/drawing/2014/main" id="{BA71A470-6698-5186-EABE-4E34DFBF9146}"/>
              </a:ext>
            </a:extLst>
          </p:cNvPr>
          <p:cNvPicPr>
            <a:picLocks noChangeAspect="1"/>
          </p:cNvPicPr>
          <p:nvPr/>
        </p:nvPicPr>
        <p:blipFill rotWithShape="1">
          <a:blip r:embed="rId5"/>
          <a:srcRect t="1874"/>
          <a:stretch/>
        </p:blipFill>
        <p:spPr>
          <a:xfrm>
            <a:off x="280415" y="3890992"/>
            <a:ext cx="5168005" cy="2356389"/>
          </a:xfrm>
          <a:prstGeom prst="rect">
            <a:avLst/>
          </a:prstGeom>
        </p:spPr>
      </p:pic>
      <p:cxnSp>
        <p:nvCxnSpPr>
          <p:cNvPr id="18" name="Straight Arrow Connector 17">
            <a:extLst>
              <a:ext uri="{FF2B5EF4-FFF2-40B4-BE49-F238E27FC236}">
                <a16:creationId xmlns:a16="http://schemas.microsoft.com/office/drawing/2014/main" id="{EB6F11AF-8006-6854-291B-2CFB3A175126}"/>
              </a:ext>
            </a:extLst>
          </p:cNvPr>
          <p:cNvCxnSpPr>
            <a:cxnSpLocks/>
          </p:cNvCxnSpPr>
          <p:nvPr/>
        </p:nvCxnSpPr>
        <p:spPr>
          <a:xfrm>
            <a:off x="5274425" y="2556164"/>
            <a:ext cx="11554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097CD42-1670-AFCE-5A0D-D8FD5E904865}"/>
              </a:ext>
            </a:extLst>
          </p:cNvPr>
          <p:cNvCxnSpPr/>
          <p:nvPr/>
        </p:nvCxnSpPr>
        <p:spPr>
          <a:xfrm>
            <a:off x="8948651" y="3383280"/>
            <a:ext cx="0" cy="8146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109D485-C396-2F32-6E82-9F86326D0B82}"/>
              </a:ext>
            </a:extLst>
          </p:cNvPr>
          <p:cNvCxnSpPr/>
          <p:nvPr/>
        </p:nvCxnSpPr>
        <p:spPr>
          <a:xfrm flipH="1">
            <a:off x="5237018" y="5016730"/>
            <a:ext cx="119287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211FD3C-0FD1-276E-F2F0-7D3916B6A331}"/>
              </a:ext>
            </a:extLst>
          </p:cNvPr>
          <p:cNvCxnSpPr>
            <a:cxnSpLocks/>
          </p:cNvCxnSpPr>
          <p:nvPr/>
        </p:nvCxnSpPr>
        <p:spPr>
          <a:xfrm flipV="1">
            <a:off x="5349289" y="3509360"/>
            <a:ext cx="1146003" cy="10714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B72A9A98-310A-42D2-7191-1B3C612070D0}"/>
              </a:ext>
            </a:extLst>
          </p:cNvPr>
          <p:cNvPicPr>
            <a:picLocks noChangeAspect="1"/>
          </p:cNvPicPr>
          <p:nvPr/>
        </p:nvPicPr>
        <p:blipFill>
          <a:blip r:embed="rId6"/>
          <a:stretch>
            <a:fillRect/>
          </a:stretch>
        </p:blipFill>
        <p:spPr>
          <a:xfrm>
            <a:off x="5538865" y="3113446"/>
            <a:ext cx="589182" cy="720111"/>
          </a:xfrm>
          <a:prstGeom prst="rect">
            <a:avLst/>
          </a:prstGeom>
        </p:spPr>
      </p:pic>
    </p:spTree>
    <p:extLst>
      <p:ext uri="{BB962C8B-B14F-4D97-AF65-F5344CB8AC3E}">
        <p14:creationId xmlns:p14="http://schemas.microsoft.com/office/powerpoint/2010/main" val="89737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Components of VQA</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4</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B5AC1AB9-B0E8-4162-C797-835CE8C128F8}"/>
              </a:ext>
            </a:extLst>
          </p:cNvPr>
          <p:cNvSpPr txBox="1"/>
          <p:nvPr/>
        </p:nvSpPr>
        <p:spPr>
          <a:xfrm>
            <a:off x="482139" y="1753986"/>
            <a:ext cx="10565476" cy="3416320"/>
          </a:xfrm>
          <a:prstGeom prst="rect">
            <a:avLst/>
          </a:prstGeom>
          <a:noFill/>
        </p:spPr>
        <p:txBody>
          <a:bodyPr wrap="square" rtlCol="0">
            <a:spAutoFit/>
          </a:bodyPr>
          <a:lstStyle/>
          <a:p>
            <a:r>
              <a:rPr lang="en-US" dirty="0"/>
              <a:t>Most common components are:</a:t>
            </a:r>
          </a:p>
          <a:p>
            <a:endParaRPr lang="en-US" dirty="0"/>
          </a:p>
          <a:p>
            <a:pPr marL="285750" indent="-285750">
              <a:buFont typeface="Arial" panose="020B0604020202020204" pitchFamily="34" charset="0"/>
              <a:buChar char="•"/>
            </a:pPr>
            <a:r>
              <a:rPr lang="en-US" dirty="0"/>
              <a:t>A </a:t>
            </a:r>
            <a:r>
              <a:rPr lang="en-US" b="1" dirty="0"/>
              <a:t>cost function </a:t>
            </a:r>
            <a:r>
              <a:rPr lang="en-US" dirty="0"/>
              <a:t>that describes a specific problem with a set of parameters,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a:t>
            </a:r>
            <a:r>
              <a:rPr lang="en-US" b="1" dirty="0"/>
              <a:t>ansatz</a:t>
            </a:r>
            <a:r>
              <a:rPr lang="en-US" dirty="0"/>
              <a:t> to express the search space with these parameters,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An </a:t>
            </a:r>
            <a:r>
              <a:rPr lang="en-US" b="1" dirty="0"/>
              <a:t>optimizer</a:t>
            </a:r>
            <a:r>
              <a:rPr lang="en-US" dirty="0"/>
              <a:t> to iteratively explore the search space.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During each iteration, the optimizer evaluates the cost function with the current parameters and selects the next iteration's parameters until it converges on an optimal solution. The hybrid nature of this family of algorithms comes from the fact that the cost functions are evaluated using quantum resources and optimized through classical ones.</a:t>
            </a:r>
          </a:p>
        </p:txBody>
      </p:sp>
    </p:spTree>
    <p:extLst>
      <p:ext uri="{BB962C8B-B14F-4D97-AF65-F5344CB8AC3E}">
        <p14:creationId xmlns:p14="http://schemas.microsoft.com/office/powerpoint/2010/main" val="6474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Variational quantum algorithms</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5</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pic>
        <p:nvPicPr>
          <p:cNvPr id="5" name="Picture 4" descr="A black background with a black square&#10;&#10;Description automatically generated with medium confidence">
            <a:extLst>
              <a:ext uri="{FF2B5EF4-FFF2-40B4-BE49-F238E27FC236}">
                <a16:creationId xmlns:a16="http://schemas.microsoft.com/office/drawing/2014/main" id="{738E23F9-9182-A4B5-C6AF-8D9E50A90F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705" y="2780741"/>
            <a:ext cx="11292590" cy="2259124"/>
          </a:xfrm>
          <a:prstGeom prst="rect">
            <a:avLst/>
          </a:prstGeom>
        </p:spPr>
      </p:pic>
      <p:sp>
        <p:nvSpPr>
          <p:cNvPr id="6" name="TextBox 5">
            <a:extLst>
              <a:ext uri="{FF2B5EF4-FFF2-40B4-BE49-F238E27FC236}">
                <a16:creationId xmlns:a16="http://schemas.microsoft.com/office/drawing/2014/main" id="{A15BDDDC-040F-7FEA-7137-8F7177B91138}"/>
              </a:ext>
            </a:extLst>
          </p:cNvPr>
          <p:cNvSpPr txBox="1"/>
          <p:nvPr/>
        </p:nvSpPr>
        <p:spPr>
          <a:xfrm>
            <a:off x="6725814" y="1676803"/>
            <a:ext cx="4796444" cy="646331"/>
          </a:xfrm>
          <a:prstGeom prst="rect">
            <a:avLst/>
          </a:prstGeom>
          <a:noFill/>
        </p:spPr>
        <p:txBody>
          <a:bodyPr wrap="square" rtlCol="0">
            <a:spAutoFit/>
          </a:bodyPr>
          <a:lstStyle/>
          <a:p>
            <a:pPr algn="ctr"/>
            <a:r>
              <a:rPr lang="en-US" dirty="0"/>
              <a:t>A typical variational circuit setup </a:t>
            </a:r>
          </a:p>
          <a:p>
            <a:pPr algn="ctr"/>
            <a:r>
              <a:rPr lang="en-US" dirty="0"/>
              <a:t>for machine learning problems</a:t>
            </a:r>
          </a:p>
        </p:txBody>
      </p:sp>
      <p:sp>
        <p:nvSpPr>
          <p:cNvPr id="7" name="TextBox 6">
            <a:extLst>
              <a:ext uri="{FF2B5EF4-FFF2-40B4-BE49-F238E27FC236}">
                <a16:creationId xmlns:a16="http://schemas.microsoft.com/office/drawing/2014/main" id="{EA81F6A9-DB93-9D09-4632-FE02172301A8}"/>
              </a:ext>
            </a:extLst>
          </p:cNvPr>
          <p:cNvSpPr txBox="1"/>
          <p:nvPr/>
        </p:nvSpPr>
        <p:spPr>
          <a:xfrm>
            <a:off x="539760" y="1676803"/>
            <a:ext cx="4796444" cy="646331"/>
          </a:xfrm>
          <a:prstGeom prst="rect">
            <a:avLst/>
          </a:prstGeom>
          <a:noFill/>
        </p:spPr>
        <p:txBody>
          <a:bodyPr wrap="square" rtlCol="0">
            <a:spAutoFit/>
          </a:bodyPr>
          <a:lstStyle/>
          <a:p>
            <a:pPr algn="ctr"/>
            <a:r>
              <a:rPr lang="en-US" dirty="0"/>
              <a:t>A typical variational circuit setup </a:t>
            </a:r>
          </a:p>
          <a:p>
            <a:pPr algn="ctr"/>
            <a:r>
              <a:rPr lang="en-US" dirty="0"/>
              <a:t>for optimization problems</a:t>
            </a:r>
          </a:p>
        </p:txBody>
      </p:sp>
      <p:cxnSp>
        <p:nvCxnSpPr>
          <p:cNvPr id="9" name="Straight Connector 8">
            <a:extLst>
              <a:ext uri="{FF2B5EF4-FFF2-40B4-BE49-F238E27FC236}">
                <a16:creationId xmlns:a16="http://schemas.microsoft.com/office/drawing/2014/main" id="{CCB02A1F-1183-DEFC-7094-1C5DDFACB62A}"/>
              </a:ext>
            </a:extLst>
          </p:cNvPr>
          <p:cNvCxnSpPr/>
          <p:nvPr/>
        </p:nvCxnSpPr>
        <p:spPr>
          <a:xfrm flipH="1">
            <a:off x="6096000" y="1531279"/>
            <a:ext cx="42949" cy="4680066"/>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12505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Why does this work?</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6</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8B73A005-67C1-E611-E272-07C99A9771C8}"/>
              </a:ext>
            </a:extLst>
          </p:cNvPr>
          <p:cNvSpPr txBox="1"/>
          <p:nvPr/>
        </p:nvSpPr>
        <p:spPr>
          <a:xfrm>
            <a:off x="365760" y="1494505"/>
            <a:ext cx="9671859" cy="369332"/>
          </a:xfrm>
          <a:prstGeom prst="rect">
            <a:avLst/>
          </a:prstGeom>
          <a:noFill/>
        </p:spPr>
        <p:txBody>
          <a:bodyPr wrap="square" rtlCol="0">
            <a:spAutoFit/>
          </a:bodyPr>
          <a:lstStyle/>
          <a:p>
            <a:pPr marL="285750" indent="-285750">
              <a:buFont typeface="Arial" panose="020B0604020202020204" pitchFamily="34" charset="0"/>
              <a:buChar char="•"/>
            </a:pPr>
            <a:r>
              <a:rPr lang="en-US" dirty="0"/>
              <a:t>A small digression into mathematics and quantum mechanics:</a:t>
            </a:r>
          </a:p>
        </p:txBody>
      </p:sp>
      <p:pic>
        <p:nvPicPr>
          <p:cNvPr id="6" name="Picture 5">
            <a:extLst>
              <a:ext uri="{FF2B5EF4-FFF2-40B4-BE49-F238E27FC236}">
                <a16:creationId xmlns:a16="http://schemas.microsoft.com/office/drawing/2014/main" id="{02224D71-EC24-C2BB-ED14-76C2192519E7}"/>
              </a:ext>
            </a:extLst>
          </p:cNvPr>
          <p:cNvPicPr>
            <a:picLocks noChangeAspect="1"/>
          </p:cNvPicPr>
          <p:nvPr/>
        </p:nvPicPr>
        <p:blipFill>
          <a:blip r:embed="rId2"/>
          <a:stretch>
            <a:fillRect/>
          </a:stretch>
        </p:blipFill>
        <p:spPr>
          <a:xfrm>
            <a:off x="2161004" y="2035236"/>
            <a:ext cx="3115110" cy="1581371"/>
          </a:xfrm>
          <a:prstGeom prst="rect">
            <a:avLst/>
          </a:prstGeom>
        </p:spPr>
      </p:pic>
      <p:cxnSp>
        <p:nvCxnSpPr>
          <p:cNvPr id="8" name="Straight Arrow Connector 7">
            <a:extLst>
              <a:ext uri="{FF2B5EF4-FFF2-40B4-BE49-F238E27FC236}">
                <a16:creationId xmlns:a16="http://schemas.microsoft.com/office/drawing/2014/main" id="{F1F986F1-4410-099C-88A6-A2A1C19C297B}"/>
              </a:ext>
            </a:extLst>
          </p:cNvPr>
          <p:cNvCxnSpPr/>
          <p:nvPr/>
        </p:nvCxnSpPr>
        <p:spPr>
          <a:xfrm flipV="1">
            <a:off x="5149734" y="2427316"/>
            <a:ext cx="1197033" cy="3200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F969656-753A-DFED-0611-38EDF0AE9A1F}"/>
                  </a:ext>
                </a:extLst>
              </p:cNvPr>
              <p:cNvSpPr txBox="1"/>
              <p:nvPr/>
            </p:nvSpPr>
            <p:spPr>
              <a:xfrm>
                <a:off x="6513021" y="1911927"/>
                <a:ext cx="3761509" cy="1477328"/>
              </a:xfrm>
              <a:prstGeom prst="rect">
                <a:avLst/>
              </a:prstGeom>
              <a:noFill/>
            </p:spPr>
            <p:txBody>
              <a:bodyPr wrap="square" rtlCol="0">
                <a:spAutoFit/>
              </a:bodyPr>
              <a:lstStyle/>
              <a:p>
                <a:r>
                  <a:rPr lang="en-US" dirty="0"/>
                  <a:t>Initialized at all 0 state, a reference state is constructed with unitary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𝑈</m:t>
                        </m:r>
                      </m:e>
                      <m:sub>
                        <m:r>
                          <a:rPr lang="en-US" b="0" i="1" smtClean="0">
                            <a:latin typeface="Cambria Math" panose="02040503050406030204" pitchFamily="18" charset="0"/>
                          </a:rPr>
                          <m:t>𝑅</m:t>
                        </m:r>
                      </m:sub>
                    </m:sSub>
                  </m:oMath>
                </a14:m>
                <a:r>
                  <a:rPr lang="en-US" dirty="0"/>
                  <a:t>. Then the parametrized ansatz is applied to get to the target state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𝜓</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e>
                    </m:d>
                  </m:oMath>
                </a14:m>
                <a:r>
                  <a:rPr lang="en-US" dirty="0"/>
                  <a:t>.</a:t>
                </a:r>
              </a:p>
            </p:txBody>
          </p:sp>
        </mc:Choice>
        <mc:Fallback xmlns="">
          <p:sp>
            <p:nvSpPr>
              <p:cNvPr id="9" name="TextBox 8">
                <a:extLst>
                  <a:ext uri="{FF2B5EF4-FFF2-40B4-BE49-F238E27FC236}">
                    <a16:creationId xmlns:a16="http://schemas.microsoft.com/office/drawing/2014/main" id="{5F969656-753A-DFED-0611-38EDF0AE9A1F}"/>
                  </a:ext>
                </a:extLst>
              </p:cNvPr>
              <p:cNvSpPr txBox="1">
                <a:spLocks noRot="1" noChangeAspect="1" noMove="1" noResize="1" noEditPoints="1" noAdjustHandles="1" noChangeArrowheads="1" noChangeShapeType="1" noTextEdit="1"/>
              </p:cNvSpPr>
              <p:nvPr/>
            </p:nvSpPr>
            <p:spPr>
              <a:xfrm>
                <a:off x="6513021" y="1911927"/>
                <a:ext cx="3761509" cy="1477328"/>
              </a:xfrm>
              <a:prstGeom prst="rect">
                <a:avLst/>
              </a:prstGeom>
              <a:blipFill>
                <a:blip r:embed="rId3"/>
                <a:stretch>
                  <a:fillRect l="-1297" t="-2479" b="-45868"/>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1D2D54E4-5DE2-82B0-56B5-47B4F34AAA6A}"/>
              </a:ext>
            </a:extLst>
          </p:cNvPr>
          <p:cNvSpPr txBox="1"/>
          <p:nvPr/>
        </p:nvSpPr>
        <p:spPr>
          <a:xfrm>
            <a:off x="515389" y="4048298"/>
            <a:ext cx="9796549" cy="1200329"/>
          </a:xfrm>
          <a:prstGeom prst="rect">
            <a:avLst/>
          </a:prstGeom>
          <a:noFill/>
        </p:spPr>
        <p:txBody>
          <a:bodyPr wrap="square" rtlCol="0">
            <a:spAutoFit/>
          </a:bodyPr>
          <a:lstStyle/>
          <a:p>
            <a:pPr marL="285750" indent="-285750">
              <a:buFont typeface="Arial" panose="020B0604020202020204" pitchFamily="34" charset="0"/>
              <a:buChar char="•"/>
            </a:pPr>
            <a:r>
              <a:rPr lang="en-US" dirty="0"/>
              <a:t>Variational theorem ensures that the we can sample the lowest eigenvalue of the Hamiltonian of the system to approximate the solution. </a:t>
            </a:r>
          </a:p>
          <a:p>
            <a:pPr marL="285750" indent="-285750">
              <a:buFont typeface="Arial" panose="020B0604020202020204" pitchFamily="34" charset="0"/>
              <a:buChar char="•"/>
            </a:pPr>
            <a:r>
              <a:rPr lang="en-US" dirty="0"/>
              <a:t>We can start by writing the Hamiltonian of the system via spectral decomposition:</a:t>
            </a:r>
          </a:p>
          <a:p>
            <a:pPr marL="285750" indent="-285750">
              <a:buFont typeface="Arial" panose="020B0604020202020204" pitchFamily="34" charset="0"/>
              <a:buChar char="•"/>
            </a:pPr>
            <a:endParaRPr lang="en-US" dirty="0"/>
          </a:p>
        </p:txBody>
      </p:sp>
      <p:pic>
        <p:nvPicPr>
          <p:cNvPr id="13" name="Picture 12">
            <a:extLst>
              <a:ext uri="{FF2B5EF4-FFF2-40B4-BE49-F238E27FC236}">
                <a16:creationId xmlns:a16="http://schemas.microsoft.com/office/drawing/2014/main" id="{4E123AB3-E278-4BD2-861D-08E51FD882E3}"/>
              </a:ext>
            </a:extLst>
          </p:cNvPr>
          <p:cNvPicPr>
            <a:picLocks noChangeAspect="1"/>
          </p:cNvPicPr>
          <p:nvPr/>
        </p:nvPicPr>
        <p:blipFill>
          <a:blip r:embed="rId4"/>
          <a:stretch>
            <a:fillRect/>
          </a:stretch>
        </p:blipFill>
        <p:spPr>
          <a:xfrm>
            <a:off x="2161004" y="5123921"/>
            <a:ext cx="1838582" cy="762106"/>
          </a:xfrm>
          <a:prstGeom prst="rect">
            <a:avLst/>
          </a:prstGeom>
        </p:spPr>
      </p:pic>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548E74A-EDF7-9E2D-564B-25563F19300A}"/>
                  </a:ext>
                </a:extLst>
              </p:cNvPr>
              <p:cNvSpPr txBox="1"/>
              <p:nvPr/>
            </p:nvSpPr>
            <p:spPr>
              <a:xfrm>
                <a:off x="4355870" y="5310986"/>
                <a:ext cx="5199611" cy="369332"/>
              </a:xfrm>
              <a:prstGeom prst="rect">
                <a:avLst/>
              </a:prstGeom>
              <a:noFill/>
            </p:spPr>
            <p:txBody>
              <a:bodyPr wrap="square" rtlCol="0">
                <a:spAutoFit/>
              </a:bodyPr>
              <a:lstStyle/>
              <a:p>
                <a:r>
                  <a:rPr lang="en-US" dirty="0"/>
                  <a:t>where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r>
                  <a:rPr lang="en-US" dirty="0"/>
                  <a:t> are eigenvalues and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𝑘</m:t>
                            </m:r>
                          </m:sub>
                        </m:sSub>
                      </m:e>
                    </m:d>
                  </m:oMath>
                </a14:m>
                <a:r>
                  <a:rPr lang="en-US" dirty="0"/>
                  <a:t> are eigenstates. </a:t>
                </a:r>
              </a:p>
            </p:txBody>
          </p:sp>
        </mc:Choice>
        <mc:Fallback xmlns="">
          <p:sp>
            <p:nvSpPr>
              <p:cNvPr id="14" name="TextBox 13">
                <a:extLst>
                  <a:ext uri="{FF2B5EF4-FFF2-40B4-BE49-F238E27FC236}">
                    <a16:creationId xmlns:a16="http://schemas.microsoft.com/office/drawing/2014/main" id="{4548E74A-EDF7-9E2D-564B-25563F19300A}"/>
                  </a:ext>
                </a:extLst>
              </p:cNvPr>
              <p:cNvSpPr txBox="1">
                <a:spLocks noRot="1" noChangeAspect="1" noMove="1" noResize="1" noEditPoints="1" noAdjustHandles="1" noChangeArrowheads="1" noChangeShapeType="1" noTextEdit="1"/>
              </p:cNvSpPr>
              <p:nvPr/>
            </p:nvSpPr>
            <p:spPr>
              <a:xfrm>
                <a:off x="4355870" y="5310986"/>
                <a:ext cx="5199611" cy="369332"/>
              </a:xfrm>
              <a:prstGeom prst="rect">
                <a:avLst/>
              </a:prstGeom>
              <a:blipFill>
                <a:blip r:embed="rId5"/>
                <a:stretch>
                  <a:fillRect l="-1055" t="-119672" b="-183607"/>
                </a:stretch>
              </a:blipFill>
            </p:spPr>
            <p:txBody>
              <a:bodyPr/>
              <a:lstStyle/>
              <a:p>
                <a:r>
                  <a:rPr lang="en-US">
                    <a:noFill/>
                  </a:rPr>
                  <a:t> </a:t>
                </a:r>
              </a:p>
            </p:txBody>
          </p:sp>
        </mc:Fallback>
      </mc:AlternateContent>
    </p:spTree>
    <p:extLst>
      <p:ext uri="{BB962C8B-B14F-4D97-AF65-F5344CB8AC3E}">
        <p14:creationId xmlns:p14="http://schemas.microsoft.com/office/powerpoint/2010/main" val="3341047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9310393" cy="950972"/>
          </a:xfrm>
        </p:spPr>
        <p:txBody>
          <a:bodyPr>
            <a:normAutofit/>
          </a:bodyPr>
          <a:lstStyle/>
          <a:p>
            <a:r>
              <a:rPr lang="en-US" sz="4400" dirty="0">
                <a:solidFill>
                  <a:srgbClr val="0070C0"/>
                </a:solidFill>
                <a:latin typeface="IBM Plex Sans Light" panose="020B0403050203000203" pitchFamily="34" charset="0"/>
              </a:rPr>
              <a:t>Why does this work?</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7</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CA96D562-08EB-BDDF-19C1-0B1D62B0E616}"/>
              </a:ext>
            </a:extLst>
          </p:cNvPr>
          <p:cNvSpPr txBox="1"/>
          <p:nvPr/>
        </p:nvSpPr>
        <p:spPr>
          <a:xfrm>
            <a:off x="280415" y="1479666"/>
            <a:ext cx="6921216" cy="646331"/>
          </a:xfrm>
          <a:prstGeom prst="rect">
            <a:avLst/>
          </a:prstGeom>
          <a:noFill/>
        </p:spPr>
        <p:txBody>
          <a:bodyPr wrap="square" rtlCol="0">
            <a:spAutoFit/>
          </a:bodyPr>
          <a:lstStyle/>
          <a:p>
            <a:pPr marL="285750" indent="-285750">
              <a:buFont typeface="Arial" panose="020B0604020202020204" pitchFamily="34" charset="0"/>
              <a:buChar char="•"/>
            </a:pPr>
            <a:r>
              <a:rPr lang="en-US" dirty="0"/>
              <a:t>We can calculate the expected energy of a system (expectation value of the observable):</a:t>
            </a:r>
          </a:p>
        </p:txBody>
      </p:sp>
      <p:pic>
        <p:nvPicPr>
          <p:cNvPr id="6" name="Picture 5">
            <a:extLst>
              <a:ext uri="{FF2B5EF4-FFF2-40B4-BE49-F238E27FC236}">
                <a16:creationId xmlns:a16="http://schemas.microsoft.com/office/drawing/2014/main" id="{D63D8AB1-0824-F1F0-A148-ABEBD56ECC4D}"/>
              </a:ext>
            </a:extLst>
          </p:cNvPr>
          <p:cNvPicPr>
            <a:picLocks noChangeAspect="1"/>
          </p:cNvPicPr>
          <p:nvPr/>
        </p:nvPicPr>
        <p:blipFill>
          <a:blip r:embed="rId2"/>
          <a:stretch>
            <a:fillRect/>
          </a:stretch>
        </p:blipFill>
        <p:spPr>
          <a:xfrm>
            <a:off x="7384511" y="1372412"/>
            <a:ext cx="3153215" cy="2010056"/>
          </a:xfrm>
          <a:prstGeom prst="rect">
            <a:avLst/>
          </a:prstGeom>
        </p:spPr>
      </p:pic>
      <p:sp>
        <p:nvSpPr>
          <p:cNvPr id="7" name="TextBox 6">
            <a:extLst>
              <a:ext uri="{FF2B5EF4-FFF2-40B4-BE49-F238E27FC236}">
                <a16:creationId xmlns:a16="http://schemas.microsoft.com/office/drawing/2014/main" id="{34B9CABC-799D-D049-D55D-C2B9A570931B}"/>
              </a:ext>
            </a:extLst>
          </p:cNvPr>
          <p:cNvSpPr txBox="1"/>
          <p:nvPr/>
        </p:nvSpPr>
        <p:spPr>
          <a:xfrm>
            <a:off x="280415" y="2377440"/>
            <a:ext cx="4966855"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can show that the calculated expectation value is always higher than the ground state energy of the system:</a:t>
            </a:r>
          </a:p>
        </p:txBody>
      </p:sp>
      <p:pic>
        <p:nvPicPr>
          <p:cNvPr id="9" name="Picture 8">
            <a:extLst>
              <a:ext uri="{FF2B5EF4-FFF2-40B4-BE49-F238E27FC236}">
                <a16:creationId xmlns:a16="http://schemas.microsoft.com/office/drawing/2014/main" id="{F65F10FD-ADA4-AB22-C3C4-642959D38D26}"/>
              </a:ext>
            </a:extLst>
          </p:cNvPr>
          <p:cNvPicPr>
            <a:picLocks noChangeAspect="1"/>
          </p:cNvPicPr>
          <p:nvPr/>
        </p:nvPicPr>
        <p:blipFill>
          <a:blip r:embed="rId3"/>
          <a:stretch>
            <a:fillRect/>
          </a:stretch>
        </p:blipFill>
        <p:spPr>
          <a:xfrm>
            <a:off x="3427879" y="3382468"/>
            <a:ext cx="2410161" cy="2343477"/>
          </a:xfrm>
          <a:prstGeom prst="rect">
            <a:avLst/>
          </a:prstGeom>
        </p:spPr>
      </p:pic>
      <p:cxnSp>
        <p:nvCxnSpPr>
          <p:cNvPr id="11" name="Straight Arrow Connector 10">
            <a:extLst>
              <a:ext uri="{FF2B5EF4-FFF2-40B4-BE49-F238E27FC236}">
                <a16:creationId xmlns:a16="http://schemas.microsoft.com/office/drawing/2014/main" id="{4DDB8666-7A0E-E46A-2A18-3BDF7204DDDC}"/>
              </a:ext>
            </a:extLst>
          </p:cNvPr>
          <p:cNvCxnSpPr/>
          <p:nvPr/>
        </p:nvCxnSpPr>
        <p:spPr>
          <a:xfrm flipH="1">
            <a:off x="2385753" y="4314305"/>
            <a:ext cx="1708265" cy="239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81930D5-54DD-A7AB-C414-956309012573}"/>
                  </a:ext>
                </a:extLst>
              </p:cNvPr>
              <p:cNvSpPr txBox="1"/>
              <p:nvPr/>
            </p:nvSpPr>
            <p:spPr>
              <a:xfrm>
                <a:off x="511233" y="4231040"/>
                <a:ext cx="2040774" cy="646331"/>
              </a:xfrm>
              <a:prstGeom prst="rect">
                <a:avLst/>
              </a:prstGeom>
              <a:noFill/>
            </p:spPr>
            <p:txBody>
              <a:bodyPr wrap="square" rtlCol="0">
                <a:spAutoFit/>
              </a:bodyPr>
              <a:lstStyle/>
              <a:p>
                <a:r>
                  <a:rPr lang="en-US" dirty="0"/>
                  <a:t>Assuming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r>
                  <a:rPr lang="en-US" dirty="0"/>
                  <a:t> for all </a:t>
                </a:r>
                <a14:m>
                  <m:oMath xmlns:m="http://schemas.openxmlformats.org/officeDocument/2006/math">
                    <m:r>
                      <a:rPr lang="en-US" b="0" i="1" smtClean="0">
                        <a:latin typeface="Cambria Math" panose="02040503050406030204" pitchFamily="18" charset="0"/>
                      </a:rPr>
                      <m:t>𝑘</m:t>
                    </m:r>
                  </m:oMath>
                </a14:m>
                <a:r>
                  <a:rPr lang="en-US" dirty="0"/>
                  <a:t>.</a:t>
                </a:r>
              </a:p>
            </p:txBody>
          </p:sp>
        </mc:Choice>
        <mc:Fallback xmlns="">
          <p:sp>
            <p:nvSpPr>
              <p:cNvPr id="13" name="TextBox 12">
                <a:extLst>
                  <a:ext uri="{FF2B5EF4-FFF2-40B4-BE49-F238E27FC236}">
                    <a16:creationId xmlns:a16="http://schemas.microsoft.com/office/drawing/2014/main" id="{A81930D5-54DD-A7AB-C414-956309012573}"/>
                  </a:ext>
                </a:extLst>
              </p:cNvPr>
              <p:cNvSpPr txBox="1">
                <a:spLocks noRot="1" noChangeAspect="1" noMove="1" noResize="1" noEditPoints="1" noAdjustHandles="1" noChangeArrowheads="1" noChangeShapeType="1" noTextEdit="1"/>
              </p:cNvSpPr>
              <p:nvPr/>
            </p:nvSpPr>
            <p:spPr>
              <a:xfrm>
                <a:off x="511233" y="4231040"/>
                <a:ext cx="2040774" cy="646331"/>
              </a:xfrm>
              <a:prstGeom prst="rect">
                <a:avLst/>
              </a:prstGeom>
              <a:blipFill>
                <a:blip r:embed="rId4"/>
                <a:stretch>
                  <a:fillRect l="-2687" t="-4717" b="-14151"/>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96803830-2A17-5737-FB57-357C7D299777}"/>
              </a:ext>
            </a:extLst>
          </p:cNvPr>
          <p:cNvCxnSpPr/>
          <p:nvPr/>
        </p:nvCxnSpPr>
        <p:spPr>
          <a:xfrm>
            <a:off x="5706687" y="5087389"/>
            <a:ext cx="162513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2105C2C-4DC8-BC7E-FDF7-FFA4E2511FEB}"/>
                  </a:ext>
                </a:extLst>
              </p:cNvPr>
              <p:cNvSpPr txBox="1"/>
              <p:nvPr/>
            </p:nvSpPr>
            <p:spPr>
              <a:xfrm>
                <a:off x="7568738" y="4638502"/>
                <a:ext cx="3429000" cy="923330"/>
              </a:xfrm>
              <a:prstGeom prst="rect">
                <a:avLst/>
              </a:prstGeom>
              <a:noFill/>
            </p:spPr>
            <p:txBody>
              <a:bodyPr wrap="square" rtlCol="0">
                <a:spAutoFit/>
              </a:bodyPr>
              <a:lstStyle/>
              <a:p>
                <a:r>
                  <a:rPr lang="en-US" dirty="0"/>
                  <a:t>This is the sum of all probabilities of measuring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𝑘</m:t>
                            </m:r>
                          </m:sub>
                        </m:sSub>
                      </m:e>
                    </m:d>
                  </m:oMath>
                </a14:m>
                <a:r>
                  <a:rPr lang="en-US" dirty="0"/>
                  <a:t> which adds up to 1.</a:t>
                </a:r>
              </a:p>
            </p:txBody>
          </p:sp>
        </mc:Choice>
        <mc:Fallback xmlns="">
          <p:sp>
            <p:nvSpPr>
              <p:cNvPr id="16" name="TextBox 15">
                <a:extLst>
                  <a:ext uri="{FF2B5EF4-FFF2-40B4-BE49-F238E27FC236}">
                    <a16:creationId xmlns:a16="http://schemas.microsoft.com/office/drawing/2014/main" id="{52105C2C-4DC8-BC7E-FDF7-FFA4E2511FEB}"/>
                  </a:ext>
                </a:extLst>
              </p:cNvPr>
              <p:cNvSpPr txBox="1">
                <a:spLocks noRot="1" noChangeAspect="1" noMove="1" noResize="1" noEditPoints="1" noAdjustHandles="1" noChangeArrowheads="1" noChangeShapeType="1" noTextEdit="1"/>
              </p:cNvSpPr>
              <p:nvPr/>
            </p:nvSpPr>
            <p:spPr>
              <a:xfrm>
                <a:off x="7568738" y="4638502"/>
                <a:ext cx="3429000" cy="923330"/>
              </a:xfrm>
              <a:prstGeom prst="rect">
                <a:avLst/>
              </a:prstGeom>
              <a:blipFill>
                <a:blip r:embed="rId5"/>
                <a:stretch>
                  <a:fillRect l="-1601" t="-18543" b="-44371"/>
                </a:stretch>
              </a:blipFill>
            </p:spPr>
            <p:txBody>
              <a:bodyPr/>
              <a:lstStyle/>
              <a:p>
                <a:r>
                  <a:rPr lang="en-US">
                    <a:noFill/>
                  </a:rPr>
                  <a:t> </a:t>
                </a:r>
              </a:p>
            </p:txBody>
          </p:sp>
        </mc:Fallback>
      </mc:AlternateContent>
      <p:pic>
        <p:nvPicPr>
          <p:cNvPr id="18" name="Picture 17">
            <a:extLst>
              <a:ext uri="{FF2B5EF4-FFF2-40B4-BE49-F238E27FC236}">
                <a16:creationId xmlns:a16="http://schemas.microsoft.com/office/drawing/2014/main" id="{8030BE5F-BF11-FF22-E6D2-D90C72B9C2B5}"/>
              </a:ext>
            </a:extLst>
          </p:cNvPr>
          <p:cNvPicPr>
            <a:picLocks noChangeAspect="1"/>
          </p:cNvPicPr>
          <p:nvPr/>
        </p:nvPicPr>
        <p:blipFill>
          <a:blip r:embed="rId6"/>
          <a:stretch>
            <a:fillRect/>
          </a:stretch>
        </p:blipFill>
        <p:spPr>
          <a:xfrm>
            <a:off x="3970879" y="5725945"/>
            <a:ext cx="1324160" cy="419158"/>
          </a:xfrm>
          <a:prstGeom prst="rect">
            <a:avLst/>
          </a:prstGeom>
        </p:spPr>
      </p:pic>
    </p:spTree>
    <p:extLst>
      <p:ext uri="{BB962C8B-B14F-4D97-AF65-F5344CB8AC3E}">
        <p14:creationId xmlns:p14="http://schemas.microsoft.com/office/powerpoint/2010/main" val="960784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10654978" cy="950972"/>
          </a:xfrm>
        </p:spPr>
        <p:txBody>
          <a:bodyPr>
            <a:normAutofit fontScale="90000"/>
          </a:bodyPr>
          <a:lstStyle/>
          <a:p>
            <a:r>
              <a:rPr lang="en-US" sz="4400" dirty="0">
                <a:solidFill>
                  <a:srgbClr val="0070C0"/>
                </a:solidFill>
                <a:latin typeface="IBM Plex Sans Light" panose="020B0403050203000203" pitchFamily="34" charset="0"/>
              </a:rPr>
              <a:t>Variational theorem of quantum mechanics</a:t>
            </a: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8</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sp>
        <p:nvSpPr>
          <p:cNvPr id="3" name="TextBox 2">
            <a:extLst>
              <a:ext uri="{FF2B5EF4-FFF2-40B4-BE49-F238E27FC236}">
                <a16:creationId xmlns:a16="http://schemas.microsoft.com/office/drawing/2014/main" id="{26CF875C-5775-F50C-E268-89DA7E0BCFAB}"/>
              </a:ext>
            </a:extLst>
          </p:cNvPr>
          <p:cNvSpPr txBox="1"/>
          <p:nvPr/>
        </p:nvSpPr>
        <p:spPr>
          <a:xfrm>
            <a:off x="378229" y="1467196"/>
            <a:ext cx="10831484" cy="369332"/>
          </a:xfrm>
          <a:prstGeom prst="rect">
            <a:avLst/>
          </a:prstGeom>
          <a:noFill/>
        </p:spPr>
        <p:txBody>
          <a:bodyPr wrap="square" rtlCol="0">
            <a:spAutoFit/>
          </a:bodyPr>
          <a:lstStyle/>
          <a:p>
            <a:pPr marL="285750" indent="-285750">
              <a:buFont typeface="Arial" panose="020B0604020202020204" pitchFamily="34" charset="0"/>
              <a:buChar char="•"/>
            </a:pPr>
            <a:r>
              <a:rPr lang="en-US" dirty="0"/>
              <a:t>Then considering the cost function, we can minimize the parameters to get close to the ground state solution:</a:t>
            </a:r>
          </a:p>
        </p:txBody>
      </p:sp>
      <p:pic>
        <p:nvPicPr>
          <p:cNvPr id="6" name="Picture 5">
            <a:extLst>
              <a:ext uri="{FF2B5EF4-FFF2-40B4-BE49-F238E27FC236}">
                <a16:creationId xmlns:a16="http://schemas.microsoft.com/office/drawing/2014/main" id="{809AB8CE-C2DF-7B8B-1F15-6D411E3F29E9}"/>
              </a:ext>
            </a:extLst>
          </p:cNvPr>
          <p:cNvPicPr>
            <a:picLocks noChangeAspect="1"/>
          </p:cNvPicPr>
          <p:nvPr/>
        </p:nvPicPr>
        <p:blipFill>
          <a:blip r:embed="rId2"/>
          <a:stretch>
            <a:fillRect/>
          </a:stretch>
        </p:blipFill>
        <p:spPr>
          <a:xfrm>
            <a:off x="4083691" y="1982462"/>
            <a:ext cx="3048425" cy="523948"/>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A9D3043-10BF-251C-A32C-878954D85701}"/>
                  </a:ext>
                </a:extLst>
              </p:cNvPr>
              <p:cNvSpPr txBox="1"/>
              <p:nvPr/>
            </p:nvSpPr>
            <p:spPr>
              <a:xfrm>
                <a:off x="511233" y="3092335"/>
                <a:ext cx="10424160" cy="993670"/>
              </a:xfrm>
              <a:prstGeom prst="rect">
                <a:avLst/>
              </a:prstGeom>
              <a:noFill/>
            </p:spPr>
            <p:txBody>
              <a:bodyPr wrap="square" rtlCol="0">
                <a:spAutoFit/>
              </a:bodyPr>
              <a:lstStyle/>
              <a:p>
                <a:pPr marL="285750" indent="-285750">
                  <a:buFont typeface="Arial" panose="020B0604020202020204" pitchFamily="34" charset="0"/>
                  <a:buChar char="•"/>
                </a:pPr>
                <a:r>
                  <a:rPr lang="en-US" dirty="0"/>
                  <a:t>If the normalized state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𝜓</m:t>
                        </m:r>
                      </m:e>
                    </m:d>
                  </m:oMath>
                </a14:m>
                <a:r>
                  <a:rPr lang="en-US" dirty="0"/>
                  <a:t> of a quantum system depends on a parameter vector </a:t>
                </a:r>
                <a14:m>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𝜃</m:t>
                        </m:r>
                      </m:e>
                    </m:acc>
                  </m:oMath>
                </a14:m>
                <a:r>
                  <a:rPr lang="en-US" dirty="0"/>
                  <a:t>, then the optimal approximation of the ground state (i.e. eigenstate </a:t>
                </a:r>
                <a14:m>
                  <m:oMath xmlns:m="http://schemas.openxmlformats.org/officeDocument/2006/math">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𝜙</m:t>
                            </m:r>
                          </m:e>
                          <m:sub>
                            <m:r>
                              <a:rPr lang="en-US" b="0" i="1" smtClean="0">
                                <a:latin typeface="Cambria Math" panose="02040503050406030204" pitchFamily="18" charset="0"/>
                                <a:ea typeface="Cambria Math" panose="02040503050406030204" pitchFamily="18" charset="0"/>
                              </a:rPr>
                              <m:t>0</m:t>
                            </m:r>
                          </m:sub>
                        </m:sSub>
                      </m:e>
                    </m:d>
                  </m:oMath>
                </a14:m>
                <a:r>
                  <a:rPr lang="en-US" dirty="0"/>
                  <a:t> with the minimum eigenvalue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oMath>
                </a14:m>
                <a:r>
                  <a:rPr lang="en-US" dirty="0"/>
                  <a:t>) is the one that minimizes the expectation value of the Hamiltonian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panose="02040503050406030204" pitchFamily="18" charset="0"/>
                          </a:rPr>
                          <m:t>𝐻</m:t>
                        </m:r>
                      </m:e>
                    </m:acc>
                  </m:oMath>
                </a14:m>
                <a:r>
                  <a:rPr lang="en-US" dirty="0"/>
                  <a:t>: </a:t>
                </a:r>
              </a:p>
            </p:txBody>
          </p:sp>
        </mc:Choice>
        <mc:Fallback xmlns="">
          <p:sp>
            <p:nvSpPr>
              <p:cNvPr id="7" name="TextBox 6">
                <a:extLst>
                  <a:ext uri="{FF2B5EF4-FFF2-40B4-BE49-F238E27FC236}">
                    <a16:creationId xmlns:a16="http://schemas.microsoft.com/office/drawing/2014/main" id="{7A9D3043-10BF-251C-A32C-878954D85701}"/>
                  </a:ext>
                </a:extLst>
              </p:cNvPr>
              <p:cNvSpPr txBox="1">
                <a:spLocks noRot="1" noChangeAspect="1" noMove="1" noResize="1" noEditPoints="1" noAdjustHandles="1" noChangeArrowheads="1" noChangeShapeType="1" noTextEdit="1"/>
              </p:cNvSpPr>
              <p:nvPr/>
            </p:nvSpPr>
            <p:spPr>
              <a:xfrm>
                <a:off x="511233" y="3092335"/>
                <a:ext cx="10424160" cy="993670"/>
              </a:xfrm>
              <a:prstGeom prst="rect">
                <a:avLst/>
              </a:prstGeom>
              <a:blipFill>
                <a:blip r:embed="rId3"/>
                <a:stretch>
                  <a:fillRect l="-409" t="-40491" b="-37423"/>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394E992E-16B5-0240-B7F8-489D3CF1CDCD}"/>
              </a:ext>
            </a:extLst>
          </p:cNvPr>
          <p:cNvPicPr>
            <a:picLocks noChangeAspect="1"/>
          </p:cNvPicPr>
          <p:nvPr/>
        </p:nvPicPr>
        <p:blipFill>
          <a:blip r:embed="rId4"/>
          <a:stretch>
            <a:fillRect/>
          </a:stretch>
        </p:blipFill>
        <p:spPr>
          <a:xfrm>
            <a:off x="4480127" y="4290877"/>
            <a:ext cx="2486372" cy="381053"/>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C49A678-7707-9283-8C22-7AF67E09C12F}"/>
                  </a:ext>
                </a:extLst>
              </p:cNvPr>
              <p:cNvSpPr txBox="1"/>
              <p:nvPr/>
            </p:nvSpPr>
            <p:spPr>
              <a:xfrm>
                <a:off x="561109" y="5012575"/>
                <a:ext cx="10374284"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also make the following mathematical assumptions:</a:t>
                </a:r>
              </a:p>
              <a:p>
                <a:pPr marL="742950" lvl="1" indent="-285750">
                  <a:buFont typeface="Arial" panose="020B0604020202020204" pitchFamily="34" charset="0"/>
                  <a:buChar char="•"/>
                </a:pPr>
                <a:r>
                  <a:rPr lang="en-US" dirty="0"/>
                  <a:t>A finite lower bound to the energy </a:t>
                </a:r>
                <a14:m>
                  <m:oMath xmlns:m="http://schemas.openxmlformats.org/officeDocument/2006/math">
                    <m:r>
                      <a:rPr lang="en-US" b="0" i="1" smtClean="0">
                        <a:latin typeface="Cambria Math" panose="02040503050406030204" pitchFamily="18" charset="0"/>
                      </a:rPr>
                      <m:t>𝐸</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0</m:t>
                        </m:r>
                      </m:sub>
                    </m:sSub>
                    <m:r>
                      <a:rPr lang="en-US" i="1">
                        <a:latin typeface="Cambria Math" panose="02040503050406030204" pitchFamily="18" charset="0"/>
                        <a:ea typeface="Cambria Math" panose="02040503050406030204" pitchFamily="18" charset="0"/>
                      </a:rPr>
                      <m:t>&gt;</m:t>
                    </m:r>
                    <m:r>
                      <a:rPr lang="en-US" b="0" i="1" smtClean="0">
                        <a:latin typeface="Cambria Math" panose="02040503050406030204" pitchFamily="18" charset="0"/>
                        <a:ea typeface="Cambria Math" panose="02040503050406030204" pitchFamily="18" charset="0"/>
                      </a:rPr>
                      <m:t>−∞</m:t>
                    </m:r>
                  </m:oMath>
                </a14:m>
                <a:r>
                  <a:rPr lang="en-US" dirty="0"/>
                  <a:t> needs to exist</a:t>
                </a:r>
              </a:p>
              <a:p>
                <a:pPr marL="742950" lvl="1" indent="-285750">
                  <a:buFont typeface="Arial" panose="020B0604020202020204" pitchFamily="34" charset="0"/>
                  <a:buChar char="•"/>
                </a:pPr>
                <a:r>
                  <a:rPr lang="en-US" dirty="0"/>
                  <a:t>Upper bounds do not generally exist</a:t>
                </a:r>
              </a:p>
            </p:txBody>
          </p:sp>
        </mc:Choice>
        <mc:Fallback xmlns="">
          <p:sp>
            <p:nvSpPr>
              <p:cNvPr id="11" name="TextBox 10">
                <a:extLst>
                  <a:ext uri="{FF2B5EF4-FFF2-40B4-BE49-F238E27FC236}">
                    <a16:creationId xmlns:a16="http://schemas.microsoft.com/office/drawing/2014/main" id="{EC49A678-7707-9283-8C22-7AF67E09C12F}"/>
                  </a:ext>
                </a:extLst>
              </p:cNvPr>
              <p:cNvSpPr txBox="1">
                <a:spLocks noRot="1" noChangeAspect="1" noMove="1" noResize="1" noEditPoints="1" noAdjustHandles="1" noChangeArrowheads="1" noChangeShapeType="1" noTextEdit="1"/>
              </p:cNvSpPr>
              <p:nvPr/>
            </p:nvSpPr>
            <p:spPr>
              <a:xfrm>
                <a:off x="561109" y="5012575"/>
                <a:ext cx="10374284" cy="923330"/>
              </a:xfrm>
              <a:prstGeom prst="rect">
                <a:avLst/>
              </a:prstGeom>
              <a:blipFill>
                <a:blip r:embed="rId5"/>
                <a:stretch>
                  <a:fillRect l="-353" t="-3289" b="-9211"/>
                </a:stretch>
              </a:blipFill>
            </p:spPr>
            <p:txBody>
              <a:bodyPr/>
              <a:lstStyle/>
              <a:p>
                <a:r>
                  <a:rPr lang="en-US">
                    <a:noFill/>
                  </a:rPr>
                  <a:t> </a:t>
                </a:r>
              </a:p>
            </p:txBody>
          </p:sp>
        </mc:Fallback>
      </mc:AlternateContent>
    </p:spTree>
    <p:extLst>
      <p:ext uri="{BB962C8B-B14F-4D97-AF65-F5344CB8AC3E}">
        <p14:creationId xmlns:p14="http://schemas.microsoft.com/office/powerpoint/2010/main" val="3953995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F600CC51-EA69-FE94-1C46-6350D057D1A4}"/>
              </a:ext>
            </a:extLst>
          </p:cNvPr>
          <p:cNvSpPr>
            <a:spLocks noGrp="1"/>
          </p:cNvSpPr>
          <p:nvPr>
            <p:ph type="title"/>
          </p:nvPr>
        </p:nvSpPr>
        <p:spPr>
          <a:xfrm>
            <a:off x="280415" y="268225"/>
            <a:ext cx="10039836" cy="950972"/>
          </a:xfrm>
        </p:spPr>
        <p:txBody>
          <a:bodyPr>
            <a:normAutofit/>
          </a:bodyPr>
          <a:lstStyle/>
          <a:p>
            <a:r>
              <a:rPr lang="en-US" dirty="0">
                <a:solidFill>
                  <a:srgbClr val="0070C0"/>
                </a:solidFill>
                <a:latin typeface="IBM Plex Sans Light" panose="020B0403050203000203" pitchFamily="34" charset="0"/>
              </a:rPr>
              <a:t>How to set up a variational algorithm</a:t>
            </a:r>
            <a:endParaRPr lang="en-US" sz="4400" dirty="0">
              <a:solidFill>
                <a:srgbClr val="0070C0"/>
              </a:solidFill>
              <a:latin typeface="IBM Plex Sans Light" panose="020B0403050203000203" pitchFamily="34" charset="0"/>
            </a:endParaRPr>
          </a:p>
        </p:txBody>
      </p:sp>
      <p:sp>
        <p:nvSpPr>
          <p:cNvPr id="4" name="Slide Number Placeholder 3">
            <a:extLst>
              <a:ext uri="{FF2B5EF4-FFF2-40B4-BE49-F238E27FC236}">
                <a16:creationId xmlns:a16="http://schemas.microsoft.com/office/drawing/2014/main" id="{38D4585E-21EC-FF4F-B0F2-2FAAC44D6C9F}"/>
              </a:ext>
            </a:extLst>
          </p:cNvPr>
          <p:cNvSpPr>
            <a:spLocks noGrp="1"/>
          </p:cNvSpPr>
          <p:nvPr>
            <p:ph type="sldNum" sz="quarter" idx="11"/>
          </p:nvPr>
        </p:nvSpPr>
        <p:spPr>
          <a:xfrm>
            <a:off x="11292886" y="6707099"/>
            <a:ext cx="60914" cy="123111"/>
          </a:xfrm>
        </p:spPr>
        <p:txBody>
          <a:bodyPr/>
          <a:lstStyle/>
          <a:p>
            <a:fld id="{59395FB3-9C97-154F-86B2-7E381B951268}" type="slidenum">
              <a:rPr lang="en-US" smtClean="0">
                <a:latin typeface="+mn-lt"/>
              </a:rPr>
              <a:pPr/>
              <a:t>9</a:t>
            </a:fld>
            <a:endParaRPr lang="en-US" dirty="0">
              <a:latin typeface="+mn-lt"/>
            </a:endParaRPr>
          </a:p>
        </p:txBody>
      </p:sp>
      <p:sp>
        <p:nvSpPr>
          <p:cNvPr id="2" name="Footer Placeholder 1">
            <a:extLst>
              <a:ext uri="{FF2B5EF4-FFF2-40B4-BE49-F238E27FC236}">
                <a16:creationId xmlns:a16="http://schemas.microsoft.com/office/drawing/2014/main" id="{F2D21A02-2F24-ECF4-B652-66F62D3FD7F4}"/>
              </a:ext>
            </a:extLst>
          </p:cNvPr>
          <p:cNvSpPr txBox="1">
            <a:spLocks/>
          </p:cNvSpPr>
          <p:nvPr/>
        </p:nvSpPr>
        <p:spPr>
          <a:xfrm>
            <a:off x="197700" y="6523428"/>
            <a:ext cx="4106287" cy="132693"/>
          </a:xfrm>
          <a:prstGeom prst="rect">
            <a:avLst/>
          </a:prstGeom>
        </p:spPr>
        <p:txBody>
          <a:bodyPr/>
          <a:lstStyle>
            <a:defPPr>
              <a:defRPr lang="en-US"/>
            </a:defPPr>
            <a:lvl1pPr marL="0" algn="l" defTabSz="1829379" rtl="0" eaLnBrk="1" latinLnBrk="0" hangingPunct="1">
              <a:defRPr sz="3600" kern="1200">
                <a:solidFill>
                  <a:schemeClr val="tx1"/>
                </a:solidFill>
                <a:latin typeface="+mn-lt"/>
                <a:ea typeface="+mn-ea"/>
                <a:cs typeface="+mn-cs"/>
              </a:defRPr>
            </a:lvl1pPr>
            <a:lvl2pPr marL="914688" algn="l" defTabSz="1829379" rtl="0" eaLnBrk="1" latinLnBrk="0" hangingPunct="1">
              <a:defRPr sz="3600" kern="1200">
                <a:solidFill>
                  <a:schemeClr val="tx1"/>
                </a:solidFill>
                <a:latin typeface="+mn-lt"/>
                <a:ea typeface="+mn-ea"/>
                <a:cs typeface="+mn-cs"/>
              </a:defRPr>
            </a:lvl2pPr>
            <a:lvl3pPr marL="1829379" algn="l" defTabSz="1829379" rtl="0" eaLnBrk="1" latinLnBrk="0" hangingPunct="1">
              <a:defRPr sz="3600" kern="1200">
                <a:solidFill>
                  <a:schemeClr val="tx1"/>
                </a:solidFill>
                <a:latin typeface="+mn-lt"/>
                <a:ea typeface="+mn-ea"/>
                <a:cs typeface="+mn-cs"/>
              </a:defRPr>
            </a:lvl3pPr>
            <a:lvl4pPr marL="2744068" algn="l" defTabSz="1829379" rtl="0" eaLnBrk="1" latinLnBrk="0" hangingPunct="1">
              <a:defRPr sz="3600" kern="1200">
                <a:solidFill>
                  <a:schemeClr val="tx1"/>
                </a:solidFill>
                <a:latin typeface="+mn-lt"/>
                <a:ea typeface="+mn-ea"/>
                <a:cs typeface="+mn-cs"/>
              </a:defRPr>
            </a:lvl4pPr>
            <a:lvl5pPr marL="3658759" algn="l" defTabSz="1829379" rtl="0" eaLnBrk="1" latinLnBrk="0" hangingPunct="1">
              <a:defRPr sz="3600" kern="1200">
                <a:solidFill>
                  <a:schemeClr val="tx1"/>
                </a:solidFill>
                <a:latin typeface="+mn-lt"/>
                <a:ea typeface="+mn-ea"/>
                <a:cs typeface="+mn-cs"/>
              </a:defRPr>
            </a:lvl5pPr>
            <a:lvl6pPr marL="4573447" algn="l" defTabSz="1829379" rtl="0" eaLnBrk="1" latinLnBrk="0" hangingPunct="1">
              <a:defRPr sz="3600" kern="1200">
                <a:solidFill>
                  <a:schemeClr val="tx1"/>
                </a:solidFill>
                <a:latin typeface="+mn-lt"/>
                <a:ea typeface="+mn-ea"/>
                <a:cs typeface="+mn-cs"/>
              </a:defRPr>
            </a:lvl6pPr>
            <a:lvl7pPr marL="5488138" algn="l" defTabSz="1829379" rtl="0" eaLnBrk="1" latinLnBrk="0" hangingPunct="1">
              <a:defRPr sz="3600" kern="1200">
                <a:solidFill>
                  <a:schemeClr val="tx1"/>
                </a:solidFill>
                <a:latin typeface="+mn-lt"/>
                <a:ea typeface="+mn-ea"/>
                <a:cs typeface="+mn-cs"/>
              </a:defRPr>
            </a:lvl7pPr>
            <a:lvl8pPr marL="6402827" algn="l" defTabSz="1829379" rtl="0" eaLnBrk="1" latinLnBrk="0" hangingPunct="1">
              <a:defRPr sz="3600" kern="1200">
                <a:solidFill>
                  <a:schemeClr val="tx1"/>
                </a:solidFill>
                <a:latin typeface="+mn-lt"/>
                <a:ea typeface="+mn-ea"/>
                <a:cs typeface="+mn-cs"/>
              </a:defRPr>
            </a:lvl8pPr>
            <a:lvl9pPr marL="7317518" algn="l" defTabSz="1829379" rtl="0" eaLnBrk="1" latinLnBrk="0" hangingPunct="1">
              <a:defRPr sz="3600" kern="1200">
                <a:solidFill>
                  <a:schemeClr val="tx1"/>
                </a:solidFill>
                <a:latin typeface="+mn-lt"/>
                <a:ea typeface="+mn-ea"/>
                <a:cs typeface="+mn-cs"/>
              </a:defRPr>
            </a:lvl9pPr>
          </a:lstStyle>
          <a:p>
            <a:r>
              <a:rPr lang="en-US" sz="1200" dirty="0"/>
              <a:t>IBM Quantum</a:t>
            </a:r>
          </a:p>
        </p:txBody>
      </p:sp>
      <p:pic>
        <p:nvPicPr>
          <p:cNvPr id="5" name="Picture 4">
            <a:extLst>
              <a:ext uri="{FF2B5EF4-FFF2-40B4-BE49-F238E27FC236}">
                <a16:creationId xmlns:a16="http://schemas.microsoft.com/office/drawing/2014/main" id="{D9A9A28F-12E5-91E9-951B-69B2D1C3E8A9}"/>
              </a:ext>
            </a:extLst>
          </p:cNvPr>
          <p:cNvPicPr>
            <a:picLocks noChangeAspect="1"/>
          </p:cNvPicPr>
          <p:nvPr/>
        </p:nvPicPr>
        <p:blipFill>
          <a:blip r:embed="rId2"/>
          <a:stretch>
            <a:fillRect/>
          </a:stretch>
        </p:blipFill>
        <p:spPr>
          <a:xfrm>
            <a:off x="280415" y="1833656"/>
            <a:ext cx="5014380" cy="1383277"/>
          </a:xfrm>
          <a:prstGeom prst="rect">
            <a:avLst/>
          </a:prstGeom>
        </p:spPr>
      </p:pic>
      <p:sp>
        <p:nvSpPr>
          <p:cNvPr id="6" name="TextBox 5">
            <a:extLst>
              <a:ext uri="{FF2B5EF4-FFF2-40B4-BE49-F238E27FC236}">
                <a16:creationId xmlns:a16="http://schemas.microsoft.com/office/drawing/2014/main" id="{B7BC6E57-4B6E-B32A-314A-E57A663EEF71}"/>
              </a:ext>
            </a:extLst>
          </p:cNvPr>
          <p:cNvSpPr txBox="1"/>
          <p:nvPr/>
        </p:nvSpPr>
        <p:spPr>
          <a:xfrm>
            <a:off x="2158537" y="1455814"/>
            <a:ext cx="1699953" cy="369332"/>
          </a:xfrm>
          <a:prstGeom prst="rect">
            <a:avLst/>
          </a:prstGeom>
          <a:noFill/>
        </p:spPr>
        <p:txBody>
          <a:bodyPr wrap="square" rtlCol="0">
            <a:spAutoFit/>
          </a:bodyPr>
          <a:lstStyle/>
          <a:p>
            <a:r>
              <a:rPr lang="en-US" dirty="0"/>
              <a:t>N-local ansatz</a:t>
            </a:r>
          </a:p>
        </p:txBody>
      </p:sp>
      <p:pic>
        <p:nvPicPr>
          <p:cNvPr id="8" name="Picture 7">
            <a:extLst>
              <a:ext uri="{FF2B5EF4-FFF2-40B4-BE49-F238E27FC236}">
                <a16:creationId xmlns:a16="http://schemas.microsoft.com/office/drawing/2014/main" id="{9B96E3D6-8C93-9873-FFB1-B500F3D717D6}"/>
              </a:ext>
            </a:extLst>
          </p:cNvPr>
          <p:cNvPicPr>
            <a:picLocks noChangeAspect="1"/>
          </p:cNvPicPr>
          <p:nvPr/>
        </p:nvPicPr>
        <p:blipFill>
          <a:blip r:embed="rId3"/>
          <a:stretch>
            <a:fillRect/>
          </a:stretch>
        </p:blipFill>
        <p:spPr>
          <a:xfrm>
            <a:off x="697511" y="3877684"/>
            <a:ext cx="4106287" cy="2117660"/>
          </a:xfrm>
          <a:prstGeom prst="rect">
            <a:avLst/>
          </a:prstGeom>
        </p:spPr>
      </p:pic>
      <p:sp>
        <p:nvSpPr>
          <p:cNvPr id="9" name="TextBox 8">
            <a:extLst>
              <a:ext uri="{FF2B5EF4-FFF2-40B4-BE49-F238E27FC236}">
                <a16:creationId xmlns:a16="http://schemas.microsoft.com/office/drawing/2014/main" id="{A8030E86-59F1-B36F-A2F4-C1D3979BD394}"/>
              </a:ext>
            </a:extLst>
          </p:cNvPr>
          <p:cNvSpPr txBox="1"/>
          <p:nvPr/>
        </p:nvSpPr>
        <p:spPr>
          <a:xfrm>
            <a:off x="1602971" y="3641067"/>
            <a:ext cx="2811087" cy="369332"/>
          </a:xfrm>
          <a:prstGeom prst="rect">
            <a:avLst/>
          </a:prstGeom>
          <a:noFill/>
        </p:spPr>
        <p:txBody>
          <a:bodyPr wrap="square" rtlCol="0">
            <a:spAutoFit/>
          </a:bodyPr>
          <a:lstStyle/>
          <a:p>
            <a:r>
              <a:rPr lang="en-US" dirty="0"/>
              <a:t>Hardware efficient ansatz</a:t>
            </a:r>
          </a:p>
        </p:txBody>
      </p:sp>
      <p:pic>
        <p:nvPicPr>
          <p:cNvPr id="11" name="Picture 10">
            <a:extLst>
              <a:ext uri="{FF2B5EF4-FFF2-40B4-BE49-F238E27FC236}">
                <a16:creationId xmlns:a16="http://schemas.microsoft.com/office/drawing/2014/main" id="{811D1825-8CB3-A4D9-509D-3FC6D583E41B}"/>
              </a:ext>
            </a:extLst>
          </p:cNvPr>
          <p:cNvPicPr>
            <a:picLocks noChangeAspect="1"/>
          </p:cNvPicPr>
          <p:nvPr/>
        </p:nvPicPr>
        <p:blipFill>
          <a:blip r:embed="rId4"/>
          <a:stretch>
            <a:fillRect/>
          </a:stretch>
        </p:blipFill>
        <p:spPr>
          <a:xfrm>
            <a:off x="5931806" y="1790637"/>
            <a:ext cx="5466421" cy="2263214"/>
          </a:xfrm>
          <a:prstGeom prst="rect">
            <a:avLst/>
          </a:prstGeom>
        </p:spPr>
      </p:pic>
      <p:sp>
        <p:nvSpPr>
          <p:cNvPr id="13" name="TextBox 12">
            <a:extLst>
              <a:ext uri="{FF2B5EF4-FFF2-40B4-BE49-F238E27FC236}">
                <a16:creationId xmlns:a16="http://schemas.microsoft.com/office/drawing/2014/main" id="{990CE135-A485-A0B7-4152-AE3C078809AA}"/>
              </a:ext>
            </a:extLst>
          </p:cNvPr>
          <p:cNvSpPr txBox="1"/>
          <p:nvPr/>
        </p:nvSpPr>
        <p:spPr>
          <a:xfrm>
            <a:off x="7060276" y="1455814"/>
            <a:ext cx="4070466" cy="369332"/>
          </a:xfrm>
          <a:prstGeom prst="rect">
            <a:avLst/>
          </a:prstGeom>
          <a:noFill/>
        </p:spPr>
        <p:txBody>
          <a:bodyPr wrap="square" rtlCol="0">
            <a:spAutoFit/>
          </a:bodyPr>
          <a:lstStyle/>
          <a:p>
            <a:r>
              <a:rPr lang="en-US" dirty="0"/>
              <a:t>Problem specific ansatz for optimization</a:t>
            </a:r>
          </a:p>
        </p:txBody>
      </p:sp>
      <p:pic>
        <p:nvPicPr>
          <p:cNvPr id="15" name="Picture 14">
            <a:extLst>
              <a:ext uri="{FF2B5EF4-FFF2-40B4-BE49-F238E27FC236}">
                <a16:creationId xmlns:a16="http://schemas.microsoft.com/office/drawing/2014/main" id="{F6DD7D61-A972-A71D-468B-C642C0614E3E}"/>
              </a:ext>
            </a:extLst>
          </p:cNvPr>
          <p:cNvPicPr>
            <a:picLocks noChangeAspect="1"/>
          </p:cNvPicPr>
          <p:nvPr/>
        </p:nvPicPr>
        <p:blipFill>
          <a:blip r:embed="rId5"/>
          <a:stretch>
            <a:fillRect/>
          </a:stretch>
        </p:blipFill>
        <p:spPr>
          <a:xfrm>
            <a:off x="5474039" y="5054076"/>
            <a:ext cx="6151312" cy="696220"/>
          </a:xfrm>
          <a:prstGeom prst="rect">
            <a:avLst/>
          </a:prstGeom>
        </p:spPr>
      </p:pic>
      <p:sp>
        <p:nvSpPr>
          <p:cNvPr id="16" name="TextBox 15">
            <a:extLst>
              <a:ext uri="{FF2B5EF4-FFF2-40B4-BE49-F238E27FC236}">
                <a16:creationId xmlns:a16="http://schemas.microsoft.com/office/drawing/2014/main" id="{9D5A1299-6DA6-2468-1257-F5508D32D53B}"/>
              </a:ext>
            </a:extLst>
          </p:cNvPr>
          <p:cNvSpPr txBox="1"/>
          <p:nvPr/>
        </p:nvSpPr>
        <p:spPr>
          <a:xfrm>
            <a:off x="5986549" y="4684744"/>
            <a:ext cx="5367251" cy="369332"/>
          </a:xfrm>
          <a:prstGeom prst="rect">
            <a:avLst/>
          </a:prstGeom>
          <a:noFill/>
        </p:spPr>
        <p:txBody>
          <a:bodyPr wrap="square" rtlCol="0">
            <a:spAutoFit/>
          </a:bodyPr>
          <a:lstStyle/>
          <a:p>
            <a:r>
              <a:rPr lang="en-US" dirty="0"/>
              <a:t>Problem specific ansatz for quantum machine learning</a:t>
            </a:r>
          </a:p>
        </p:txBody>
      </p:sp>
    </p:spTree>
    <p:extLst>
      <p:ext uri="{BB962C8B-B14F-4D97-AF65-F5344CB8AC3E}">
        <p14:creationId xmlns:p14="http://schemas.microsoft.com/office/powerpoint/2010/main" val="39985805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3375</TotalTime>
  <Words>1419</Words>
  <Application>Microsoft Office PowerPoint</Application>
  <PresentationFormat>Widescreen</PresentationFormat>
  <Paragraphs>149</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IBM Plex Sans</vt:lpstr>
      <vt:lpstr>IBM Plex Sans Light</vt:lpstr>
      <vt:lpstr>system-ui</vt:lpstr>
      <vt:lpstr>Office Theme</vt:lpstr>
      <vt:lpstr>PowerPoint Presentation</vt:lpstr>
      <vt:lpstr>Variational quantum algorithms (VQA)</vt:lpstr>
      <vt:lpstr>A typical simplified hybrid workflow</vt:lpstr>
      <vt:lpstr>Components of VQA</vt:lpstr>
      <vt:lpstr>Variational quantum algorithms</vt:lpstr>
      <vt:lpstr>Why does this work?</vt:lpstr>
      <vt:lpstr>Why does this work?</vt:lpstr>
      <vt:lpstr>Variational theorem of quantum mechanics</vt:lpstr>
      <vt:lpstr>How to set up a variational algorithm</vt:lpstr>
      <vt:lpstr>PowerPoint Presentation</vt:lpstr>
      <vt:lpstr>Quantum machine learning</vt:lpstr>
      <vt:lpstr>Quantum machine learning</vt:lpstr>
      <vt:lpstr>Data encoding</vt:lpstr>
      <vt:lpstr>Data encoding</vt:lpstr>
      <vt:lpstr>Data encoding</vt:lpstr>
      <vt:lpstr>Quantum Support Vector Classifier (QSVC)</vt:lpstr>
      <vt:lpstr>Variational quantum classifier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Hakan Doga</dc:creator>
  <cp:lastModifiedBy>Hakan Doga</cp:lastModifiedBy>
  <cp:revision>15</cp:revision>
  <dcterms:created xsi:type="dcterms:W3CDTF">2024-05-15T14:20:26Z</dcterms:created>
  <dcterms:modified xsi:type="dcterms:W3CDTF">2024-05-24T19:30:33Z</dcterms:modified>
</cp:coreProperties>
</file>