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4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iscb.org/ismb2024/programme-schedule/tutorials#ip4" TargetMode="External"/><Relationship Id="rId1" Type="http://schemas.openxmlformats.org/officeDocument/2006/relationships/hyperlink" Target="https://en.wikipedia.org/wiki/Palais_des_congr%C3%A8s_de_Montr%C3%A9al" TargetMode="Externa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alais_des_congr%C3%A8s_de_Montr%C3%A9al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5.png"/><Relationship Id="rId5" Type="http://schemas.openxmlformats.org/officeDocument/2006/relationships/hyperlink" Target="https://www.iscb.org/ismb2024/programme-schedule/tutorials#ip4" TargetMode="External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03EC8-B075-4A91-A04A-B6FD46D685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6A2474A-926C-434A-AC70-585FFA0B26B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/>
            <a:t>Friday, July 12, 2024</a:t>
          </a:r>
        </a:p>
        <a:p>
          <a:pPr>
            <a:lnSpc>
              <a:spcPct val="100000"/>
            </a:lnSpc>
            <a:defRPr cap="all"/>
          </a:pPr>
          <a:r>
            <a:rPr lang="en-US" sz="1800" dirty="0"/>
            <a:t>9 AM – 6 PM EDT</a:t>
          </a:r>
        </a:p>
      </dgm:t>
    </dgm:pt>
    <dgm:pt modelId="{ABF1616C-7DD9-4E9C-AD87-4041963AD147}" type="parTrans" cxnId="{B302F8D1-A122-4A25-9171-D410965EED5C}">
      <dgm:prSet/>
      <dgm:spPr/>
      <dgm:t>
        <a:bodyPr/>
        <a:lstStyle/>
        <a:p>
          <a:endParaRPr lang="en-US"/>
        </a:p>
      </dgm:t>
    </dgm:pt>
    <dgm:pt modelId="{FFD22C08-445C-4DCE-AD21-A0E335E71B38}" type="sibTrans" cxnId="{B302F8D1-A122-4A25-9171-D410965EED5C}">
      <dgm:prSet/>
      <dgm:spPr/>
      <dgm:t>
        <a:bodyPr/>
        <a:lstStyle/>
        <a:p>
          <a:endParaRPr lang="en-US"/>
        </a:p>
      </dgm:t>
    </dgm:pt>
    <dgm:pt modelId="{FABC10F5-5E7F-492B-8F62-237D2A50E30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b="1" dirty="0">
              <a:hlinkClick xmlns:r="http://schemas.openxmlformats.org/officeDocument/2006/relationships" r:id="rId1"/>
            </a:rPr>
            <a:t>Palais des congrès de Montréal</a:t>
          </a:r>
          <a:endParaRPr lang="en-US" sz="1800" dirty="0"/>
        </a:p>
      </dgm:t>
    </dgm:pt>
    <dgm:pt modelId="{9C1E642E-C1EF-4518-9DFA-1B8FDAAC4108}" type="parTrans" cxnId="{47E74B86-5D72-4B8E-B5D2-FD917EB7E8E6}">
      <dgm:prSet/>
      <dgm:spPr/>
      <dgm:t>
        <a:bodyPr/>
        <a:lstStyle/>
        <a:p>
          <a:endParaRPr lang="en-US"/>
        </a:p>
      </dgm:t>
    </dgm:pt>
    <dgm:pt modelId="{CF82FEE8-21D6-42EC-BB4F-4992AD3C89FA}" type="sibTrans" cxnId="{47E74B86-5D72-4B8E-B5D2-FD917EB7E8E6}">
      <dgm:prSet/>
      <dgm:spPr/>
      <dgm:t>
        <a:bodyPr/>
        <a:lstStyle/>
        <a:p>
          <a:endParaRPr lang="en-US"/>
        </a:p>
      </dgm:t>
    </dgm:pt>
    <dgm:pt modelId="{B4501212-BBEA-4F4F-A4BD-8F1A5C813C47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800" dirty="0">
              <a:hlinkClick xmlns:r="http://schemas.openxmlformats.org/officeDocument/2006/relationships" r:id="rId2"/>
            </a:rPr>
            <a:t>https://www.iscb.org/ismb2024/programme-schedule/tutorials#ip4</a:t>
          </a:r>
          <a:endParaRPr lang="en-US" sz="1800" dirty="0"/>
        </a:p>
      </dgm:t>
    </dgm:pt>
    <dgm:pt modelId="{86D893C9-1A08-4897-9F1A-7EBAC0DDD2A2}" type="parTrans" cxnId="{6865114D-C080-435D-B271-3E046B285572}">
      <dgm:prSet/>
      <dgm:spPr/>
      <dgm:t>
        <a:bodyPr/>
        <a:lstStyle/>
        <a:p>
          <a:endParaRPr lang="en-US"/>
        </a:p>
      </dgm:t>
    </dgm:pt>
    <dgm:pt modelId="{13485100-8BBF-4CBD-89EF-3D764F20B3F9}" type="sibTrans" cxnId="{6865114D-C080-435D-B271-3E046B285572}">
      <dgm:prSet/>
      <dgm:spPr/>
      <dgm:t>
        <a:bodyPr/>
        <a:lstStyle/>
        <a:p>
          <a:endParaRPr lang="en-US"/>
        </a:p>
      </dgm:t>
    </dgm:pt>
    <dgm:pt modelId="{A1E6C2D8-BDD9-4965-8ED4-1557ADBD2FCF}" type="pres">
      <dgm:prSet presAssocID="{5F903EC8-B075-4A91-A04A-B6FD46D6852B}" presName="root" presStyleCnt="0">
        <dgm:presLayoutVars>
          <dgm:dir/>
          <dgm:resizeHandles val="exact"/>
        </dgm:presLayoutVars>
      </dgm:prSet>
      <dgm:spPr/>
    </dgm:pt>
    <dgm:pt modelId="{5C5C87E1-C108-41ED-B7E4-C40B834D0197}" type="pres">
      <dgm:prSet presAssocID="{16A2474A-926C-434A-AC70-585FFA0B26B8}" presName="compNode" presStyleCnt="0"/>
      <dgm:spPr/>
    </dgm:pt>
    <dgm:pt modelId="{546A5D24-5A6D-41E8-B143-BC7DB1641CC6}" type="pres">
      <dgm:prSet presAssocID="{16A2474A-926C-434A-AC70-585FFA0B26B8}" presName="iconBgRect" presStyleLbl="bgShp" presStyleIdx="0" presStyleCnt="3"/>
      <dgm:spPr/>
    </dgm:pt>
    <dgm:pt modelId="{E3BBC8C7-B906-41F2-96C9-C7823055F26F}" type="pres">
      <dgm:prSet presAssocID="{16A2474A-926C-434A-AC70-585FFA0B26B8}" presName="iconRect" presStyleLbl="node1" presStyleIdx="0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4A8197FD-9E5A-4C98-87AE-7E19EFBBEC8B}" type="pres">
      <dgm:prSet presAssocID="{16A2474A-926C-434A-AC70-585FFA0B26B8}" presName="spaceRect" presStyleCnt="0"/>
      <dgm:spPr/>
    </dgm:pt>
    <dgm:pt modelId="{9CCB7971-5D64-4941-A044-8B0B548CB752}" type="pres">
      <dgm:prSet presAssocID="{16A2474A-926C-434A-AC70-585FFA0B26B8}" presName="textRect" presStyleLbl="revTx" presStyleIdx="0" presStyleCnt="3">
        <dgm:presLayoutVars>
          <dgm:chMax val="1"/>
          <dgm:chPref val="1"/>
        </dgm:presLayoutVars>
      </dgm:prSet>
      <dgm:spPr/>
    </dgm:pt>
    <dgm:pt modelId="{C7490204-50A4-4E9B-9D7E-66E64713F78C}" type="pres">
      <dgm:prSet presAssocID="{FFD22C08-445C-4DCE-AD21-A0E335E71B38}" presName="sibTrans" presStyleCnt="0"/>
      <dgm:spPr/>
    </dgm:pt>
    <dgm:pt modelId="{C0105D4B-72C8-45CE-AFB8-1E95311A6471}" type="pres">
      <dgm:prSet presAssocID="{B4501212-BBEA-4F4F-A4BD-8F1A5C813C47}" presName="compNode" presStyleCnt="0"/>
      <dgm:spPr/>
    </dgm:pt>
    <dgm:pt modelId="{308EEBBC-1A99-4918-992B-146D219FF261}" type="pres">
      <dgm:prSet presAssocID="{B4501212-BBEA-4F4F-A4BD-8F1A5C813C47}" presName="iconBgRect" presStyleLbl="bgShp" presStyleIdx="1" presStyleCnt="3"/>
      <dgm:spPr/>
    </dgm:pt>
    <dgm:pt modelId="{AAFF3E48-A865-48EA-8CC6-301A599B49FB}" type="pres">
      <dgm:prSet presAssocID="{B4501212-BBEA-4F4F-A4BD-8F1A5C813C47}" presName="iconRect" presStyleLbl="node1" presStyleIdx="1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36FBEBCF-6BE3-478E-A24C-35F53F5207C2}" type="pres">
      <dgm:prSet presAssocID="{B4501212-BBEA-4F4F-A4BD-8F1A5C813C47}" presName="spaceRect" presStyleCnt="0"/>
      <dgm:spPr/>
    </dgm:pt>
    <dgm:pt modelId="{4C13286A-7561-4AB5-A961-E4E8388CDE46}" type="pres">
      <dgm:prSet presAssocID="{B4501212-BBEA-4F4F-A4BD-8F1A5C813C47}" presName="textRect" presStyleLbl="revTx" presStyleIdx="1" presStyleCnt="3">
        <dgm:presLayoutVars>
          <dgm:chMax val="1"/>
          <dgm:chPref val="1"/>
        </dgm:presLayoutVars>
      </dgm:prSet>
      <dgm:spPr/>
    </dgm:pt>
    <dgm:pt modelId="{67C2B49D-0B41-4DD0-A04F-71CFB1DA53A4}" type="pres">
      <dgm:prSet presAssocID="{13485100-8BBF-4CBD-89EF-3D764F20B3F9}" presName="sibTrans" presStyleCnt="0"/>
      <dgm:spPr/>
    </dgm:pt>
    <dgm:pt modelId="{6DCAF20A-D392-4926-9F98-6F5F5CA90B6A}" type="pres">
      <dgm:prSet presAssocID="{FABC10F5-5E7F-492B-8F62-237D2A50E30A}" presName="compNode" presStyleCnt="0"/>
      <dgm:spPr/>
    </dgm:pt>
    <dgm:pt modelId="{7B9ADE6A-ED5D-44B4-B055-B6732B252F7A}" type="pres">
      <dgm:prSet presAssocID="{FABC10F5-5E7F-492B-8F62-237D2A50E30A}" presName="iconBgRect" presStyleLbl="bgShp" presStyleIdx="2" presStyleCnt="3"/>
      <dgm:spPr/>
    </dgm:pt>
    <dgm:pt modelId="{65EA92DD-01B9-4C30-9DAE-6BF6340726E1}" type="pres">
      <dgm:prSet presAssocID="{FABC10F5-5E7F-492B-8F62-237D2A50E30A}" presName="iconRect" presStyleLbl="node1" presStyleIdx="2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26FAA3F8-C15F-486D-BA92-965FC027635A}" type="pres">
      <dgm:prSet presAssocID="{FABC10F5-5E7F-492B-8F62-237D2A50E30A}" presName="spaceRect" presStyleCnt="0"/>
      <dgm:spPr/>
    </dgm:pt>
    <dgm:pt modelId="{2006B068-686D-47E3-966E-415C855DFA99}" type="pres">
      <dgm:prSet presAssocID="{FABC10F5-5E7F-492B-8F62-237D2A50E30A}" presName="textRect" presStyleLbl="revTx" presStyleIdx="2" presStyleCnt="3" custLinFactNeighborX="-1153" custLinFactNeighborY="1019">
        <dgm:presLayoutVars>
          <dgm:chMax val="1"/>
          <dgm:chPref val="1"/>
        </dgm:presLayoutVars>
      </dgm:prSet>
      <dgm:spPr/>
    </dgm:pt>
  </dgm:ptLst>
  <dgm:cxnLst>
    <dgm:cxn modelId="{3B98F92C-4A4B-4E98-B384-65DA17FD789F}" type="presOf" srcId="{16A2474A-926C-434A-AC70-585FFA0B26B8}" destId="{9CCB7971-5D64-4941-A044-8B0B548CB752}" srcOrd="0" destOrd="0" presId="urn:microsoft.com/office/officeart/2018/5/layout/IconCircleLabelList"/>
    <dgm:cxn modelId="{65883935-DCB8-431C-8F9A-16B0B2C74729}" type="presOf" srcId="{5F903EC8-B075-4A91-A04A-B6FD46D6852B}" destId="{A1E6C2D8-BDD9-4965-8ED4-1557ADBD2FCF}" srcOrd="0" destOrd="0" presId="urn:microsoft.com/office/officeart/2018/5/layout/IconCircleLabelList"/>
    <dgm:cxn modelId="{C11CD33A-B3EE-419E-B283-753A19B5A031}" type="presOf" srcId="{B4501212-BBEA-4F4F-A4BD-8F1A5C813C47}" destId="{4C13286A-7561-4AB5-A961-E4E8388CDE46}" srcOrd="0" destOrd="0" presId="urn:microsoft.com/office/officeart/2018/5/layout/IconCircleLabelList"/>
    <dgm:cxn modelId="{6865114D-C080-435D-B271-3E046B285572}" srcId="{5F903EC8-B075-4A91-A04A-B6FD46D6852B}" destId="{B4501212-BBEA-4F4F-A4BD-8F1A5C813C47}" srcOrd="1" destOrd="0" parTransId="{86D893C9-1A08-4897-9F1A-7EBAC0DDD2A2}" sibTransId="{13485100-8BBF-4CBD-89EF-3D764F20B3F9}"/>
    <dgm:cxn modelId="{53B9DB58-3A8B-4C21-9F22-201BC682D06A}" type="presOf" srcId="{FABC10F5-5E7F-492B-8F62-237D2A50E30A}" destId="{2006B068-686D-47E3-966E-415C855DFA99}" srcOrd="0" destOrd="0" presId="urn:microsoft.com/office/officeart/2018/5/layout/IconCircleLabelList"/>
    <dgm:cxn modelId="{47E74B86-5D72-4B8E-B5D2-FD917EB7E8E6}" srcId="{5F903EC8-B075-4A91-A04A-B6FD46D6852B}" destId="{FABC10F5-5E7F-492B-8F62-237D2A50E30A}" srcOrd="2" destOrd="0" parTransId="{9C1E642E-C1EF-4518-9DFA-1B8FDAAC4108}" sibTransId="{CF82FEE8-21D6-42EC-BB4F-4992AD3C89FA}"/>
    <dgm:cxn modelId="{B302F8D1-A122-4A25-9171-D410965EED5C}" srcId="{5F903EC8-B075-4A91-A04A-B6FD46D6852B}" destId="{16A2474A-926C-434A-AC70-585FFA0B26B8}" srcOrd="0" destOrd="0" parTransId="{ABF1616C-7DD9-4E9C-AD87-4041963AD147}" sibTransId="{FFD22C08-445C-4DCE-AD21-A0E335E71B38}"/>
    <dgm:cxn modelId="{9868F0C8-DE1D-4CA4-909D-401DDB30FAB4}" type="presParOf" srcId="{A1E6C2D8-BDD9-4965-8ED4-1557ADBD2FCF}" destId="{5C5C87E1-C108-41ED-B7E4-C40B834D0197}" srcOrd="0" destOrd="0" presId="urn:microsoft.com/office/officeart/2018/5/layout/IconCircleLabelList"/>
    <dgm:cxn modelId="{50FA16CB-48ED-489F-AAE7-613004F8A518}" type="presParOf" srcId="{5C5C87E1-C108-41ED-B7E4-C40B834D0197}" destId="{546A5D24-5A6D-41E8-B143-BC7DB1641CC6}" srcOrd="0" destOrd="0" presId="urn:microsoft.com/office/officeart/2018/5/layout/IconCircleLabelList"/>
    <dgm:cxn modelId="{B08BFB4A-6CC3-476A-A704-3A8433C56A5A}" type="presParOf" srcId="{5C5C87E1-C108-41ED-B7E4-C40B834D0197}" destId="{E3BBC8C7-B906-41F2-96C9-C7823055F26F}" srcOrd="1" destOrd="0" presId="urn:microsoft.com/office/officeart/2018/5/layout/IconCircleLabelList"/>
    <dgm:cxn modelId="{EBB4C79E-6E29-4925-B0F6-3C9D04F830B0}" type="presParOf" srcId="{5C5C87E1-C108-41ED-B7E4-C40B834D0197}" destId="{4A8197FD-9E5A-4C98-87AE-7E19EFBBEC8B}" srcOrd="2" destOrd="0" presId="urn:microsoft.com/office/officeart/2018/5/layout/IconCircleLabelList"/>
    <dgm:cxn modelId="{E68B5541-C104-4A59-9AAD-60B414763BB5}" type="presParOf" srcId="{5C5C87E1-C108-41ED-B7E4-C40B834D0197}" destId="{9CCB7971-5D64-4941-A044-8B0B548CB752}" srcOrd="3" destOrd="0" presId="urn:microsoft.com/office/officeart/2018/5/layout/IconCircleLabelList"/>
    <dgm:cxn modelId="{5DFF8F58-2D67-436C-B0DA-D1F93D0742D3}" type="presParOf" srcId="{A1E6C2D8-BDD9-4965-8ED4-1557ADBD2FCF}" destId="{C7490204-50A4-4E9B-9D7E-66E64713F78C}" srcOrd="1" destOrd="0" presId="urn:microsoft.com/office/officeart/2018/5/layout/IconCircleLabelList"/>
    <dgm:cxn modelId="{05AB1A56-0711-4D8A-BD3C-FFE71C8ABD3C}" type="presParOf" srcId="{A1E6C2D8-BDD9-4965-8ED4-1557ADBD2FCF}" destId="{C0105D4B-72C8-45CE-AFB8-1E95311A6471}" srcOrd="2" destOrd="0" presId="urn:microsoft.com/office/officeart/2018/5/layout/IconCircleLabelList"/>
    <dgm:cxn modelId="{EF0D37AE-846B-4096-8316-47B8C69CF2DB}" type="presParOf" srcId="{C0105D4B-72C8-45CE-AFB8-1E95311A6471}" destId="{308EEBBC-1A99-4918-992B-146D219FF261}" srcOrd="0" destOrd="0" presId="urn:microsoft.com/office/officeart/2018/5/layout/IconCircleLabelList"/>
    <dgm:cxn modelId="{C6A9E459-9F95-4594-9731-BBAAC243F15A}" type="presParOf" srcId="{C0105D4B-72C8-45CE-AFB8-1E95311A6471}" destId="{AAFF3E48-A865-48EA-8CC6-301A599B49FB}" srcOrd="1" destOrd="0" presId="urn:microsoft.com/office/officeart/2018/5/layout/IconCircleLabelList"/>
    <dgm:cxn modelId="{C20E8CE9-4101-4730-8E7E-19F3E542E60C}" type="presParOf" srcId="{C0105D4B-72C8-45CE-AFB8-1E95311A6471}" destId="{36FBEBCF-6BE3-478E-A24C-35F53F5207C2}" srcOrd="2" destOrd="0" presId="urn:microsoft.com/office/officeart/2018/5/layout/IconCircleLabelList"/>
    <dgm:cxn modelId="{B7E5F593-F4D2-4815-925A-1E34683706E2}" type="presParOf" srcId="{C0105D4B-72C8-45CE-AFB8-1E95311A6471}" destId="{4C13286A-7561-4AB5-A961-E4E8388CDE46}" srcOrd="3" destOrd="0" presId="urn:microsoft.com/office/officeart/2018/5/layout/IconCircleLabelList"/>
    <dgm:cxn modelId="{FF7DDE5B-2DFB-4BDE-9EAD-4C49BDE6692D}" type="presParOf" srcId="{A1E6C2D8-BDD9-4965-8ED4-1557ADBD2FCF}" destId="{67C2B49D-0B41-4DD0-A04F-71CFB1DA53A4}" srcOrd="3" destOrd="0" presId="urn:microsoft.com/office/officeart/2018/5/layout/IconCircleLabelList"/>
    <dgm:cxn modelId="{426824E3-C315-47BC-BCA8-D6FD4CDA4668}" type="presParOf" srcId="{A1E6C2D8-BDD9-4965-8ED4-1557ADBD2FCF}" destId="{6DCAF20A-D392-4926-9F98-6F5F5CA90B6A}" srcOrd="4" destOrd="0" presId="urn:microsoft.com/office/officeart/2018/5/layout/IconCircleLabelList"/>
    <dgm:cxn modelId="{CFCEDBBE-9269-4FB2-BF2C-7208BB393E55}" type="presParOf" srcId="{6DCAF20A-D392-4926-9F98-6F5F5CA90B6A}" destId="{7B9ADE6A-ED5D-44B4-B055-B6732B252F7A}" srcOrd="0" destOrd="0" presId="urn:microsoft.com/office/officeart/2018/5/layout/IconCircleLabelList"/>
    <dgm:cxn modelId="{856DA506-8CD0-4059-AEA1-8FFA58015C35}" type="presParOf" srcId="{6DCAF20A-D392-4926-9F98-6F5F5CA90B6A}" destId="{65EA92DD-01B9-4C30-9DAE-6BF6340726E1}" srcOrd="1" destOrd="0" presId="urn:microsoft.com/office/officeart/2018/5/layout/IconCircleLabelList"/>
    <dgm:cxn modelId="{0A4890C2-FF12-4B91-A308-330677217C95}" type="presParOf" srcId="{6DCAF20A-D392-4926-9F98-6F5F5CA90B6A}" destId="{26FAA3F8-C15F-486D-BA92-965FC027635A}" srcOrd="2" destOrd="0" presId="urn:microsoft.com/office/officeart/2018/5/layout/IconCircleLabelList"/>
    <dgm:cxn modelId="{B2F6BBFC-45FF-47E3-9152-41F71DFF36BC}" type="presParOf" srcId="{6DCAF20A-D392-4926-9F98-6F5F5CA90B6A}" destId="{2006B068-686D-47E3-966E-415C855DFA9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A5D24-5A6D-41E8-B143-BC7DB1641CC6}">
      <dsp:nvSpPr>
        <dsp:cNvPr id="0" name=""/>
        <dsp:cNvSpPr/>
      </dsp:nvSpPr>
      <dsp:spPr>
        <a:xfrm>
          <a:off x="718664" y="3864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BC8C7-B906-41F2-96C9-C7823055F26F}">
      <dsp:nvSpPr>
        <dsp:cNvPr id="0" name=""/>
        <dsp:cNvSpPr/>
      </dsp:nvSpPr>
      <dsp:spPr>
        <a:xfrm>
          <a:off x="1135476" y="8032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B7971-5D64-4941-A044-8B0B548CB752}">
      <dsp:nvSpPr>
        <dsp:cNvPr id="0" name=""/>
        <dsp:cNvSpPr/>
      </dsp:nvSpPr>
      <dsp:spPr>
        <a:xfrm>
          <a:off x="93445" y="2951402"/>
          <a:ext cx="320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Friday, July 12, 2024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9 AM – 6 PM EDT</a:t>
          </a:r>
        </a:p>
      </dsp:txBody>
      <dsp:txXfrm>
        <a:off x="93445" y="2951402"/>
        <a:ext cx="3206250" cy="855000"/>
      </dsp:txXfrm>
    </dsp:sp>
    <dsp:sp modelId="{308EEBBC-1A99-4918-992B-146D219FF261}">
      <dsp:nvSpPr>
        <dsp:cNvPr id="0" name=""/>
        <dsp:cNvSpPr/>
      </dsp:nvSpPr>
      <dsp:spPr>
        <a:xfrm>
          <a:off x="4486008" y="3864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F3E48-A865-48EA-8CC6-301A599B49FB}">
      <dsp:nvSpPr>
        <dsp:cNvPr id="0" name=""/>
        <dsp:cNvSpPr/>
      </dsp:nvSpPr>
      <dsp:spPr>
        <a:xfrm>
          <a:off x="4902820" y="8032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3286A-7561-4AB5-A961-E4E8388CDE46}">
      <dsp:nvSpPr>
        <dsp:cNvPr id="0" name=""/>
        <dsp:cNvSpPr/>
      </dsp:nvSpPr>
      <dsp:spPr>
        <a:xfrm>
          <a:off x="3860789" y="2951402"/>
          <a:ext cx="320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>
              <a:hlinkClick xmlns:r="http://schemas.openxmlformats.org/officeDocument/2006/relationships" r:id="rId5"/>
            </a:rPr>
            <a:t>https://www.iscb.org/ismb2024/programme-schedule/tutorials#ip4</a:t>
          </a:r>
          <a:endParaRPr lang="en-US" sz="1800" kern="1200" dirty="0"/>
        </a:p>
      </dsp:txBody>
      <dsp:txXfrm>
        <a:off x="3860789" y="2951402"/>
        <a:ext cx="3206250" cy="855000"/>
      </dsp:txXfrm>
    </dsp:sp>
    <dsp:sp modelId="{7B9ADE6A-ED5D-44B4-B055-B6732B252F7A}">
      <dsp:nvSpPr>
        <dsp:cNvPr id="0" name=""/>
        <dsp:cNvSpPr/>
      </dsp:nvSpPr>
      <dsp:spPr>
        <a:xfrm>
          <a:off x="8253352" y="3864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EA92DD-01B9-4C30-9DAE-6BF6340726E1}">
      <dsp:nvSpPr>
        <dsp:cNvPr id="0" name=""/>
        <dsp:cNvSpPr/>
      </dsp:nvSpPr>
      <dsp:spPr>
        <a:xfrm>
          <a:off x="8670164" y="803214"/>
          <a:ext cx="1122187" cy="112218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6B068-686D-47E3-966E-415C855DFA99}">
      <dsp:nvSpPr>
        <dsp:cNvPr id="0" name=""/>
        <dsp:cNvSpPr/>
      </dsp:nvSpPr>
      <dsp:spPr>
        <a:xfrm>
          <a:off x="7591165" y="2960114"/>
          <a:ext cx="3206250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>
              <a:hlinkClick xmlns:r="http://schemas.openxmlformats.org/officeDocument/2006/relationships" r:id="rId8"/>
            </a:rPr>
            <a:t>Palais des congrès de Montréal</a:t>
          </a:r>
          <a:endParaRPr lang="en-US" sz="1800" kern="1200" dirty="0"/>
        </a:p>
      </dsp:txBody>
      <dsp:txXfrm>
        <a:off x="7591165" y="2960114"/>
        <a:ext cx="3206250" cy="8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D12B-5C47-0844-0A26-AC739549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D4C09-D90E-0389-B5C7-A3101E6DD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FAE5-DE37-8D79-7A37-EAE40374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82E-0E5E-4FCD-9F51-FD8E1C08263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EFEB9-DD69-2BFB-6F14-5B5CBA6E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2DB88-4D21-B2E7-04A4-5A932BE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2E9B-D317-4034-959D-A80917D2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2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C9E1-6672-AFB9-5730-0020D71D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82978-BAE0-29DE-D73E-4E6AB1386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4DFD9-5F89-6146-BC4C-93AF760A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82E-0E5E-4FCD-9F51-FD8E1C08263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92B85-9466-3EF9-9877-90BEF974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707BE-FDB0-F5CB-711B-2309549C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2E9B-D317-4034-959D-A80917D2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E546E-62AF-B4FC-793D-46BC1C3ED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1FE7DB-7FC9-A5FD-80BC-6E5832EAE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063C7-24ED-3317-6323-D4074247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82E-0E5E-4FCD-9F51-FD8E1C08263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4BA63-3B5E-5718-D46C-668A7C5B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EC50-1A4B-662C-B221-95B98836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2E9B-D317-4034-959D-A80917D2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8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5ED2-CE76-6271-D1D2-E4ECDB07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08AD4-9A58-8092-DF00-571329456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2DD50-CD70-8789-824F-D6BB38E6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82E-0E5E-4FCD-9F51-FD8E1C08263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54A1B-1438-3892-1E7B-DC9B2DEB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500C5-7B44-8952-15D3-D6101AD6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2E9B-D317-4034-959D-A80917D2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7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CA75-9854-D3DD-ADAE-6325F5EA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BB67C-9134-A476-1243-5A3CA7534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A59C2-5A51-E682-49A9-C5FE90CB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82E-0E5E-4FCD-9F51-FD8E1C08263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D432B-8186-CA86-E959-58951D1BC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9B959-AB95-7117-43FD-1ACDAF38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2E9B-D317-4034-959D-A80917D2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7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74C8-ADC0-387B-74C2-07055030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B983-10CE-55CD-BF46-5D54BC227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122E9-FE2A-F5F0-B9A6-519B61324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64444-C015-3F51-979E-79258B96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82E-0E5E-4FCD-9F51-FD8E1C082630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60215-406B-2AEF-643D-8029A68F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FE27F-BB1B-820D-F5C3-B2D66EFC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2E9B-D317-4034-959D-A80917D2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2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8A67-88AC-7B8E-4EE9-F6D9C92E8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C509F-64A8-D51C-1F57-54BFB056B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38094-D194-002D-2301-BE1EFB9C9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7EAB4-E8B8-F8E3-5643-440583DD1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3A7AC-F26D-536D-A681-67FE07612C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9F3A8-0F87-DE0E-652F-0B19CFC64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82E-0E5E-4FCD-9F51-FD8E1C082630}" type="datetimeFigureOut">
              <a:rPr lang="en-US" smtClean="0"/>
              <a:t>6/7/24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F8BA2-138C-F78B-C17C-284E1539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3DB18-3C6F-3D35-231E-C357D49B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2E9B-D317-4034-959D-A80917D2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0B11E-9BC5-F229-7822-A81E7828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9A005-3A4A-99AF-D6A5-00A9229B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82E-0E5E-4FCD-9F51-FD8E1C082630}" type="datetimeFigureOut">
              <a:rPr lang="en-US" smtClean="0"/>
              <a:t>6/7/24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D3515-2C8B-8D09-3774-57B83982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775A1-5303-FD04-604E-69C3B807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2E9B-D317-4034-959D-A80917D2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6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A65DA-8951-FC6C-2972-7D20E360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82E-0E5E-4FCD-9F51-FD8E1C082630}" type="datetimeFigureOut">
              <a:rPr lang="en-US" smtClean="0"/>
              <a:t>6/7/24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DB91F-AA28-2754-ED84-F15CFD79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306FD-F879-F0BA-335C-674EB4E9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2E9B-D317-4034-959D-A80917D2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0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26DB-CB18-019B-F218-F1CE4214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24175-ABFE-F460-EB80-AFCA896A1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32DEC-B29D-F6DA-E4AB-0A7BC8DA8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7D1FA-81A8-6F67-A509-9402FEC3D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82E-0E5E-4FCD-9F51-FD8E1C082630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3D511-E815-9A67-72D5-ECDA6A0F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2B805-9350-1F0E-9591-97BC9591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2E9B-D317-4034-959D-A80917D2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4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B8E1-BAC5-8D0D-C81A-57589449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12655-8670-530F-5329-1CCE3D224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3933A-EAF4-DA52-592A-28B11B53C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E83A3-516B-1EE5-A1A8-CC2523FD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CC82E-0E5E-4FCD-9F51-FD8E1C082630}" type="datetimeFigureOut">
              <a:rPr lang="en-US" smtClean="0"/>
              <a:t>6/7/24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5412B-97E8-B2FC-A5EC-AB6BF2B7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0ECAC-F12F-9D40-EC44-2BEDB1C9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62E9B-D317-4034-959D-A80917D2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5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879D5-BA5F-04C7-2C7F-2667F5C0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F9D52-6FF6-222E-B259-91C074663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91FC6-B32B-098D-9A31-165773F1F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CC82E-0E5E-4FCD-9F51-FD8E1C082630}" type="datetimeFigureOut">
              <a:rPr lang="en-US" smtClean="0"/>
              <a:t>6/7/24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2264E-3B06-353D-A395-D43232B70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3F026-5385-2DB6-6ED0-17099E84E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62E9B-D317-4034-959D-A80917D20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2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AD1E9-DA3D-F1BE-829F-09A2DADB0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bg2"/>
                </a:solidFill>
              </a:rPr>
              <a:t>ISMB Tutorial Prep </a:t>
            </a:r>
          </a:p>
        </p:txBody>
      </p:sp>
    </p:spTree>
    <p:extLst>
      <p:ext uri="{BB962C8B-B14F-4D97-AF65-F5344CB8AC3E}">
        <p14:creationId xmlns:p14="http://schemas.microsoft.com/office/powerpoint/2010/main" val="117490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B5283ED0-C344-D747-ECCA-CC985BB20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45142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EDA4F1EF-E721-94E5-36DC-0466E109BCAD}"/>
              </a:ext>
            </a:extLst>
          </p:cNvPr>
          <p:cNvSpPr/>
          <p:nvPr/>
        </p:nvSpPr>
        <p:spPr>
          <a:xfrm>
            <a:off x="2597426" y="337931"/>
            <a:ext cx="6997148" cy="7553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Quantum-enabled multi-omics analysis</a:t>
            </a:r>
          </a:p>
        </p:txBody>
      </p:sp>
    </p:spTree>
    <p:extLst>
      <p:ext uri="{BB962C8B-B14F-4D97-AF65-F5344CB8AC3E}">
        <p14:creationId xmlns:p14="http://schemas.microsoft.com/office/powerpoint/2010/main" val="62548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7F3A4B-17DC-11DA-93DC-A2FC80D9444B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Session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9302E-E2A2-35C4-E334-0737EA7D746B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Session I:</a:t>
            </a:r>
            <a:r>
              <a:rPr lang="en-US" sz="2000" dirty="0"/>
              <a:t> Quantum Information basics, states, gates, circuits, etc.</a:t>
            </a:r>
            <a:br>
              <a:rPr lang="en-US" sz="2000" dirty="0"/>
            </a:br>
            <a:r>
              <a:rPr lang="en-US" sz="20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Session II</a:t>
            </a:r>
            <a:r>
              <a:rPr lang="en-US" sz="2000" dirty="0"/>
              <a:t>: </a:t>
            </a:r>
            <a:r>
              <a:rPr lang="en-US" sz="2000" dirty="0" err="1"/>
              <a:t>Qiskit</a:t>
            </a:r>
            <a:r>
              <a:rPr lang="en-US" sz="2000" dirty="0"/>
              <a:t> basics and introduction </a:t>
            </a:r>
            <a:br>
              <a:rPr lang="en-US" sz="2000" dirty="0"/>
            </a:b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Session III:</a:t>
            </a:r>
            <a:r>
              <a:rPr lang="en-US" sz="2000" dirty="0"/>
              <a:t> Analyze multi-omics data (TCGA </a:t>
            </a:r>
            <a:r>
              <a:rPr lang="en-US" sz="2000" dirty="0" err="1"/>
              <a:t>RNAseq</a:t>
            </a:r>
            <a:r>
              <a:rPr lang="en-US" sz="2000" dirty="0"/>
              <a:t> or </a:t>
            </a:r>
            <a:r>
              <a:rPr lang="en-US" sz="2000" dirty="0" err="1"/>
              <a:t>scRNAseq</a:t>
            </a:r>
            <a:r>
              <a:rPr lang="en-US" sz="2000" dirty="0"/>
              <a:t>) with classical methods</a:t>
            </a:r>
            <a:br>
              <a:rPr lang="en-US" sz="2000" dirty="0"/>
            </a:b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Session IV: </a:t>
            </a:r>
            <a:r>
              <a:rPr lang="en-US" sz="2000" dirty="0"/>
              <a:t>Setup </a:t>
            </a:r>
            <a:r>
              <a:rPr lang="en-US" sz="2000" dirty="0" err="1"/>
              <a:t>qiskit</a:t>
            </a:r>
            <a:r>
              <a:rPr lang="en-US" sz="2000" dirty="0"/>
              <a:t> and run a QML algorithm for classifying disease sub-types </a:t>
            </a:r>
            <a:br>
              <a:rPr lang="en-US" sz="2000" dirty="0"/>
            </a:b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u="sng" dirty="0"/>
              <a:t>Session V:</a:t>
            </a:r>
            <a:r>
              <a:rPr lang="en-US" sz="2000" dirty="0"/>
              <a:t> Summarize the tutorial and interactive Q&amp;A  </a:t>
            </a:r>
          </a:p>
        </p:txBody>
      </p:sp>
    </p:spTree>
    <p:extLst>
      <p:ext uri="{BB962C8B-B14F-4D97-AF65-F5344CB8AC3E}">
        <p14:creationId xmlns:p14="http://schemas.microsoft.com/office/powerpoint/2010/main" val="315241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7F3A4B-17DC-11DA-93DC-A2FC80D9444B}"/>
              </a:ext>
            </a:extLst>
          </p:cNvPr>
          <p:cNvSpPr txBox="1"/>
          <p:nvPr/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Session Plan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44AE78-6ED7-87BD-4D6F-CABDD978E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963242"/>
              </p:ext>
            </p:extLst>
          </p:nvPr>
        </p:nvGraphicFramePr>
        <p:xfrm>
          <a:off x="894521" y="1742542"/>
          <a:ext cx="105951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33">
                  <a:extLst>
                    <a:ext uri="{9D8B030D-6E8A-4147-A177-3AD203B41FA5}">
                      <a16:colId xmlns:a16="http://schemas.microsoft.com/office/drawing/2014/main" val="2051717000"/>
                    </a:ext>
                  </a:extLst>
                </a:gridCol>
                <a:gridCol w="955163">
                  <a:extLst>
                    <a:ext uri="{9D8B030D-6E8A-4147-A177-3AD203B41FA5}">
                      <a16:colId xmlns:a16="http://schemas.microsoft.com/office/drawing/2014/main" val="242287587"/>
                    </a:ext>
                  </a:extLst>
                </a:gridCol>
                <a:gridCol w="8259419">
                  <a:extLst>
                    <a:ext uri="{9D8B030D-6E8A-4147-A177-3AD203B41FA5}">
                      <a16:colId xmlns:a16="http://schemas.microsoft.com/office/drawing/2014/main" val="1653296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74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0900 - 1000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Quantum Information &amp; Fundamentals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35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1000-1045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IBM Quantum setup &amp; Introduction to </a:t>
                      </a:r>
                      <a:r>
                        <a:rPr lang="en-US" dirty="0" err="1"/>
                        <a:t>Qiskit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976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1045-1100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789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1100-1200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Introduction to Quantum circuits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97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1200-1300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Variational Quantum Algorithms &amp; 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1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1300-1400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08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1400-1430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Single-cell </a:t>
                      </a:r>
                      <a:r>
                        <a:rPr lang="en-US" dirty="0" err="1"/>
                        <a:t>RNAseq</a:t>
                      </a:r>
                      <a:r>
                        <a:rPr lang="en-US" dirty="0"/>
                        <a:t> Data &amp; Classical 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40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1430-1600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Quantum Machine Learning concepts and applications in single-cell </a:t>
                      </a:r>
                      <a:r>
                        <a:rPr lang="en-US" dirty="0" err="1"/>
                        <a:t>RNAseq</a:t>
                      </a:r>
                      <a:r>
                        <a:rPr lang="en-US" dirty="0"/>
                        <a:t>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9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1600-1615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13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1615-1700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 and Implementation of Quantum Machine Learning in single-cell </a:t>
                      </a:r>
                      <a:r>
                        <a:rPr lang="en-US" dirty="0" err="1"/>
                        <a:t>RNAseq</a:t>
                      </a:r>
                      <a:r>
                        <a:rPr lang="en-US" dirty="0"/>
                        <a:t>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1700-1800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Interactive Q&amp;A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61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50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AA722-0076-C0CD-90A5-DE49D9A1BF17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2D004A-BEF7-3315-BADA-277ECB6A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86" y="2050463"/>
            <a:ext cx="5446645" cy="3089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01FF44-5373-26D4-0C3A-27AE3C42B936}"/>
              </a:ext>
            </a:extLst>
          </p:cNvPr>
          <p:cNvSpPr txBox="1"/>
          <p:nvPr/>
        </p:nvSpPr>
        <p:spPr>
          <a:xfrm>
            <a:off x="5722288" y="1993789"/>
            <a:ext cx="501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9-10: Quantum Fundamentals, 25 slides</a:t>
            </a:r>
          </a:p>
          <a:p>
            <a:r>
              <a:rPr lang="en-US" sz="1400" dirty="0"/>
              <a:t>10:05-10:45: </a:t>
            </a:r>
            <a:r>
              <a:rPr lang="en-US" sz="1400" dirty="0" err="1"/>
              <a:t>Qiskit</a:t>
            </a:r>
            <a:r>
              <a:rPr lang="en-US" sz="1400" dirty="0"/>
              <a:t> demo, setup, IBM Quantum accounts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18FC5-A331-9CCD-9A43-8B9FBD041B40}"/>
              </a:ext>
            </a:extLst>
          </p:cNvPr>
          <p:cNvSpPr txBox="1"/>
          <p:nvPr/>
        </p:nvSpPr>
        <p:spPr>
          <a:xfrm>
            <a:off x="5722288" y="2820110"/>
            <a:ext cx="501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11-11:55: Contd.. </a:t>
            </a:r>
            <a:r>
              <a:rPr lang="en-US" sz="1400" dirty="0" err="1"/>
              <a:t>Qiskit</a:t>
            </a:r>
            <a:r>
              <a:rPr lang="en-US" sz="1400" dirty="0"/>
              <a:t> demo, circuits, </a:t>
            </a:r>
            <a:r>
              <a:rPr lang="en-US" sz="1400" dirty="0" err="1"/>
              <a:t>transpilation</a:t>
            </a:r>
            <a:endParaRPr lang="en-US" sz="1400" dirty="0"/>
          </a:p>
          <a:p>
            <a:r>
              <a:rPr lang="en-US" sz="1400" dirty="0"/>
              <a:t>12-12:30: VQA and QML intro, 16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8D546-F8D4-6F56-AB70-3270C9D3A9AE}"/>
              </a:ext>
            </a:extLst>
          </p:cNvPr>
          <p:cNvSpPr txBox="1"/>
          <p:nvPr/>
        </p:nvSpPr>
        <p:spPr>
          <a:xfrm>
            <a:off x="5722288" y="3591356"/>
            <a:ext cx="5017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2-2:30: Data and classical ML for multi-omics analysis</a:t>
            </a:r>
          </a:p>
          <a:p>
            <a:r>
              <a:rPr lang="en-US" sz="1400" dirty="0"/>
              <a:t>2:30-4: Problem setup in Quantum and code walkthrough</a:t>
            </a:r>
            <a:br>
              <a:rPr lang="en-US" sz="1400" dirty="0"/>
            </a:br>
            <a:r>
              <a:rPr lang="en-US" sz="1400" dirty="0"/>
              <a:t>	Feature maps, COBYLA/SPSA, etc.  </a:t>
            </a:r>
          </a:p>
          <a:p>
            <a:r>
              <a:rPr lang="en-US" sz="1400" dirty="0"/>
              <a:t>	Show QSVC, VQC, QNN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AB0ED-1AC1-0861-1FB8-052C38BCFBF4}"/>
              </a:ext>
            </a:extLst>
          </p:cNvPr>
          <p:cNvSpPr txBox="1"/>
          <p:nvPr/>
        </p:nvSpPr>
        <p:spPr>
          <a:xfrm>
            <a:off x="5722288" y="4545463"/>
            <a:ext cx="50172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4:15-5: QML applications on the data and demo  </a:t>
            </a:r>
          </a:p>
          <a:p>
            <a:r>
              <a:rPr lang="en-US" sz="1400" dirty="0"/>
              <a:t>5-6:  Interactive Q&amp;A</a:t>
            </a:r>
          </a:p>
        </p:txBody>
      </p:sp>
    </p:spTree>
    <p:extLst>
      <p:ext uri="{BB962C8B-B14F-4D97-AF65-F5344CB8AC3E}">
        <p14:creationId xmlns:p14="http://schemas.microsoft.com/office/powerpoint/2010/main" val="4100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84B6BD-0381-14E5-7C35-1EA0237F7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0" y="0"/>
            <a:ext cx="8935224" cy="1771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9E16D8-7B7F-387C-A259-E75E5FD3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672" y="4169230"/>
            <a:ext cx="2359821" cy="2133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E5ABD4-6E74-9B38-ECBE-E78D58150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87" y="2054496"/>
            <a:ext cx="5018205" cy="3181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532C16-EBA4-8611-1469-57614D4F7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7446" y="1903624"/>
            <a:ext cx="4896274" cy="213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1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2057A7-1A35-8A80-5BF6-67A2A16CE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0" y="0"/>
            <a:ext cx="8935224" cy="177180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8AE9A0-320E-C1C1-407A-040220B525E4}"/>
              </a:ext>
            </a:extLst>
          </p:cNvPr>
          <p:cNvSpPr/>
          <p:nvPr/>
        </p:nvSpPr>
        <p:spPr>
          <a:xfrm>
            <a:off x="355959" y="2957121"/>
            <a:ext cx="1500997" cy="6987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 of cells: 675</a:t>
            </a:r>
          </a:p>
          <a:p>
            <a:pPr algn="ctr"/>
            <a:r>
              <a:rPr lang="en-US" sz="1400" dirty="0"/>
              <a:t># of genes: 7263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38BF6A-5393-7FD3-8EF6-920E03B4D166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1106453" y="3655861"/>
            <a:ext cx="5" cy="82269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E785A6-2095-1649-C859-65324E3E9DFB}"/>
              </a:ext>
            </a:extLst>
          </p:cNvPr>
          <p:cNvSpPr txBox="1"/>
          <p:nvPr/>
        </p:nvSpPr>
        <p:spPr>
          <a:xfrm>
            <a:off x="84260" y="3765775"/>
            <a:ext cx="931630" cy="6001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Select T0 </a:t>
            </a:r>
          </a:p>
          <a:p>
            <a:r>
              <a:rPr lang="en-US" sz="1100" dirty="0"/>
              <a:t>&amp; </a:t>
            </a:r>
          </a:p>
          <a:p>
            <a:r>
              <a:rPr lang="en-US" sz="1100" dirty="0"/>
              <a:t>Phase2 cells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D87E92-744B-2E69-77AA-5C348F4DD6C0}"/>
              </a:ext>
            </a:extLst>
          </p:cNvPr>
          <p:cNvSpPr/>
          <p:nvPr/>
        </p:nvSpPr>
        <p:spPr>
          <a:xfrm>
            <a:off x="355954" y="4478557"/>
            <a:ext cx="1500997" cy="69874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# of cells: 371</a:t>
            </a:r>
          </a:p>
          <a:p>
            <a:pPr algn="ctr"/>
            <a:r>
              <a:rPr lang="en-US" sz="1400" dirty="0"/>
              <a:t># of genes: 6910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54B322-A111-2B18-838A-A8D608664DA7}"/>
              </a:ext>
            </a:extLst>
          </p:cNvPr>
          <p:cNvSpPr txBox="1"/>
          <p:nvPr/>
        </p:nvSpPr>
        <p:spPr>
          <a:xfrm>
            <a:off x="1197021" y="3766250"/>
            <a:ext cx="832458" cy="60016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Filter for </a:t>
            </a:r>
          </a:p>
          <a:p>
            <a:r>
              <a:rPr lang="en-US" sz="1100" dirty="0"/>
              <a:t>mt, </a:t>
            </a:r>
            <a:r>
              <a:rPr lang="en-US" sz="1100" dirty="0" err="1"/>
              <a:t>ribo</a:t>
            </a:r>
            <a:r>
              <a:rPr lang="en-US" sz="1100" dirty="0"/>
              <a:t>, &amp; </a:t>
            </a:r>
            <a:r>
              <a:rPr lang="en-US" sz="1100" dirty="0" err="1"/>
              <a:t>hb</a:t>
            </a:r>
            <a:r>
              <a:rPr lang="en-US" sz="1100" dirty="0"/>
              <a:t> genes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2092E1-95ED-617B-94E2-BCB4CAF93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1847" y="1720388"/>
            <a:ext cx="4342136" cy="13962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E8EEE3-4BF6-F5F3-FD9D-CA51C5AF3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012" y="1665456"/>
            <a:ext cx="2599363" cy="15061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AB54619-F9DD-7EFF-744D-6B1AC8A21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761" y="3201801"/>
            <a:ext cx="3436221" cy="139910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1022CC-03E7-4593-7B0F-EF71388FB1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9674" y="1695669"/>
            <a:ext cx="1846367" cy="15061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47CDDB2-A169-BDA7-082A-E1EFA0DE9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0184" y="3201801"/>
            <a:ext cx="5156109" cy="34880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24E1F48-565C-16E8-BADE-0CCCB8CC10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3004" y="4600903"/>
            <a:ext cx="3362079" cy="225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8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F01F76-6A1C-D622-1C09-2F8EAD645725}"/>
              </a:ext>
            </a:extLst>
          </p:cNvPr>
          <p:cNvSpPr txBox="1"/>
          <p:nvPr/>
        </p:nvSpPr>
        <p:spPr>
          <a:xfrm>
            <a:off x="405441" y="258794"/>
            <a:ext cx="4796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Experiments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37FF79-C7A1-2F2A-71EF-A48929F46C5F}"/>
              </a:ext>
            </a:extLst>
          </p:cNvPr>
          <p:cNvSpPr txBox="1"/>
          <p:nvPr/>
        </p:nvSpPr>
        <p:spPr>
          <a:xfrm>
            <a:off x="207033" y="1836072"/>
            <a:ext cx="5486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the data into Train/validation/test with 0.6/0.2/0.2 proportions.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Trained a neural network on the data with 5 embedding layers and 1 classification layer.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Performed five-fold cross validation with early stopping criterion.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Obtained 8-dimensional embeddings and performed SVC and QSVC on the test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 QSVC on </a:t>
            </a:r>
            <a:r>
              <a:rPr lang="en-US" i="1" dirty="0" err="1"/>
              <a:t>statevector</a:t>
            </a:r>
            <a:r>
              <a:rPr lang="en-US" i="1" dirty="0"/>
              <a:t> simulator </a:t>
            </a:r>
            <a:r>
              <a:rPr lang="en-US" dirty="0"/>
              <a:t>with two reps in the circuit.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performance between SVC and QSVC.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8073A2-6025-B33E-0FEB-05624400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275" y="497613"/>
            <a:ext cx="1728906" cy="1296681"/>
          </a:xfrm>
          <a:prstGeom prst="rect">
            <a:avLst/>
          </a:prstGeom>
        </p:spPr>
      </p:pic>
      <p:pic>
        <p:nvPicPr>
          <p:cNvPr id="1026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4E46535-C00F-9B7B-47C3-08654BE2B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435" y="274563"/>
            <a:ext cx="14763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23B472B-75FA-CD6B-7659-36321AD8B49E}"/>
              </a:ext>
            </a:extLst>
          </p:cNvPr>
          <p:cNvCxnSpPr>
            <a:cxnSpLocks/>
          </p:cNvCxnSpPr>
          <p:nvPr/>
        </p:nvCxnSpPr>
        <p:spPr>
          <a:xfrm>
            <a:off x="6096000" y="1079426"/>
            <a:ext cx="675736" cy="0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837A70-DF8B-159E-AE92-94CA37A5B00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8448945" y="557450"/>
            <a:ext cx="863626" cy="521975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9948C5-32DB-E0FA-0D21-D8C8EF8F0BCC}"/>
              </a:ext>
            </a:extLst>
          </p:cNvPr>
          <p:cNvCxnSpPr>
            <a:cxnSpLocks/>
          </p:cNvCxnSpPr>
          <p:nvPr/>
        </p:nvCxnSpPr>
        <p:spPr>
          <a:xfrm>
            <a:off x="8437443" y="1079425"/>
            <a:ext cx="801448" cy="592924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diagram of a line graph&#10;&#10;Description automatically generated">
            <a:extLst>
              <a:ext uri="{FF2B5EF4-FFF2-40B4-BE49-F238E27FC236}">
                <a16:creationId xmlns:a16="http://schemas.microsoft.com/office/drawing/2014/main" id="{262E4D6E-E7C6-48E5-C9D6-1E9F4652E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571" y="0"/>
            <a:ext cx="1370888" cy="1114899"/>
          </a:xfrm>
          <a:prstGeom prst="rect">
            <a:avLst/>
          </a:prstGeom>
        </p:spPr>
      </p:pic>
      <p:pic>
        <p:nvPicPr>
          <p:cNvPr id="22" name="Picture 21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14D81D6D-70E8-6849-B1A6-183EF0F1D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2571" y="1171274"/>
            <a:ext cx="2672396" cy="1002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04C6E4-AF32-6438-8F42-8B6707B900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936" y="2194324"/>
            <a:ext cx="5675013" cy="42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20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898163-97B6-A8D9-E6BA-B8FA13FA56A6}"/>
              </a:ext>
            </a:extLst>
          </p:cNvPr>
          <p:cNvSpPr txBox="1"/>
          <p:nvPr/>
        </p:nvSpPr>
        <p:spPr>
          <a:xfrm>
            <a:off x="405441" y="258794"/>
            <a:ext cx="4796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C7A99-FFCA-B495-7EBE-B670BCC53F7A}"/>
              </a:ext>
            </a:extLst>
          </p:cNvPr>
          <p:cNvSpPr txBox="1"/>
          <p:nvPr/>
        </p:nvSpPr>
        <p:spPr>
          <a:xfrm>
            <a:off x="405441" y="1601024"/>
            <a:ext cx="78459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Play with the hyperparameters in QSVC and SVC.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Change the number of embeddings.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Try it on hardware.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Implement Error Mitigation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00"/>
                </a:highlight>
              </a:rPr>
              <a:t>Implement different encodings - FU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 QSVC or VQC? - HD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VQC or more sophisticated QML.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classify Phases 1 and 2, or, 2 and 3,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</a:t>
            </a:r>
            <a:r>
              <a:rPr lang="en-US" dirty="0" err="1"/>
              <a:t>PegasosQSVC</a:t>
            </a:r>
            <a:r>
              <a:rPr lang="en-US" dirty="0"/>
              <a:t>, QNN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905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</TotalTime>
  <Words>453</Words>
  <Application>Microsoft Macintosh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ISMB Tutorial Prep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ISMB Tutorial Prep </dc:title>
  <dc:creator>ARITRA BOSE</dc:creator>
  <cp:lastModifiedBy>ARITRA BOSE</cp:lastModifiedBy>
  <cp:revision>30</cp:revision>
  <dcterms:created xsi:type="dcterms:W3CDTF">2024-04-01T16:29:37Z</dcterms:created>
  <dcterms:modified xsi:type="dcterms:W3CDTF">2024-06-07T18:15:37Z</dcterms:modified>
</cp:coreProperties>
</file>