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73" r:id="rId7"/>
    <p:sldId id="260" r:id="rId8"/>
    <p:sldId id="261" r:id="rId9"/>
    <p:sldId id="262" r:id="rId10"/>
    <p:sldId id="263" r:id="rId11"/>
    <p:sldId id="267" r:id="rId12"/>
    <p:sldId id="276" r:id="rId13"/>
    <p:sldId id="264" r:id="rId14"/>
    <p:sldId id="265" r:id="rId15"/>
    <p:sldId id="268" r:id="rId16"/>
    <p:sldId id="269" r:id="rId17"/>
    <p:sldId id="270" r:id="rId18"/>
    <p:sldId id="271" r:id="rId19"/>
    <p:sldId id="272" r:id="rId20"/>
    <p:sldId id="277"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79FF-4B84-4BE1-A10C-61FE889D7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64D59-BCB0-48E9-84F6-694B61B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4FACF-E608-4720-AE68-DB9B9843DB6F}"/>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82A003CD-97AD-4D65-9994-A434C9246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A02E8-BF1E-49E9-B2CA-9533A0182A5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99076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23D2-DAD9-4017-AE2B-17A71F186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22686-46ED-475F-9B30-9C179A5E71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25F4-1EBE-49A1-9C67-3E3926356D24}"/>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AD72F170-F21A-4384-81E6-F70FD74A4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37957-E5BC-4B88-A070-84D15B3E0FF0}"/>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342861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D02FD-CDD0-48A3-8D2E-18A0F112A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FF231-AF79-458B-8646-CC6CED116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9096A-3A7D-4992-9284-CDF825E42469}"/>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6C336ABC-7608-4DD6-8D3A-3AF546430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0AA9-ADAC-4AE5-A09E-CD7FB98A1FEB}"/>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924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581D-582A-4BB1-B771-501878D19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D78BD-F5B0-4E21-9BBF-17827BC25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1152D-430C-4725-AA86-FC4D67A3BD33}"/>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5862850F-8B04-4BBE-A6C8-7494FE8A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86809-8C10-4C98-9731-7EBE3FED977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514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13C5-01AC-4128-8D47-2104DF0DF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46F15-8667-4552-A0DC-C736650CA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8C162D-D326-4CFA-AA1A-7A3621587B90}"/>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4EF3B04D-0710-4CCA-9E8E-8BA52133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C2A3-FAB6-438C-B288-92B7719A53C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6789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7AB-024A-4F75-92F9-8ABB16C3A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91DEF-B7CE-4B15-B220-5225B52ADA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8575-6E34-4C1A-A393-8A90AE4C3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A3D89-925A-4B5F-9018-1F8787A6B456}"/>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6" name="Footer Placeholder 5">
            <a:extLst>
              <a:ext uri="{FF2B5EF4-FFF2-40B4-BE49-F238E27FC236}">
                <a16:creationId xmlns:a16="http://schemas.microsoft.com/office/drawing/2014/main" id="{D936EE3C-4515-47E6-BF7C-38A2A2A3A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3BB8-6C11-41D0-917E-98D9B6DB3094}"/>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6857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9AE-6C07-49FF-88DB-F66299E3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1A436-B726-4ABD-8938-C812E945A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AA3532-8EF7-458F-A569-941B6951C9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5EE8A-CE18-45F4-9FCF-22FA619C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B13122-40FB-4BC1-B5CC-2E1F54C6AA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10F3E-71B0-4059-84CA-A1CACDC7EDBD}"/>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8" name="Footer Placeholder 7">
            <a:extLst>
              <a:ext uri="{FF2B5EF4-FFF2-40B4-BE49-F238E27FC236}">
                <a16:creationId xmlns:a16="http://schemas.microsoft.com/office/drawing/2014/main" id="{4FC4EBED-1966-4AC4-BBFA-CED4F91C3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9C6E7-98DD-466B-ADB7-F05037BF249F}"/>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293286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BB7-C2F3-4683-A182-6318F36DA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74385-840D-4BBC-9C78-CEA45B3CD31F}"/>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4" name="Footer Placeholder 3">
            <a:extLst>
              <a:ext uri="{FF2B5EF4-FFF2-40B4-BE49-F238E27FC236}">
                <a16:creationId xmlns:a16="http://schemas.microsoft.com/office/drawing/2014/main" id="{5CC45B39-4553-4977-981C-8EB8D213D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9F64C-C250-4A51-A753-902EBC71CF61}"/>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91746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701CC-EC6F-492C-8272-05F37DD94A28}"/>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3" name="Footer Placeholder 2">
            <a:extLst>
              <a:ext uri="{FF2B5EF4-FFF2-40B4-BE49-F238E27FC236}">
                <a16:creationId xmlns:a16="http://schemas.microsoft.com/office/drawing/2014/main" id="{13916A78-BB43-4517-B820-386429469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6DB6F-B618-4A3C-88D3-7F3E950BAFD8}"/>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28138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DC47-45F9-4AC9-A50A-2C8452853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10605-7345-401F-A936-FFF030617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2C6EA-3928-4F24-97E8-84E7773B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BFE17-FA7F-4F32-8D54-1A49746DB9D7}"/>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6" name="Footer Placeholder 5">
            <a:extLst>
              <a:ext uri="{FF2B5EF4-FFF2-40B4-BE49-F238E27FC236}">
                <a16:creationId xmlns:a16="http://schemas.microsoft.com/office/drawing/2014/main" id="{E3767455-DAF3-46FA-B4D1-1FD19E229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F2449-AD40-44D0-B1CA-99DC38C31269}"/>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409255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71E-6961-4FD8-AAAE-FCAE2C7C1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4DE34-A910-4C0E-A577-537B977FC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15F9B8-DD62-4908-9A87-E26CD671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3F1F2-18B3-4EEC-9D64-0F936E81D1CC}"/>
              </a:ext>
            </a:extLst>
          </p:cNvPr>
          <p:cNvSpPr>
            <a:spLocks noGrp="1"/>
          </p:cNvSpPr>
          <p:nvPr>
            <p:ph type="dt" sz="half" idx="10"/>
          </p:nvPr>
        </p:nvSpPr>
        <p:spPr/>
        <p:txBody>
          <a:bodyPr/>
          <a:lstStyle/>
          <a:p>
            <a:fld id="{842CDB2F-11C8-47D8-BA5B-1ECFEA30C81C}" type="datetimeFigureOut">
              <a:rPr lang="en-US" smtClean="0"/>
              <a:t>7/24/2020</a:t>
            </a:fld>
            <a:endParaRPr lang="en-US"/>
          </a:p>
        </p:txBody>
      </p:sp>
      <p:sp>
        <p:nvSpPr>
          <p:cNvPr id="6" name="Footer Placeholder 5">
            <a:extLst>
              <a:ext uri="{FF2B5EF4-FFF2-40B4-BE49-F238E27FC236}">
                <a16:creationId xmlns:a16="http://schemas.microsoft.com/office/drawing/2014/main" id="{8CAB0304-9256-44BE-BC77-D1849C404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753C9-6A48-4DAA-9B56-D4CE9A9BC9A6}"/>
              </a:ext>
            </a:extLst>
          </p:cNvPr>
          <p:cNvSpPr>
            <a:spLocks noGrp="1"/>
          </p:cNvSpPr>
          <p:nvPr>
            <p:ph type="sldNum" sz="quarter" idx="12"/>
          </p:nvPr>
        </p:nvSpPr>
        <p:spPr/>
        <p:txBody>
          <a:bodyPr/>
          <a:lstStyle/>
          <a:p>
            <a:fld id="{EC04770E-4468-4527-9539-199F8EA20CFA}" type="slidenum">
              <a:rPr lang="en-US" smtClean="0"/>
              <a:t>‹#›</a:t>
            </a:fld>
            <a:endParaRPr lang="en-US"/>
          </a:p>
        </p:txBody>
      </p:sp>
    </p:spTree>
    <p:extLst>
      <p:ext uri="{BB962C8B-B14F-4D97-AF65-F5344CB8AC3E}">
        <p14:creationId xmlns:p14="http://schemas.microsoft.com/office/powerpoint/2010/main" val="86236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6A1EC-49D6-4232-95F9-CEDBCF9E5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7B8F1-1AF4-48DC-ADAA-8B83D23D0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9681-33F8-46A1-860A-623558C85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CDB2F-11C8-47D8-BA5B-1ECFEA30C81C}" type="datetimeFigureOut">
              <a:rPr lang="en-US" smtClean="0"/>
              <a:t>7/24/2020</a:t>
            </a:fld>
            <a:endParaRPr lang="en-US"/>
          </a:p>
        </p:txBody>
      </p:sp>
      <p:sp>
        <p:nvSpPr>
          <p:cNvPr id="5" name="Footer Placeholder 4">
            <a:extLst>
              <a:ext uri="{FF2B5EF4-FFF2-40B4-BE49-F238E27FC236}">
                <a16:creationId xmlns:a16="http://schemas.microsoft.com/office/drawing/2014/main" id="{DC05FFE3-D86D-4853-AB22-3AD7838C3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C97-8450-4EB5-86C6-1C9B6A545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4770E-4468-4527-9539-199F8EA20CFA}" type="slidenum">
              <a:rPr lang="en-US" smtClean="0"/>
              <a:t>‹#›</a:t>
            </a:fld>
            <a:endParaRPr lang="en-US"/>
          </a:p>
        </p:txBody>
      </p:sp>
    </p:spTree>
    <p:extLst>
      <p:ext uri="{BB962C8B-B14F-4D97-AF65-F5344CB8AC3E}">
        <p14:creationId xmlns:p14="http://schemas.microsoft.com/office/powerpoint/2010/main" val="324570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png"/><Relationship Id="rId4" Type="http://schemas.openxmlformats.org/officeDocument/2006/relationships/image" Target="../media/image9.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hyperlink" Target="http://www.calculator.ne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9D9D80-A022-4A76-8E58-C27027B1967E}"/>
              </a:ext>
            </a:extLst>
          </p:cNvPr>
          <p:cNvSpPr>
            <a:spLocks noGrp="1"/>
          </p:cNvSpPr>
          <p:nvPr>
            <p:ph type="subTitle" idx="1"/>
          </p:nvPr>
        </p:nvSpPr>
        <p:spPr>
          <a:xfrm>
            <a:off x="1524000" y="2717075"/>
            <a:ext cx="9144000" cy="711925"/>
          </a:xfrm>
        </p:spPr>
        <p:txBody>
          <a:bodyPr/>
          <a:lstStyle/>
          <a:p>
            <a:r>
              <a:rPr lang="en-US" sz="3200" dirty="0">
                <a:ln w="0"/>
                <a:solidFill>
                  <a:schemeClr val="accent1"/>
                </a:solidFill>
                <a:effectLst>
                  <a:outerShdw blurRad="38100" dist="25400" dir="5400000" algn="ctr" rotWithShape="0">
                    <a:srgbClr val="6E747A">
                      <a:alpha val="43000"/>
                    </a:srgbClr>
                  </a:outerShdw>
                </a:effectLst>
              </a:rPr>
              <a:t>A Test Automation Tool based on </a:t>
            </a:r>
            <a:r>
              <a:rPr lang="en-US" sz="3200" dirty="0">
                <a:ln w="0"/>
                <a:solidFill>
                  <a:schemeClr val="accent1"/>
                </a:solidFill>
                <a:effectLst>
                  <a:outerShdw blurRad="50800" dist="38100" dir="2700000" algn="tl" rotWithShape="0">
                    <a:prstClr val="black">
                      <a:alpha val="40000"/>
                    </a:prstClr>
                  </a:outerShdw>
                </a:effectLst>
              </a:rPr>
              <a:t>Selenium</a:t>
            </a:r>
          </a:p>
        </p:txBody>
      </p:sp>
      <p:sp>
        <p:nvSpPr>
          <p:cNvPr id="8" name="Title 7">
            <a:extLst>
              <a:ext uri="{FF2B5EF4-FFF2-40B4-BE49-F238E27FC236}">
                <a16:creationId xmlns:a16="http://schemas.microsoft.com/office/drawing/2014/main" id="{20397E65-65AF-4E0D-9326-0BEC61C6A82B}"/>
              </a:ext>
            </a:extLst>
          </p:cNvPr>
          <p:cNvSpPr>
            <a:spLocks noGrp="1"/>
          </p:cNvSpPr>
          <p:nvPr>
            <p:ph type="ctrTitle"/>
          </p:nvPr>
        </p:nvSpPr>
        <p:spPr>
          <a:xfrm>
            <a:off x="1524000" y="1122363"/>
            <a:ext cx="9144000" cy="1316037"/>
          </a:xfrm>
        </p:spPr>
        <p:txBody>
          <a:bodyPr/>
          <a:lstStyle/>
          <a:p>
            <a:r>
              <a:rPr lang="en-US" b="1" dirty="0">
                <a:ln w="0"/>
                <a:solidFill>
                  <a:schemeClr val="accent1"/>
                </a:solidFill>
                <a:effectLst>
                  <a:outerShdw blurRad="50800" dist="38100" dir="2700000" algn="tl" rotWithShape="0">
                    <a:prstClr val="black">
                      <a:alpha val="40000"/>
                    </a:prstClr>
                  </a:outerShdw>
                  <a:reflection blurRad="6350" stA="55000" endA="300" endPos="45500" dir="5400000" sy="-100000" algn="bl" rotWithShape="0"/>
                </a:effectLst>
              </a:rPr>
              <a:t>SELMATE</a:t>
            </a:r>
          </a:p>
        </p:txBody>
      </p:sp>
      <p:sp>
        <p:nvSpPr>
          <p:cNvPr id="4" name="Subtitle 2">
            <a:extLst>
              <a:ext uri="{FF2B5EF4-FFF2-40B4-BE49-F238E27FC236}">
                <a16:creationId xmlns:a16="http://schemas.microsoft.com/office/drawing/2014/main" id="{12FA4AAC-65F2-4EE9-9698-A09E3D418E64}"/>
              </a:ext>
            </a:extLst>
          </p:cNvPr>
          <p:cNvSpPr txBox="1">
            <a:spLocks/>
          </p:cNvSpPr>
          <p:nvPr/>
        </p:nvSpPr>
        <p:spPr>
          <a:xfrm>
            <a:off x="2495006" y="3930787"/>
            <a:ext cx="7201988" cy="18048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w="0"/>
                <a:solidFill>
                  <a:schemeClr val="accent1">
                    <a:lumMod val="50000"/>
                  </a:schemeClr>
                </a:solidFill>
                <a:effectLst>
                  <a:outerShdw blurRad="38100" dist="25400" dir="5400000" algn="ctr" rotWithShape="0">
                    <a:srgbClr val="6E747A">
                      <a:alpha val="43000"/>
                    </a:srgbClr>
                  </a:outerShdw>
                </a:effectLst>
              </a:rPr>
              <a:t>Authors: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AVIJIT BASAK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DEBAYAN DAS</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ARUP DEY </a:t>
            </a:r>
          </a:p>
          <a:p>
            <a:pPr algn="l"/>
            <a:r>
              <a:rPr lang="en-US" sz="1400" dirty="0">
                <a:ln w="0"/>
                <a:solidFill>
                  <a:schemeClr val="accent1">
                    <a:lumMod val="50000"/>
                  </a:schemeClr>
                </a:solidFill>
                <a:effectLst>
                  <a:outerShdw blurRad="38100" dist="25400" dir="5400000" algn="ctr" rotWithShape="0">
                    <a:srgbClr val="6E747A">
                      <a:alpha val="43000"/>
                    </a:srgbClr>
                  </a:outerShdw>
                </a:effectLst>
              </a:rPr>
              <a:t>ARGHYADIP GHOSH</a:t>
            </a:r>
            <a:endParaRPr lang="en-US" sz="1400" dirty="0">
              <a:ln w="0"/>
              <a:solidFill>
                <a:schemeClr val="accent1"/>
              </a:solidFill>
              <a:effectLst>
                <a:outerShdw blurRad="38100" dist="25400" dir="5400000" algn="ctr" rotWithShape="0">
                  <a:srgbClr val="6E747A">
                    <a:alpha val="43000"/>
                  </a:srgbClr>
                </a:outerShdw>
              </a:effectLst>
            </a:endParaRPr>
          </a:p>
          <a:p>
            <a:pPr algn="l"/>
            <a:endParaRPr lang="en-US" sz="3200" dirty="0">
              <a:ln w="0"/>
              <a:solidFill>
                <a:schemeClr val="accent1"/>
              </a:solidFill>
              <a:effectLst>
                <a:outerShdw blurRad="50800" dist="38100" dir="2700000" algn="tl" rotWithShape="0">
                  <a:prstClr val="black">
                    <a:alpha val="40000"/>
                  </a:prstClr>
                </a:outerShdw>
              </a:effectLst>
            </a:endParaRPr>
          </a:p>
        </p:txBody>
      </p:sp>
      <p:pic>
        <p:nvPicPr>
          <p:cNvPr id="6" name="Picture 7" descr="R120_G137_B251-200">
            <a:extLst>
              <a:ext uri="{FF2B5EF4-FFF2-40B4-BE49-F238E27FC236}">
                <a16:creationId xmlns:a16="http://schemas.microsoft.com/office/drawing/2014/main" id="{B31A7B3A-85A2-4320-B8FB-4706321B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8810" y="361996"/>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5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5E69-7EC8-4167-B1B5-6460E8C19C4B}"/>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8FCD66D-8A58-4BD0-9C0B-50B32919D8E8}"/>
              </a:ext>
            </a:extLst>
          </p:cNvPr>
          <p:cNvSpPr>
            <a:spLocks noGrp="1"/>
          </p:cNvSpPr>
          <p:nvPr>
            <p:ph idx="1"/>
          </p:nvPr>
        </p:nvSpPr>
        <p:spPr/>
        <p:txBody>
          <a:bodyPr/>
          <a:lstStyle/>
          <a:p>
            <a:r>
              <a:rPr lang="en-US" sz="2400" dirty="0"/>
              <a:t>The tool generates appropriate report related to the execution. The generated report is attached herewith.</a:t>
            </a:r>
          </a:p>
          <a:p>
            <a:endParaRPr lang="en-US" sz="2400" dirty="0"/>
          </a:p>
          <a:p>
            <a:endParaRPr lang="en-US" sz="2400" dirty="0"/>
          </a:p>
          <a:p>
            <a:r>
              <a:rPr lang="en-US" sz="2400" dirty="0"/>
              <a:t>Users need to open the report.xml file in any browser to view the generated report.</a:t>
            </a:r>
          </a:p>
          <a:p>
            <a:r>
              <a:rPr lang="en-US" sz="2400" dirty="0"/>
              <a:t>Report format is customizable using report.xsl document.</a:t>
            </a:r>
          </a:p>
          <a:p>
            <a:r>
              <a:rPr lang="en-US" sz="2400" dirty="0"/>
              <a:t>Screenshot images are generated for each of the SCREENSHOT command.</a:t>
            </a:r>
          </a:p>
          <a:p>
            <a:endParaRPr lang="en-US" dirty="0"/>
          </a:p>
          <a:p>
            <a:endParaRPr lang="en-US" dirty="0"/>
          </a:p>
        </p:txBody>
      </p:sp>
      <p:graphicFrame>
        <p:nvGraphicFramePr>
          <p:cNvPr id="4" name="Object 3">
            <a:extLst>
              <a:ext uri="{FF2B5EF4-FFF2-40B4-BE49-F238E27FC236}">
                <a16:creationId xmlns:a16="http://schemas.microsoft.com/office/drawing/2014/main" id="{68F03307-A53E-4D93-A088-FCBAB1462E15}"/>
              </a:ext>
            </a:extLst>
          </p:cNvPr>
          <p:cNvGraphicFramePr>
            <a:graphicFrameLocks noChangeAspect="1"/>
          </p:cNvGraphicFramePr>
          <p:nvPr>
            <p:extLst>
              <p:ext uri="{D42A27DB-BD31-4B8C-83A1-F6EECF244321}">
                <p14:modId xmlns:p14="http://schemas.microsoft.com/office/powerpoint/2010/main" val="2528047783"/>
              </p:ext>
            </p:extLst>
          </p:nvPr>
        </p:nvGraphicFramePr>
        <p:xfrm>
          <a:off x="1244600" y="2683193"/>
          <a:ext cx="1028700" cy="863600"/>
        </p:xfrm>
        <a:graphic>
          <a:graphicData uri="http://schemas.openxmlformats.org/presentationml/2006/ole">
            <mc:AlternateContent xmlns:mc="http://schemas.openxmlformats.org/markup-compatibility/2006">
              <mc:Choice xmlns:v="urn:schemas-microsoft-com:vml" Requires="v">
                <p:oleObj spid="_x0000_s4279" name="Packager Shell Object" showAsIcon="1" r:id="rId3" imgW="1028160" imgH="863640" progId="Package">
                  <p:embed/>
                </p:oleObj>
              </mc:Choice>
              <mc:Fallback>
                <p:oleObj name="Packager Shell Object" showAsIcon="1" r:id="rId3" imgW="1028160" imgH="863640" progId="Package">
                  <p:embed/>
                  <p:pic>
                    <p:nvPicPr>
                      <p:cNvPr id="0" name=""/>
                      <p:cNvPicPr/>
                      <p:nvPr/>
                    </p:nvPicPr>
                    <p:blipFill>
                      <a:blip r:embed="rId4"/>
                      <a:stretch>
                        <a:fillRect/>
                      </a:stretch>
                    </p:blipFill>
                    <p:spPr>
                      <a:xfrm>
                        <a:off x="1244600" y="2683193"/>
                        <a:ext cx="1028700"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6A28359D-CA0A-4818-A478-86CC1C80B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4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E8A9-7633-4B1E-835F-C6CFC1ACAF5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Use of Variable in Selmate</a:t>
            </a:r>
            <a:endParaRPr lang="en-US" sz="4000" dirty="0"/>
          </a:p>
        </p:txBody>
      </p:sp>
      <p:sp>
        <p:nvSpPr>
          <p:cNvPr id="3" name="Content Placeholder 2">
            <a:extLst>
              <a:ext uri="{FF2B5EF4-FFF2-40B4-BE49-F238E27FC236}">
                <a16:creationId xmlns:a16="http://schemas.microsoft.com/office/drawing/2014/main" id="{A2C2F645-4A0F-4953-9038-71F893308F66}"/>
              </a:ext>
            </a:extLst>
          </p:cNvPr>
          <p:cNvSpPr>
            <a:spLocks noGrp="1"/>
          </p:cNvSpPr>
          <p:nvPr>
            <p:ph idx="1"/>
          </p:nvPr>
        </p:nvSpPr>
        <p:spPr>
          <a:xfrm>
            <a:off x="838200" y="1602377"/>
            <a:ext cx="10515600" cy="4574586"/>
          </a:xfrm>
        </p:spPr>
        <p:txBody>
          <a:bodyPr>
            <a:normAutofit/>
          </a:bodyPr>
          <a:lstStyle/>
          <a:p>
            <a:r>
              <a:rPr lang="en-US" sz="2400" dirty="0"/>
              <a:t>Selmate allows use of variable in its commands. Variables are referred using the syntax “prefix${VARIABLE NAME}suffix” or $ “VARIABLE NAME”. </a:t>
            </a:r>
          </a:p>
          <a:p>
            <a:r>
              <a:rPr lang="en-US" sz="2400" dirty="0"/>
              <a:t>Use of variables in multiple commands are mentioned below:</a:t>
            </a:r>
          </a:p>
          <a:p>
            <a:pPr lvl="1">
              <a:buFont typeface="Courier New" panose="02070309020205020404" pitchFamily="49" charset="0"/>
              <a:buChar char="o"/>
            </a:pPr>
            <a:r>
              <a:rPr lang="en-US" sz="2000" b="1" dirty="0"/>
              <a:t>AssignCommand:</a:t>
            </a:r>
            <a:r>
              <a:rPr lang="en-US" sz="2000" dirty="0"/>
              <a:t> This command assigns a value to a variable. It also accepts variable reference as part of variable’s value.</a:t>
            </a:r>
          </a:p>
          <a:p>
            <a:pPr lvl="1">
              <a:buFont typeface="Courier New" panose="02070309020205020404" pitchFamily="49" charset="0"/>
              <a:buChar char="o"/>
            </a:pPr>
            <a:r>
              <a:rPr lang="en-US" sz="2000" b="1" dirty="0"/>
              <a:t>WriteCommand:</a:t>
            </a:r>
            <a:r>
              <a:rPr lang="en-US" sz="2000" dirty="0"/>
              <a:t> This command accepts variable reference as part of input text.</a:t>
            </a:r>
          </a:p>
          <a:p>
            <a:pPr lvl="1">
              <a:buFont typeface="Courier New" panose="02070309020205020404" pitchFamily="49" charset="0"/>
              <a:buChar char="o"/>
            </a:pPr>
            <a:r>
              <a:rPr lang="en-US" sz="2000" b="1" dirty="0"/>
              <a:t>SelectOptionsCommand: </a:t>
            </a:r>
            <a:r>
              <a:rPr lang="en-US" sz="2000" dirty="0"/>
              <a:t>This command accepts variable reference as option value.</a:t>
            </a:r>
          </a:p>
          <a:p>
            <a:pPr lvl="1">
              <a:buFont typeface="Courier New" panose="02070309020205020404" pitchFamily="49" charset="0"/>
              <a:buChar char="o"/>
            </a:pPr>
            <a:r>
              <a:rPr lang="en-US" sz="2000" b="1" dirty="0"/>
              <a:t>AssertCommand:</a:t>
            </a:r>
            <a:r>
              <a:rPr lang="en-US" sz="2000" dirty="0"/>
              <a:t> This command accepts variable reference as part of expected value, actual value and failure message.</a:t>
            </a:r>
            <a:endParaRPr lang="en-US" sz="2400" dirty="0"/>
          </a:p>
          <a:p>
            <a:r>
              <a:rPr lang="en-US" sz="2400" dirty="0"/>
              <a:t>The sample script previously shown is modified to demonstrate the use of variable. Several variables are assigned values and used in successive commands.</a:t>
            </a:r>
          </a:p>
          <a:p>
            <a:pPr marL="0" indent="0">
              <a:buNone/>
            </a:pPr>
            <a:r>
              <a:rPr lang="en-US" sz="2400" dirty="0"/>
              <a:t>	</a:t>
            </a:r>
            <a:endParaRPr lang="en-US" sz="2000" dirty="0"/>
          </a:p>
        </p:txBody>
      </p:sp>
      <p:pic>
        <p:nvPicPr>
          <p:cNvPr id="4" name="Picture 7" descr="R120_G137_B251-200">
            <a:extLst>
              <a:ext uri="{FF2B5EF4-FFF2-40B4-BE49-F238E27FC236}">
                <a16:creationId xmlns:a16="http://schemas.microsoft.com/office/drawing/2014/main" id="{F8AD8F17-7900-4651-BF40-309D8FBB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a:extLst>
              <a:ext uri="{FF2B5EF4-FFF2-40B4-BE49-F238E27FC236}">
                <a16:creationId xmlns:a16="http://schemas.microsoft.com/office/drawing/2014/main" id="{FB161A3F-9D66-485B-9885-C8B044EE372C}"/>
              </a:ext>
            </a:extLst>
          </p:cNvPr>
          <p:cNvGraphicFramePr>
            <a:graphicFrameLocks noChangeAspect="1"/>
          </p:cNvGraphicFramePr>
          <p:nvPr>
            <p:extLst>
              <p:ext uri="{D42A27DB-BD31-4B8C-83A1-F6EECF244321}">
                <p14:modId xmlns:p14="http://schemas.microsoft.com/office/powerpoint/2010/main" val="298684243"/>
              </p:ext>
            </p:extLst>
          </p:nvPr>
        </p:nvGraphicFramePr>
        <p:xfrm>
          <a:off x="1354183" y="5448163"/>
          <a:ext cx="914400" cy="792163"/>
        </p:xfrm>
        <a:graphic>
          <a:graphicData uri="http://schemas.openxmlformats.org/presentationml/2006/ole">
            <mc:AlternateContent xmlns:mc="http://schemas.openxmlformats.org/markup-compatibility/2006">
              <mc:Choice xmlns:v="urn:schemas-microsoft-com:vml" Requires="v">
                <p:oleObj spid="_x0000_s7233"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54183" y="544816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9201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D5A9-0FEF-4195-9A69-577D24CFF928}"/>
              </a:ext>
            </a:extLst>
          </p:cNvPr>
          <p:cNvSpPr>
            <a:spLocks noGrp="1"/>
          </p:cNvSpPr>
          <p:nvPr>
            <p:ph type="title"/>
          </p:nvPr>
        </p:nvSpPr>
        <p:spPr/>
        <p:txBody>
          <a:bodyPr/>
          <a:lstStyle/>
          <a:p>
            <a:r>
              <a:rPr lang="en-US" b="1" dirty="0">
                <a:solidFill>
                  <a:schemeClr val="accent1">
                    <a:lumMod val="50000"/>
                  </a:schemeClr>
                </a:solidFill>
              </a:rPr>
              <a:t>Selmate - Use of Variable in Selmate </a:t>
            </a:r>
            <a:r>
              <a:rPr lang="en-US" sz="3200" b="1" dirty="0">
                <a:solidFill>
                  <a:schemeClr val="accent1">
                    <a:lumMod val="50000"/>
                  </a:schemeClr>
                </a:solidFill>
              </a:rPr>
              <a:t>continued…</a:t>
            </a:r>
            <a:endParaRPr lang="en-US" sz="3200" dirty="0"/>
          </a:p>
        </p:txBody>
      </p:sp>
      <p:sp>
        <p:nvSpPr>
          <p:cNvPr id="3" name="Content Placeholder 2">
            <a:extLst>
              <a:ext uri="{FF2B5EF4-FFF2-40B4-BE49-F238E27FC236}">
                <a16:creationId xmlns:a16="http://schemas.microsoft.com/office/drawing/2014/main" id="{C881DF99-E8D2-4296-96CD-8B10EF1FCCED}"/>
              </a:ext>
            </a:extLst>
          </p:cNvPr>
          <p:cNvSpPr>
            <a:spLocks noGrp="1"/>
          </p:cNvSpPr>
          <p:nvPr>
            <p:ph idx="1"/>
          </p:nvPr>
        </p:nvSpPr>
        <p:spPr/>
        <p:txBody>
          <a:bodyPr>
            <a:normAutofit/>
          </a:bodyPr>
          <a:lstStyle/>
          <a:p>
            <a:r>
              <a:rPr lang="en-US" sz="2400" dirty="0"/>
              <a:t>‘$’ is used as a special character in Selmate.</a:t>
            </a:r>
          </a:p>
          <a:p>
            <a:r>
              <a:rPr lang="en-US" sz="2400" dirty="0"/>
              <a:t>If ‘$’ has to be used as a constant in the input of previously mentioned commands, it has to be escaped by backslash(‘\’);</a:t>
            </a:r>
          </a:p>
          <a:p>
            <a:r>
              <a:rPr lang="en-US" sz="2400" dirty="0"/>
              <a:t>Character backslash(‘\’) placed before a ‘$’ can be escaped by another backslash(‘\’) before it.</a:t>
            </a:r>
          </a:p>
        </p:txBody>
      </p:sp>
    </p:spTree>
    <p:extLst>
      <p:ext uri="{BB962C8B-B14F-4D97-AF65-F5344CB8AC3E}">
        <p14:creationId xmlns:p14="http://schemas.microsoft.com/office/powerpoint/2010/main" val="225381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1A9C-54E8-41E7-B908-009D941D1A9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Dynamic Data</a:t>
            </a:r>
          </a:p>
        </p:txBody>
      </p:sp>
      <p:sp>
        <p:nvSpPr>
          <p:cNvPr id="3" name="Content Placeholder 2">
            <a:extLst>
              <a:ext uri="{FF2B5EF4-FFF2-40B4-BE49-F238E27FC236}">
                <a16:creationId xmlns:a16="http://schemas.microsoft.com/office/drawing/2014/main" id="{C6AA6DF5-AEA7-4987-99E3-C035542527AB}"/>
              </a:ext>
            </a:extLst>
          </p:cNvPr>
          <p:cNvSpPr>
            <a:spLocks noGrp="1"/>
          </p:cNvSpPr>
          <p:nvPr>
            <p:ph idx="1"/>
          </p:nvPr>
        </p:nvSpPr>
        <p:spPr/>
        <p:txBody>
          <a:bodyPr>
            <a:normAutofit lnSpcReduction="10000"/>
          </a:bodyPr>
          <a:lstStyle/>
          <a:p>
            <a:r>
              <a:rPr lang="en-US" sz="2400" dirty="0"/>
              <a:t>Selmate can also be used for dynamic process automation with dynamic data.</a:t>
            </a:r>
          </a:p>
          <a:p>
            <a:r>
              <a:rPr lang="en-US" sz="2400" dirty="0"/>
              <a:t>Data is usually fetched from database hence they are not static.</a:t>
            </a:r>
          </a:p>
          <a:p>
            <a:r>
              <a:rPr lang="en-US" sz="2400" dirty="0"/>
              <a:t>User has to write java code using selmate-core interface components. The input script should be provided in xml format which is generated dynamically using java code. The selmate-core.jar should be used as a library in user project. The corresponding schema for the input xml is attached herewith. </a:t>
            </a:r>
          </a:p>
          <a:p>
            <a:endParaRPr lang="en-US" sz="2400" dirty="0"/>
          </a:p>
          <a:p>
            <a:r>
              <a:rPr lang="en-US" sz="2400" dirty="0"/>
              <a:t>A sample java code to interact with a web browser is attached here. </a:t>
            </a:r>
          </a:p>
          <a:p>
            <a:endParaRPr lang="en-US" dirty="0"/>
          </a:p>
          <a:p>
            <a:r>
              <a:rPr lang="en-US" sz="2400" dirty="0"/>
              <a:t>The code simulates the functionality of percentage calculation in “</a:t>
            </a:r>
            <a:r>
              <a:rPr lang="en-US" sz="2400" dirty="0">
                <a:solidFill>
                  <a:schemeClr val="accent1">
                    <a:lumMod val="75000"/>
                  </a:schemeClr>
                </a:solidFill>
              </a:rPr>
              <a:t>http://www.calculator.net/</a:t>
            </a:r>
            <a:r>
              <a:rPr lang="en-US" sz="2400" dirty="0"/>
              <a:t>”.</a:t>
            </a:r>
          </a:p>
          <a:p>
            <a:endParaRPr lang="en-US" dirty="0"/>
          </a:p>
        </p:txBody>
      </p:sp>
      <p:graphicFrame>
        <p:nvGraphicFramePr>
          <p:cNvPr id="4" name="Object 3">
            <a:extLst>
              <a:ext uri="{FF2B5EF4-FFF2-40B4-BE49-F238E27FC236}">
                <a16:creationId xmlns:a16="http://schemas.microsoft.com/office/drawing/2014/main" id="{F0A3FB27-762C-4B12-B020-FFFA6155E5BF}"/>
              </a:ext>
            </a:extLst>
          </p:cNvPr>
          <p:cNvGraphicFramePr>
            <a:graphicFrameLocks noChangeAspect="1"/>
          </p:cNvGraphicFramePr>
          <p:nvPr>
            <p:extLst>
              <p:ext uri="{D42A27DB-BD31-4B8C-83A1-F6EECF244321}">
                <p14:modId xmlns:p14="http://schemas.microsoft.com/office/powerpoint/2010/main" val="4132079839"/>
              </p:ext>
            </p:extLst>
          </p:nvPr>
        </p:nvGraphicFramePr>
        <p:xfrm>
          <a:off x="8850449" y="3650412"/>
          <a:ext cx="1053584" cy="738595"/>
        </p:xfrm>
        <a:graphic>
          <a:graphicData uri="http://schemas.openxmlformats.org/presentationml/2006/ole">
            <mc:AlternateContent xmlns:mc="http://schemas.openxmlformats.org/markup-compatibility/2006">
              <mc:Choice xmlns:v="urn:schemas-microsoft-com:vml" Requires="v">
                <p:oleObj spid="_x0000_s5436" name="Packager Shell Object" showAsIcon="1" r:id="rId3" imgW="1231200" imgH="863640" progId="Package">
                  <p:embed/>
                </p:oleObj>
              </mc:Choice>
              <mc:Fallback>
                <p:oleObj name="Packager Shell Object" showAsIcon="1" r:id="rId3" imgW="1231200" imgH="863640" progId="Package">
                  <p:embed/>
                  <p:pic>
                    <p:nvPicPr>
                      <p:cNvPr id="0" name=""/>
                      <p:cNvPicPr/>
                      <p:nvPr/>
                    </p:nvPicPr>
                    <p:blipFill>
                      <a:blip r:embed="rId4"/>
                      <a:stretch>
                        <a:fillRect/>
                      </a:stretch>
                    </p:blipFill>
                    <p:spPr>
                      <a:xfrm>
                        <a:off x="8850449" y="3650412"/>
                        <a:ext cx="1053584" cy="73859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5FE21A5-DD48-4B29-B7C8-2D3DC2D57537}"/>
              </a:ext>
            </a:extLst>
          </p:cNvPr>
          <p:cNvGraphicFramePr>
            <a:graphicFrameLocks noChangeAspect="1"/>
          </p:cNvGraphicFramePr>
          <p:nvPr>
            <p:extLst>
              <p:ext uri="{D42A27DB-BD31-4B8C-83A1-F6EECF244321}">
                <p14:modId xmlns:p14="http://schemas.microsoft.com/office/powerpoint/2010/main" val="2514611330"/>
              </p:ext>
            </p:extLst>
          </p:nvPr>
        </p:nvGraphicFramePr>
        <p:xfrm>
          <a:off x="8025227" y="4523944"/>
          <a:ext cx="3757612" cy="863600"/>
        </p:xfrm>
        <a:graphic>
          <a:graphicData uri="http://schemas.openxmlformats.org/presentationml/2006/ole">
            <mc:AlternateContent xmlns:mc="http://schemas.openxmlformats.org/markup-compatibility/2006">
              <mc:Choice xmlns:v="urn:schemas-microsoft-com:vml" Requires="v">
                <p:oleObj spid="_x0000_s5437" name="Packager Shell Object" showAsIcon="1" r:id="rId5" imgW="3757320" imgH="863640" progId="Package">
                  <p:embed/>
                </p:oleObj>
              </mc:Choice>
              <mc:Fallback>
                <p:oleObj name="Packager Shell Object" showAsIcon="1" r:id="rId5" imgW="3757320" imgH="863640" progId="Package">
                  <p:embed/>
                  <p:pic>
                    <p:nvPicPr>
                      <p:cNvPr id="0" name=""/>
                      <p:cNvPicPr/>
                      <p:nvPr/>
                    </p:nvPicPr>
                    <p:blipFill>
                      <a:blip r:embed="rId6"/>
                      <a:stretch>
                        <a:fillRect/>
                      </a:stretch>
                    </p:blipFill>
                    <p:spPr>
                      <a:xfrm>
                        <a:off x="8025227" y="4523944"/>
                        <a:ext cx="3757612" cy="863600"/>
                      </a:xfrm>
                      <a:prstGeom prst="rect">
                        <a:avLst/>
                      </a:prstGeom>
                    </p:spPr>
                  </p:pic>
                </p:oleObj>
              </mc:Fallback>
            </mc:AlternateContent>
          </a:graphicData>
        </a:graphic>
      </p:graphicFrame>
      <p:pic>
        <p:nvPicPr>
          <p:cNvPr id="7" name="Picture 7" descr="R120_G137_B251-200">
            <a:extLst>
              <a:ext uri="{FF2B5EF4-FFF2-40B4-BE49-F238E27FC236}">
                <a16:creationId xmlns:a16="http://schemas.microsoft.com/office/drawing/2014/main" id="{86EBB931-C70E-4DF6-AC65-0B77A9FF7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3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16A5-A5A0-4621-83AD-AAF86C917930}"/>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Developing Custom Commands</a:t>
            </a:r>
          </a:p>
        </p:txBody>
      </p:sp>
      <p:sp>
        <p:nvSpPr>
          <p:cNvPr id="3" name="Content Placeholder 2">
            <a:extLst>
              <a:ext uri="{FF2B5EF4-FFF2-40B4-BE49-F238E27FC236}">
                <a16:creationId xmlns:a16="http://schemas.microsoft.com/office/drawing/2014/main" id="{3E9ED43F-32CB-45A2-B0C4-345FA353D979}"/>
              </a:ext>
            </a:extLst>
          </p:cNvPr>
          <p:cNvSpPr>
            <a:spLocks noGrp="1"/>
          </p:cNvSpPr>
          <p:nvPr>
            <p:ph idx="1"/>
          </p:nvPr>
        </p:nvSpPr>
        <p:spPr/>
        <p:txBody>
          <a:bodyPr>
            <a:normAutofit/>
          </a:bodyPr>
          <a:lstStyle/>
          <a:p>
            <a:r>
              <a:rPr lang="en-US" sz="2400" dirty="0"/>
              <a:t>Selmate provides API for custom command development for specific applications.</a:t>
            </a:r>
          </a:p>
          <a:p>
            <a:r>
              <a:rPr lang="en-US" sz="2400" dirty="0"/>
              <a:t>The command class should extend the class </a:t>
            </a:r>
            <a:r>
              <a:rPr lang="en-US" sz="2400" dirty="0">
                <a:solidFill>
                  <a:schemeClr val="accent1">
                    <a:lumMod val="75000"/>
                  </a:schemeClr>
                </a:solidFill>
              </a:rPr>
              <a:t>com.ibm.selmate.command. AbstractCustomCommand</a:t>
            </a:r>
            <a:r>
              <a:rPr lang="en-US" sz="2400" dirty="0"/>
              <a:t> and implement execute and optionally validate method as shown in the diagram below. AbstractCustomCommand class encapsulates all the input values and exposes required operations to iterate them.</a:t>
            </a:r>
          </a:p>
          <a:p>
            <a:endParaRPr lang="en-US" sz="2400" dirty="0"/>
          </a:p>
          <a:p>
            <a:r>
              <a:rPr lang="en-US" sz="2400" dirty="0"/>
              <a:t> An example is attached here of a sample custom command. The command is used to upload a file to an online xml validator. The command should be packaged in a jar file which needs to be present in classpath. The relevant XLS script is also attached.</a:t>
            </a:r>
          </a:p>
        </p:txBody>
      </p:sp>
      <p:graphicFrame>
        <p:nvGraphicFramePr>
          <p:cNvPr id="4" name="Object 3">
            <a:extLst>
              <a:ext uri="{FF2B5EF4-FFF2-40B4-BE49-F238E27FC236}">
                <a16:creationId xmlns:a16="http://schemas.microsoft.com/office/drawing/2014/main" id="{633A876C-878F-4596-BA80-199E80D26C3D}"/>
              </a:ext>
            </a:extLst>
          </p:cNvPr>
          <p:cNvGraphicFramePr>
            <a:graphicFrameLocks noChangeAspect="1"/>
          </p:cNvGraphicFramePr>
          <p:nvPr>
            <p:extLst>
              <p:ext uri="{D42A27DB-BD31-4B8C-83A1-F6EECF244321}">
                <p14:modId xmlns:p14="http://schemas.microsoft.com/office/powerpoint/2010/main" val="3905592908"/>
              </p:ext>
            </p:extLst>
          </p:nvPr>
        </p:nvGraphicFramePr>
        <p:xfrm>
          <a:off x="1606233" y="3569494"/>
          <a:ext cx="2687093" cy="863600"/>
        </p:xfrm>
        <a:graphic>
          <a:graphicData uri="http://schemas.openxmlformats.org/presentationml/2006/ole">
            <mc:AlternateContent xmlns:mc="http://schemas.openxmlformats.org/markup-compatibility/2006">
              <mc:Choice xmlns:v="urn:schemas-microsoft-com:vml" Requires="v">
                <p:oleObj spid="_x0000_s6309" name="Packager Shell Object" showAsIcon="1" r:id="rId3" imgW="2868840" imgH="863640" progId="Package">
                  <p:embed/>
                </p:oleObj>
              </mc:Choice>
              <mc:Fallback>
                <p:oleObj name="Packager Shell Object" showAsIcon="1" r:id="rId3" imgW="2868840" imgH="863640" progId="Package">
                  <p:embed/>
                  <p:pic>
                    <p:nvPicPr>
                      <p:cNvPr id="0" name=""/>
                      <p:cNvPicPr/>
                      <p:nvPr/>
                    </p:nvPicPr>
                    <p:blipFill>
                      <a:blip r:embed="rId4"/>
                      <a:stretch>
                        <a:fillRect/>
                      </a:stretch>
                    </p:blipFill>
                    <p:spPr>
                      <a:xfrm>
                        <a:off x="1606233" y="3569494"/>
                        <a:ext cx="2687093" cy="863600"/>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4BB78E03-222F-4384-8DF9-A584E1320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B846C6F1-847C-4663-BFB9-45AB74FEC86E}"/>
              </a:ext>
            </a:extLst>
          </p:cNvPr>
          <p:cNvGraphicFramePr>
            <a:graphicFrameLocks noChangeAspect="1"/>
          </p:cNvGraphicFramePr>
          <p:nvPr>
            <p:extLst>
              <p:ext uri="{D42A27DB-BD31-4B8C-83A1-F6EECF244321}">
                <p14:modId xmlns:p14="http://schemas.microsoft.com/office/powerpoint/2010/main" val="200448354"/>
              </p:ext>
            </p:extLst>
          </p:nvPr>
        </p:nvGraphicFramePr>
        <p:xfrm>
          <a:off x="4293326" y="5635989"/>
          <a:ext cx="914400" cy="675911"/>
        </p:xfrm>
        <a:graphic>
          <a:graphicData uri="http://schemas.openxmlformats.org/presentationml/2006/ole">
            <mc:AlternateContent xmlns:mc="http://schemas.openxmlformats.org/markup-compatibility/2006">
              <mc:Choice xmlns:v="urn:schemas-microsoft-com:vml" Requires="v">
                <p:oleObj spid="_x0000_s6310"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4293326" y="5635989"/>
                        <a:ext cx="914400" cy="67591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865CB9-D7C0-428C-8D0D-F8B42D162FB6}"/>
              </a:ext>
            </a:extLst>
          </p:cNvPr>
          <p:cNvGraphicFramePr>
            <a:graphicFrameLocks noChangeAspect="1"/>
          </p:cNvGraphicFramePr>
          <p:nvPr>
            <p:extLst>
              <p:ext uri="{D42A27DB-BD31-4B8C-83A1-F6EECF244321}">
                <p14:modId xmlns:p14="http://schemas.microsoft.com/office/powerpoint/2010/main" val="2817016363"/>
              </p:ext>
            </p:extLst>
          </p:nvPr>
        </p:nvGraphicFramePr>
        <p:xfrm>
          <a:off x="5943600" y="5635989"/>
          <a:ext cx="914400" cy="675911"/>
        </p:xfrm>
        <a:graphic>
          <a:graphicData uri="http://schemas.openxmlformats.org/presentationml/2006/ole">
            <mc:AlternateContent xmlns:mc="http://schemas.openxmlformats.org/markup-compatibility/2006">
              <mc:Choice xmlns:v="urn:schemas-microsoft-com:vml" Requires="v">
                <p:oleObj spid="_x0000_s6311" name="Worksheet" showAsIcon="1" r:id="rId8" imgW="914400" imgH="792360" progId="Excel.Sheet.12">
                  <p:embed/>
                </p:oleObj>
              </mc:Choice>
              <mc:Fallback>
                <p:oleObj name="Worksheet" showAsIcon="1" r:id="rId8" imgW="914400" imgH="792360" progId="Excel.Sheet.12">
                  <p:embed/>
                  <p:pic>
                    <p:nvPicPr>
                      <p:cNvPr id="0" name=""/>
                      <p:cNvPicPr/>
                      <p:nvPr/>
                    </p:nvPicPr>
                    <p:blipFill>
                      <a:blip r:embed="rId9"/>
                      <a:stretch>
                        <a:fillRect/>
                      </a:stretch>
                    </p:blipFill>
                    <p:spPr>
                      <a:xfrm>
                        <a:off x="5943600" y="5635989"/>
                        <a:ext cx="914400" cy="675911"/>
                      </a:xfrm>
                      <a:prstGeom prst="rect">
                        <a:avLst/>
                      </a:prstGeom>
                    </p:spPr>
                  </p:pic>
                </p:oleObj>
              </mc:Fallback>
            </mc:AlternateContent>
          </a:graphicData>
        </a:graphic>
      </p:graphicFrame>
    </p:spTree>
    <p:extLst>
      <p:ext uri="{BB962C8B-B14F-4D97-AF65-F5344CB8AC3E}">
        <p14:creationId xmlns:p14="http://schemas.microsoft.com/office/powerpoint/2010/main" val="48635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E968-A1DA-438E-82A5-6AE6166AD9C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Customization of Web Drivers</a:t>
            </a:r>
          </a:p>
        </p:txBody>
      </p:sp>
      <p:sp>
        <p:nvSpPr>
          <p:cNvPr id="3" name="Content Placeholder 2">
            <a:extLst>
              <a:ext uri="{FF2B5EF4-FFF2-40B4-BE49-F238E27FC236}">
                <a16:creationId xmlns:a16="http://schemas.microsoft.com/office/drawing/2014/main" id="{859BAECC-D7CF-4472-9031-E80BA27711AC}"/>
              </a:ext>
            </a:extLst>
          </p:cNvPr>
          <p:cNvSpPr>
            <a:spLocks noGrp="1"/>
          </p:cNvSpPr>
          <p:nvPr>
            <p:ph idx="1"/>
          </p:nvPr>
        </p:nvSpPr>
        <p:spPr/>
        <p:txBody>
          <a:bodyPr>
            <a:normAutofit/>
          </a:bodyPr>
          <a:lstStyle/>
          <a:p>
            <a:r>
              <a:rPr lang="en-US" sz="2400" dirty="0"/>
              <a:t>Selmate provides API to implement custom WebDriverFactory which can be used to create custom WebDriver.</a:t>
            </a:r>
          </a:p>
          <a:p>
            <a:r>
              <a:rPr lang="en-US" sz="2400" dirty="0"/>
              <a:t>The custom factory must implement the interface  </a:t>
            </a:r>
            <a:r>
              <a:rPr lang="en-US" sz="2400" dirty="0">
                <a:solidFill>
                  <a:schemeClr val="accent1">
                    <a:lumMod val="75000"/>
                  </a:schemeClr>
                </a:solidFill>
              </a:rPr>
              <a:t>com.ibm.selmate.factory.WebDriverFactory</a:t>
            </a:r>
            <a:r>
              <a:rPr lang="en-US" sz="2400" dirty="0"/>
              <a:t> to implement its create() operation.</a:t>
            </a:r>
          </a:p>
          <a:p>
            <a:r>
              <a:rPr lang="en-US" sz="2400" dirty="0"/>
              <a:t>The name of the implementation class is mentioned by the VM argument “</a:t>
            </a:r>
            <a:r>
              <a:rPr lang="en-US" sz="2400" dirty="0">
                <a:solidFill>
                  <a:schemeClr val="accent1">
                    <a:lumMod val="75000"/>
                  </a:schemeClr>
                </a:solidFill>
              </a:rPr>
              <a:t>selmate.webdriver.factory</a:t>
            </a:r>
            <a:r>
              <a:rPr lang="en-US" sz="2400" dirty="0"/>
              <a:t>”.</a:t>
            </a:r>
          </a:p>
        </p:txBody>
      </p:sp>
      <p:pic>
        <p:nvPicPr>
          <p:cNvPr id="5" name="Picture 7" descr="R120_G137_B251-200">
            <a:extLst>
              <a:ext uri="{FF2B5EF4-FFF2-40B4-BE49-F238E27FC236}">
                <a16:creationId xmlns:a16="http://schemas.microsoft.com/office/drawing/2014/main" id="{08E27F87-327A-416E-BDDE-8D238FCD1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46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7B18-D55D-4CA7-9415-8128280F970F}"/>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Password Encryption</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CC475E0B-699D-4CD9-94D7-02543539C20F}"/>
              </a:ext>
            </a:extLst>
          </p:cNvPr>
          <p:cNvSpPr>
            <a:spLocks noGrp="1"/>
          </p:cNvSpPr>
          <p:nvPr>
            <p:ph idx="1"/>
          </p:nvPr>
        </p:nvSpPr>
        <p:spPr/>
        <p:txBody>
          <a:bodyPr/>
          <a:lstStyle/>
          <a:p>
            <a:r>
              <a:rPr lang="en-US" sz="2400" dirty="0"/>
              <a:t>User need to execute the following command in windows command prompt to encrypt any content using Selmate.</a:t>
            </a:r>
          </a:p>
          <a:p>
            <a:pPr marL="457200" lvl="1" indent="0">
              <a:buNone/>
            </a:pPr>
            <a:r>
              <a:rPr lang="en-US" sz="2000" dirty="0">
                <a:solidFill>
                  <a:schemeClr val="accent1">
                    <a:lumMod val="75000"/>
                  </a:schemeClr>
                </a:solidFill>
              </a:rPr>
              <a:t>java -cp selmate-core.jar com.ibm.selmate.client.SelmatePasswordEncryptor &lt;&lt;content&gt;&gt;</a:t>
            </a:r>
          </a:p>
          <a:p>
            <a:r>
              <a:rPr lang="en-US" sz="2400" dirty="0"/>
              <a:t>Authenticate command uses userId and password as input for authentication. Value of password should be encrypted using encryption facility provided by Selmate as mentioned above.</a:t>
            </a:r>
          </a:p>
          <a:p>
            <a:endParaRPr lang="en-US" sz="2400" dirty="0"/>
          </a:p>
        </p:txBody>
      </p:sp>
      <p:pic>
        <p:nvPicPr>
          <p:cNvPr id="4" name="Picture 7" descr="R120_G137_B251-200">
            <a:extLst>
              <a:ext uri="{FF2B5EF4-FFF2-40B4-BE49-F238E27FC236}">
                <a16:creationId xmlns:a16="http://schemas.microsoft.com/office/drawing/2014/main" id="{2C8002A7-70A8-46BB-B455-F7FDAC463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E333-8082-4934-89D6-44FB88F4EC9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How to execute Scripts</a:t>
            </a:r>
          </a:p>
        </p:txBody>
      </p:sp>
      <p:sp>
        <p:nvSpPr>
          <p:cNvPr id="3" name="Content Placeholder 2">
            <a:extLst>
              <a:ext uri="{FF2B5EF4-FFF2-40B4-BE49-F238E27FC236}">
                <a16:creationId xmlns:a16="http://schemas.microsoft.com/office/drawing/2014/main" id="{E974EF85-A283-4BF5-9809-50062A66CF9F}"/>
              </a:ext>
            </a:extLst>
          </p:cNvPr>
          <p:cNvSpPr>
            <a:spLocks noGrp="1"/>
          </p:cNvSpPr>
          <p:nvPr>
            <p:ph idx="1"/>
          </p:nvPr>
        </p:nvSpPr>
        <p:spPr/>
        <p:txBody>
          <a:bodyPr>
            <a:normAutofit/>
          </a:bodyPr>
          <a:lstStyle/>
          <a:p>
            <a:r>
              <a:rPr lang="en-US" sz="2400" dirty="0"/>
              <a:t>Commands required to execute Selmate script for different browsers in windows environment are mentioned below. Each of the commands require the presence of corresponding driver for the browser.</a:t>
            </a:r>
          </a:p>
          <a:p>
            <a:pPr lvl="1">
              <a:buFont typeface="Courier New" panose="02070309020205020404" pitchFamily="49" charset="0"/>
              <a:buChar char="o"/>
            </a:pPr>
            <a:r>
              <a:rPr lang="en-US" sz="2000" b="1" dirty="0"/>
              <a:t>Chrome:</a:t>
            </a:r>
            <a:r>
              <a:rPr lang="en-US" sz="2000" dirty="0"/>
              <a:t> java -Dwebdriver.chrome.driver="&lt;&lt;driver file path&gt;&gt;\chromedriver.exe" –</a:t>
            </a:r>
            <a:r>
              <a:rPr lang="en-US" sz="2000"/>
              <a:t>jar selmate-xls.</a:t>
            </a:r>
            <a:r>
              <a:rPr lang="en-US" sz="2000" dirty="0"/>
              <a:t>jar --file &lt;&lt;input script path&gt;&gt;</a:t>
            </a:r>
          </a:p>
          <a:p>
            <a:pPr lvl="1">
              <a:buFont typeface="Courier New" panose="02070309020205020404" pitchFamily="49" charset="0"/>
              <a:buChar char="o"/>
            </a:pPr>
            <a:r>
              <a:rPr lang="en-US" sz="2000" b="1" dirty="0"/>
              <a:t>Firefox:</a:t>
            </a:r>
            <a:r>
              <a:rPr lang="en-US" sz="2000" dirty="0"/>
              <a:t> java -Dwebdriver.gecko.driver="&lt;&lt;driver file path&gt;&gt;\geckodriver.exe" –jar selmate-xls.jar --file &lt;&lt;input script path&gt;&gt;</a:t>
            </a:r>
          </a:p>
          <a:p>
            <a:pPr lvl="1">
              <a:buFont typeface="Courier New" panose="02070309020205020404" pitchFamily="49" charset="0"/>
              <a:buChar char="o"/>
            </a:pPr>
            <a:r>
              <a:rPr lang="en-US" sz="2000" b="1" dirty="0"/>
              <a:t>Internet Explorer:</a:t>
            </a:r>
            <a:r>
              <a:rPr lang="en-US" sz="2000" dirty="0"/>
              <a:t> java -Dwebdriver.ie.driver="&lt;&lt;driver file path&gt;&gt;\IEDriverServer.exe" –jar selmate-xls.jar --file &lt;&lt;input script path&gt;&gt;</a:t>
            </a:r>
          </a:p>
          <a:p>
            <a:pPr marL="914400" lvl="2" indent="0">
              <a:buNone/>
            </a:pPr>
            <a:endParaRPr lang="en-US" sz="1600" dirty="0"/>
          </a:p>
        </p:txBody>
      </p:sp>
      <p:pic>
        <p:nvPicPr>
          <p:cNvPr id="4" name="Picture 7" descr="R120_G137_B251-200">
            <a:extLst>
              <a:ext uri="{FF2B5EF4-FFF2-40B4-BE49-F238E27FC236}">
                <a16:creationId xmlns:a16="http://schemas.microsoft.com/office/drawing/2014/main" id="{5FA07768-F8DE-4255-8E96-1FCBC32B3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17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8C7-0617-415C-8AC8-C182F0E15A8D}"/>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p>
        </p:txBody>
      </p:sp>
      <p:sp>
        <p:nvSpPr>
          <p:cNvPr id="3" name="Content Placeholder 2">
            <a:extLst>
              <a:ext uri="{FF2B5EF4-FFF2-40B4-BE49-F238E27FC236}">
                <a16:creationId xmlns:a16="http://schemas.microsoft.com/office/drawing/2014/main" id="{ABCD2AF6-0697-4EF7-A9CA-CF79FEC3B800}"/>
              </a:ext>
            </a:extLst>
          </p:cNvPr>
          <p:cNvSpPr>
            <a:spLocks noGrp="1"/>
          </p:cNvSpPr>
          <p:nvPr>
            <p:ph idx="1"/>
          </p:nvPr>
        </p:nvSpPr>
        <p:spPr/>
        <p:txBody>
          <a:bodyPr>
            <a:normAutofit/>
          </a:bodyPr>
          <a:lstStyle/>
          <a:p>
            <a:r>
              <a:rPr lang="en-US" sz="2400" b="1" dirty="0"/>
              <a:t>Advantages for Regression Testing Automation</a:t>
            </a:r>
            <a:r>
              <a:rPr lang="en-US" sz="2400" dirty="0"/>
              <a:t>:</a:t>
            </a:r>
          </a:p>
          <a:p>
            <a:pPr lvl="1">
              <a:buFont typeface="Courier New" panose="02070309020205020404" pitchFamily="49" charset="0"/>
              <a:buChar char="o"/>
            </a:pPr>
            <a:r>
              <a:rPr lang="en-US" sz="2000" dirty="0"/>
              <a:t>Selenium requires programming knowledge in either of the languages like C#, Groovy, Java, Perl, PHP, Python, Ruby or Scala while Selmate does not require any programming knowledge as regression script is written in a predefined spreadsheet template.</a:t>
            </a:r>
          </a:p>
          <a:p>
            <a:pPr lvl="1">
              <a:buFont typeface="Courier New" panose="02070309020205020404" pitchFamily="49" charset="0"/>
              <a:buChar char="o"/>
            </a:pPr>
            <a:r>
              <a:rPr lang="en-US" sz="2000" dirty="0"/>
              <a:t>Using selenium programming has to be performed for each of the execution flow. Selmate does not need to write any program. Entire execution flow can be defined as sequence of commands in the spreadsheet.</a:t>
            </a:r>
          </a:p>
          <a:p>
            <a:pPr lvl="1">
              <a:buFont typeface="Courier New" panose="02070309020205020404" pitchFamily="49" charset="0"/>
              <a:buChar char="o"/>
            </a:pPr>
            <a:r>
              <a:rPr lang="en-US" sz="2000" dirty="0"/>
              <a:t>Learning curve for Selenium is high compared to Selmate.</a:t>
            </a:r>
          </a:p>
          <a:p>
            <a:pPr lvl="1">
              <a:buFont typeface="Courier New" panose="02070309020205020404" pitchFamily="49" charset="0"/>
              <a:buChar char="o"/>
            </a:pPr>
            <a:r>
              <a:rPr lang="en-US" sz="2000" dirty="0"/>
              <a:t>People having no programming skills can only contribute in data preparation as defining execution flow requires programming skills for Selenium. Anyone can contribute in development of execution flow as well as data preparation.</a:t>
            </a:r>
          </a:p>
          <a:p>
            <a:endParaRPr lang="en-US" dirty="0"/>
          </a:p>
        </p:txBody>
      </p:sp>
      <p:pic>
        <p:nvPicPr>
          <p:cNvPr id="4" name="Picture 7" descr="R120_G137_B251-200">
            <a:extLst>
              <a:ext uri="{FF2B5EF4-FFF2-40B4-BE49-F238E27FC236}">
                <a16:creationId xmlns:a16="http://schemas.microsoft.com/office/drawing/2014/main" id="{3DC885B4-6725-400A-A1BA-D2027EBDB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3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313-4C8B-485A-A94A-FBF1DD3AEA87}"/>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Advantages of Selmate over Selenium</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DAAE9D11-444D-4E07-9E68-69283E65BF4E}"/>
              </a:ext>
            </a:extLst>
          </p:cNvPr>
          <p:cNvSpPr>
            <a:spLocks noGrp="1"/>
          </p:cNvSpPr>
          <p:nvPr>
            <p:ph idx="1"/>
          </p:nvPr>
        </p:nvSpPr>
        <p:spPr/>
        <p:txBody>
          <a:bodyPr>
            <a:normAutofit fontScale="92500" lnSpcReduction="10000"/>
          </a:bodyPr>
          <a:lstStyle/>
          <a:p>
            <a:pPr lvl="1">
              <a:buFont typeface="Courier New" panose="02070309020205020404" pitchFamily="49" charset="0"/>
              <a:buChar char="o"/>
            </a:pPr>
            <a:r>
              <a:rPr lang="en-US" dirty="0"/>
              <a:t>Developers working with Selenium need to program tasks like browser interaction for any application. Selmate hides all complexities of browser interactions behind the users. Appropriate commands are provided to perform specific type of interactions with the browser. Commands are also customizable by users.</a:t>
            </a:r>
          </a:p>
          <a:p>
            <a:pPr lvl="1">
              <a:buFont typeface="Courier New" panose="02070309020205020404" pitchFamily="49" charset="0"/>
              <a:buChar char="o"/>
            </a:pPr>
            <a:r>
              <a:rPr lang="en-US" dirty="0"/>
              <a:t>Automation using Selenium requires good amount of development time resulting in increased cost. Use of Selmate reduces programming effort to a </a:t>
            </a:r>
            <a:r>
              <a:rPr lang="en-US"/>
              <a:t>great extent. </a:t>
            </a:r>
            <a:r>
              <a:rPr lang="en-US" dirty="0"/>
              <a:t>This also minimizes the cost of automation for any web application.</a:t>
            </a:r>
          </a:p>
          <a:p>
            <a:pPr lvl="1">
              <a:buFont typeface="Courier New" panose="02070309020205020404" pitchFamily="49" charset="0"/>
              <a:buChar char="o"/>
            </a:pPr>
            <a:r>
              <a:rPr lang="en-US" dirty="0"/>
              <a:t>Selmate reduces the maintenance efforts as well as cost.</a:t>
            </a:r>
          </a:p>
          <a:p>
            <a:r>
              <a:rPr lang="en-US" sz="2600" b="1" dirty="0"/>
              <a:t>Advantages for Dynamic Process Automation</a:t>
            </a:r>
            <a:r>
              <a:rPr lang="en-US" sz="2600" dirty="0"/>
              <a:t>:</a:t>
            </a:r>
          </a:p>
          <a:p>
            <a:pPr lvl="1">
              <a:buFont typeface="Courier New" panose="02070309020205020404" pitchFamily="49" charset="0"/>
              <a:buChar char="o"/>
            </a:pPr>
            <a:r>
              <a:rPr lang="en-US" dirty="0"/>
              <a:t>Automating dynamic process using Selenium requires explicit knowledge of Selenium API. Selmate provides an interface in Java to interact with. The input should be an xml document of a defined schema. Anything specific to Selenium is managed by Selmate internally.</a:t>
            </a:r>
          </a:p>
          <a:p>
            <a:pPr lvl="1">
              <a:buFont typeface="Courier New" panose="02070309020205020404" pitchFamily="49" charset="0"/>
              <a:buChar char="o"/>
            </a:pPr>
            <a:r>
              <a:rPr lang="en-US" dirty="0"/>
              <a:t>Learning curve is more in Selenium compared to Selmate.</a:t>
            </a:r>
          </a:p>
          <a:p>
            <a:endParaRPr lang="en-US" dirty="0"/>
          </a:p>
        </p:txBody>
      </p:sp>
      <p:pic>
        <p:nvPicPr>
          <p:cNvPr id="4" name="Picture 7" descr="R120_G137_B251-200">
            <a:extLst>
              <a:ext uri="{FF2B5EF4-FFF2-40B4-BE49-F238E27FC236}">
                <a16:creationId xmlns:a16="http://schemas.microsoft.com/office/drawing/2014/main" id="{D11FB8AA-E225-4F87-84BF-B9EA9378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79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0DB-B532-4B18-9CAD-752CFF727AA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83B888A3-606A-4DDB-BBB0-D18EF7053BBF}"/>
              </a:ext>
            </a:extLst>
          </p:cNvPr>
          <p:cNvSpPr>
            <a:spLocks noGrp="1"/>
          </p:cNvSpPr>
          <p:nvPr>
            <p:ph idx="1"/>
          </p:nvPr>
        </p:nvSpPr>
        <p:spPr/>
        <p:txBody>
          <a:bodyPr/>
          <a:lstStyle/>
          <a:p>
            <a:r>
              <a:rPr lang="en-US" sz="2400" dirty="0"/>
              <a:t>Selmate is a command driven tool for automation of regression testing and dynamic process for web applications.</a:t>
            </a:r>
          </a:p>
          <a:p>
            <a:r>
              <a:rPr lang="en-US" sz="2400" dirty="0"/>
              <a:t>Commands are basic building blocks of Selmate.</a:t>
            </a:r>
          </a:p>
          <a:p>
            <a:r>
              <a:rPr lang="en-US" sz="2400" dirty="0"/>
              <a:t>Each user interaction is represented as a command.</a:t>
            </a:r>
          </a:p>
          <a:p>
            <a:r>
              <a:rPr lang="en-US" sz="2400" dirty="0"/>
              <a:t>Commands are atomic in nature.</a:t>
            </a:r>
          </a:p>
          <a:p>
            <a:r>
              <a:rPr lang="en-US" sz="2400" dirty="0"/>
              <a:t>Selmate scripts are written as a sequence of commands.</a:t>
            </a:r>
          </a:p>
          <a:p>
            <a:r>
              <a:rPr lang="en-US" sz="2400" dirty="0"/>
              <a:t>Selenium WebDriver is used internally to communicate with the web browser.</a:t>
            </a:r>
          </a:p>
          <a:p>
            <a:endParaRPr lang="en-US" dirty="0"/>
          </a:p>
        </p:txBody>
      </p:sp>
      <p:pic>
        <p:nvPicPr>
          <p:cNvPr id="5" name="Picture 7" descr="R120_G137_B251-200">
            <a:extLst>
              <a:ext uri="{FF2B5EF4-FFF2-40B4-BE49-F238E27FC236}">
                <a16:creationId xmlns:a16="http://schemas.microsoft.com/office/drawing/2014/main" id="{D444290A-48CC-4C93-BEA8-CA916FC08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31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64DF-BA57-4F0D-AC7C-F456FBFB574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4E1F0552-ACA5-4EB8-A52A-F299300CAC86}"/>
              </a:ext>
            </a:extLst>
          </p:cNvPr>
          <p:cNvSpPr>
            <a:spLocks noGrp="1"/>
          </p:cNvSpPr>
          <p:nvPr>
            <p:ph idx="1"/>
          </p:nvPr>
        </p:nvSpPr>
        <p:spPr/>
        <p:txBody>
          <a:bodyPr>
            <a:normAutofit lnSpcReduction="10000"/>
          </a:bodyPr>
          <a:lstStyle/>
          <a:p>
            <a:r>
              <a:rPr lang="en-US" sz="2400" dirty="0"/>
              <a:t>Libraries used: </a:t>
            </a:r>
          </a:p>
          <a:p>
            <a:pPr lvl="1"/>
            <a:r>
              <a:rPr lang="en-US" sz="2000" dirty="0"/>
              <a:t>Selenium </a:t>
            </a:r>
            <a:r>
              <a:rPr lang="en-US" sz="2000" dirty="0" err="1"/>
              <a:t>Webdriver</a:t>
            </a:r>
            <a:r>
              <a:rPr lang="en-US" sz="2000" dirty="0"/>
              <a:t> </a:t>
            </a:r>
            <a:r>
              <a:rPr lang="en-IN" sz="2000" dirty="0"/>
              <a:t>3.141.59</a:t>
            </a:r>
          </a:p>
          <a:p>
            <a:pPr lvl="1"/>
            <a:r>
              <a:rPr lang="en-IN" sz="2000" dirty="0"/>
              <a:t>commons-validator 1.4.0</a:t>
            </a:r>
            <a:endParaRPr lang="en-US" sz="2000" dirty="0"/>
          </a:p>
          <a:p>
            <a:pPr lvl="1"/>
            <a:r>
              <a:rPr lang="en-US" sz="2000" dirty="0"/>
              <a:t>Apache POI 3.9</a:t>
            </a:r>
          </a:p>
          <a:p>
            <a:pPr lvl="1"/>
            <a:r>
              <a:rPr lang="en-US" sz="2000" dirty="0"/>
              <a:t>Apache Log4j 1.x</a:t>
            </a:r>
          </a:p>
          <a:p>
            <a:pPr lvl="1"/>
            <a:r>
              <a:rPr lang="en-IN" sz="2000" dirty="0"/>
              <a:t>jdom2</a:t>
            </a:r>
            <a:r>
              <a:rPr lang="en-US" sz="2000" dirty="0"/>
              <a:t> 2.0.6</a:t>
            </a:r>
          </a:p>
          <a:p>
            <a:pPr lvl="1"/>
            <a:r>
              <a:rPr lang="en-IN" sz="2000" dirty="0" err="1"/>
              <a:t>ATUTestRecorder</a:t>
            </a:r>
            <a:r>
              <a:rPr lang="en-IN" sz="2000" dirty="0"/>
              <a:t> 2.1</a:t>
            </a:r>
          </a:p>
          <a:p>
            <a:pPr lvl="1"/>
            <a:r>
              <a:rPr lang="en-IN" sz="2000" dirty="0" err="1"/>
              <a:t>Testng</a:t>
            </a:r>
            <a:r>
              <a:rPr lang="en-IN" sz="2000" dirty="0"/>
              <a:t> 6.5.2</a:t>
            </a:r>
            <a:endParaRPr lang="en-US" sz="2000" dirty="0"/>
          </a:p>
          <a:p>
            <a:pPr lvl="1"/>
            <a:endParaRPr lang="en-US" dirty="0"/>
          </a:p>
          <a:p>
            <a:r>
              <a:rPr lang="en-US" sz="2400" dirty="0"/>
              <a:t>Supported Browsers:</a:t>
            </a:r>
          </a:p>
          <a:p>
            <a:pPr lvl="1"/>
            <a:r>
              <a:rPr lang="en-US" sz="2000" dirty="0"/>
              <a:t>Mozilla Firefox</a:t>
            </a:r>
          </a:p>
          <a:p>
            <a:pPr lvl="1"/>
            <a:r>
              <a:rPr lang="en-US" sz="2000" dirty="0"/>
              <a:t>Chrome</a:t>
            </a:r>
          </a:p>
          <a:p>
            <a:pPr lvl="1"/>
            <a:r>
              <a:rPr lang="en-US" sz="2000" dirty="0"/>
              <a:t>Internet Explorer</a:t>
            </a:r>
            <a:endParaRPr lang="en-US" dirty="0"/>
          </a:p>
        </p:txBody>
      </p:sp>
    </p:spTree>
    <p:extLst>
      <p:ext uri="{BB962C8B-B14F-4D97-AF65-F5344CB8AC3E}">
        <p14:creationId xmlns:p14="http://schemas.microsoft.com/office/powerpoint/2010/main" val="906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EEAB-2FE8-4823-8C7A-79664FC9C7C4}"/>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7117E3FF-AA2D-4B46-BE35-838A45A5BAD5}"/>
              </a:ext>
            </a:extLst>
          </p:cNvPr>
          <p:cNvSpPr>
            <a:spLocks noGrp="1"/>
          </p:cNvSpPr>
          <p:nvPr>
            <p:ph idx="1"/>
          </p:nvPr>
        </p:nvSpPr>
        <p:spPr/>
        <p:txBody>
          <a:bodyPr/>
          <a:lstStyle/>
          <a:p>
            <a:endParaRPr lang="en-US" dirty="0"/>
          </a:p>
          <a:p>
            <a:endParaRPr lang="en-US" dirty="0"/>
          </a:p>
          <a:p>
            <a:endParaRPr lang="en-US" dirty="0"/>
          </a:p>
          <a:p>
            <a:pPr marL="0" indent="0" algn="ctr">
              <a:buNone/>
            </a:pPr>
            <a:r>
              <a:rPr lang="en-US" sz="5400" dirty="0">
                <a:ln w="0"/>
                <a:solidFill>
                  <a:schemeClr val="accent1"/>
                </a:solidFill>
                <a:effectLst>
                  <a:outerShdw blurRad="50800" dist="38100" dir="5400000" algn="t" rotWithShape="0">
                    <a:prstClr val="black">
                      <a:alpha val="40000"/>
                    </a:prstClr>
                  </a:outerShdw>
                </a:effectLst>
              </a:rPr>
              <a:t>Q &amp;A</a:t>
            </a:r>
          </a:p>
        </p:txBody>
      </p:sp>
      <p:pic>
        <p:nvPicPr>
          <p:cNvPr id="4" name="Picture 7" descr="R120_G137_B251-200">
            <a:extLst>
              <a:ext uri="{FF2B5EF4-FFF2-40B4-BE49-F238E27FC236}">
                <a16:creationId xmlns:a16="http://schemas.microsoft.com/office/drawing/2014/main" id="{0362B93A-AC94-4F60-B1D0-D23C5BA8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733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931-B15F-4390-A42F-1DD0BA78DEDE}"/>
              </a:ext>
            </a:extLst>
          </p:cNvPr>
          <p:cNvSpPr>
            <a:spLocks noGrp="1"/>
          </p:cNvSpPr>
          <p:nvPr>
            <p:ph type="title"/>
          </p:nvPr>
        </p:nvSpPr>
        <p:spPr/>
        <p:txBody>
          <a:bodyPr/>
          <a:lstStyle/>
          <a:p>
            <a:r>
              <a:rPr lang="en-US" b="1" dirty="0">
                <a:solidFill>
                  <a:schemeClr val="accent1">
                    <a:lumMod val="50000"/>
                  </a:schemeClr>
                </a:solidFill>
              </a:rPr>
              <a:t>Selmate</a:t>
            </a:r>
            <a:endParaRPr lang="en-US" dirty="0"/>
          </a:p>
        </p:txBody>
      </p:sp>
      <p:sp>
        <p:nvSpPr>
          <p:cNvPr id="3" name="Content Placeholder 2">
            <a:extLst>
              <a:ext uri="{FF2B5EF4-FFF2-40B4-BE49-F238E27FC236}">
                <a16:creationId xmlns:a16="http://schemas.microsoft.com/office/drawing/2014/main" id="{58F64982-C086-4715-8958-1038B3EAFDA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5400" dirty="0">
                <a:solidFill>
                  <a:schemeClr val="accent1">
                    <a:lumMod val="75000"/>
                  </a:schemeClr>
                </a:solidFill>
                <a:effectLst>
                  <a:outerShdw blurRad="50800" dist="38100" dir="10800000" algn="r" rotWithShape="0">
                    <a:prstClr val="black">
                      <a:alpha val="40000"/>
                    </a:prstClr>
                  </a:outerShdw>
                </a:effectLst>
              </a:rPr>
              <a:t>Thank You</a:t>
            </a:r>
          </a:p>
          <a:p>
            <a:endParaRPr lang="en-US" dirty="0"/>
          </a:p>
        </p:txBody>
      </p:sp>
      <p:pic>
        <p:nvPicPr>
          <p:cNvPr id="4" name="Picture 7" descr="R120_G137_B251-200">
            <a:extLst>
              <a:ext uri="{FF2B5EF4-FFF2-40B4-BE49-F238E27FC236}">
                <a16:creationId xmlns:a16="http://schemas.microsoft.com/office/drawing/2014/main" id="{94E2E3E0-ABAD-4EF8-86ED-ED91E4C8D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89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36-8B88-4D84-9773-6702E288BC5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Features and Utilities</a:t>
            </a:r>
          </a:p>
        </p:txBody>
      </p:sp>
      <p:sp>
        <p:nvSpPr>
          <p:cNvPr id="3" name="Content Placeholder 2">
            <a:extLst>
              <a:ext uri="{FF2B5EF4-FFF2-40B4-BE49-F238E27FC236}">
                <a16:creationId xmlns:a16="http://schemas.microsoft.com/office/drawing/2014/main" id="{87062708-445E-4EDA-944B-9E0E8F4D6E71}"/>
              </a:ext>
            </a:extLst>
          </p:cNvPr>
          <p:cNvSpPr>
            <a:spLocks noGrp="1"/>
          </p:cNvSpPr>
          <p:nvPr>
            <p:ph idx="1"/>
          </p:nvPr>
        </p:nvSpPr>
        <p:spPr/>
        <p:txBody>
          <a:bodyPr/>
          <a:lstStyle/>
          <a:p>
            <a:r>
              <a:rPr lang="en-US" sz="2400" dirty="0"/>
              <a:t>Provides command based scripting features in spreadsheet and xml.</a:t>
            </a:r>
          </a:p>
          <a:p>
            <a:r>
              <a:rPr lang="en-US" sz="2400" dirty="0"/>
              <a:t>Provides Java based API for external communications.</a:t>
            </a:r>
          </a:p>
          <a:p>
            <a:r>
              <a:rPr lang="en-US" sz="2400" dirty="0"/>
              <a:t>Supports automation of regression testing and dynamic process.</a:t>
            </a:r>
          </a:p>
          <a:p>
            <a:endParaRPr lang="en-US" dirty="0"/>
          </a:p>
          <a:p>
            <a:endParaRPr lang="en-US" dirty="0"/>
          </a:p>
        </p:txBody>
      </p:sp>
      <p:pic>
        <p:nvPicPr>
          <p:cNvPr id="4" name="Picture 7" descr="R120_G137_B251-200">
            <a:extLst>
              <a:ext uri="{FF2B5EF4-FFF2-40B4-BE49-F238E27FC236}">
                <a16:creationId xmlns:a16="http://schemas.microsoft.com/office/drawing/2014/main" id="{61A837FB-5916-4C68-8550-FA18156D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DEA-6682-4F5D-B39E-5BD45F26BE1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Regression Testing using Selmate </a:t>
            </a:r>
          </a:p>
        </p:txBody>
      </p:sp>
      <p:sp>
        <p:nvSpPr>
          <p:cNvPr id="3" name="Content Placeholder 2">
            <a:extLst>
              <a:ext uri="{FF2B5EF4-FFF2-40B4-BE49-F238E27FC236}">
                <a16:creationId xmlns:a16="http://schemas.microsoft.com/office/drawing/2014/main" id="{64D24599-6F83-4E18-A1A9-C69B9D417C5E}"/>
              </a:ext>
            </a:extLst>
          </p:cNvPr>
          <p:cNvSpPr>
            <a:spLocks noGrp="1"/>
          </p:cNvSpPr>
          <p:nvPr>
            <p:ph idx="1"/>
          </p:nvPr>
        </p:nvSpPr>
        <p:spPr/>
        <p:txBody>
          <a:bodyPr/>
          <a:lstStyle/>
          <a:p>
            <a:r>
              <a:rPr lang="en-US" sz="2400" dirty="0"/>
              <a:t>Spreadsheet adapter is most suitable for regression testing automation.</a:t>
            </a:r>
          </a:p>
          <a:p>
            <a:r>
              <a:rPr lang="en-US" sz="2400" dirty="0"/>
              <a:t>Script is written in a predefined spreadsheet template(attached).</a:t>
            </a:r>
          </a:p>
          <a:p>
            <a:pPr marL="0" indent="0">
              <a:buNone/>
            </a:pPr>
            <a:r>
              <a:rPr lang="en-US" sz="2400" dirty="0"/>
              <a:t> </a:t>
            </a:r>
          </a:p>
          <a:p>
            <a:r>
              <a:rPr lang="en-US" sz="2400" dirty="0"/>
              <a:t>Script comprises multiple commands each of which represents an user interaction with web browser.</a:t>
            </a:r>
          </a:p>
          <a:p>
            <a:r>
              <a:rPr lang="en-US" sz="2400" dirty="0"/>
              <a:t>Each script should have a fixed header as defined in the template. The headers are described in next section.</a:t>
            </a:r>
          </a:p>
          <a:p>
            <a:r>
              <a:rPr lang="en-US" sz="2400" dirty="0"/>
              <a:t>The first command in any script should be BEGIN and the last command should be END.</a:t>
            </a:r>
          </a:p>
          <a:p>
            <a:r>
              <a:rPr lang="en-US" sz="2400" dirty="0"/>
              <a:t>A script can incorporate any no of commands in between.</a:t>
            </a:r>
          </a:p>
          <a:p>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5ABF74A3-BD9B-4902-9BF2-1849CF757692}"/>
              </a:ext>
            </a:extLst>
          </p:cNvPr>
          <p:cNvGraphicFramePr>
            <a:graphicFrameLocks noChangeAspect="1"/>
          </p:cNvGraphicFramePr>
          <p:nvPr>
            <p:extLst>
              <p:ext uri="{D42A27DB-BD31-4B8C-83A1-F6EECF244321}">
                <p14:modId xmlns:p14="http://schemas.microsoft.com/office/powerpoint/2010/main" val="4086178992"/>
              </p:ext>
            </p:extLst>
          </p:nvPr>
        </p:nvGraphicFramePr>
        <p:xfrm>
          <a:off x="1304109" y="2706506"/>
          <a:ext cx="914400" cy="792163"/>
        </p:xfrm>
        <a:graphic>
          <a:graphicData uri="http://schemas.openxmlformats.org/presentationml/2006/ole">
            <mc:AlternateContent xmlns:mc="http://schemas.openxmlformats.org/markup-compatibility/2006">
              <mc:Choice xmlns:v="urn:schemas-microsoft-com:vml" Requires="v">
                <p:oleObj spid="_x0000_s1238"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304109" y="2706506"/>
                        <a:ext cx="914400" cy="792163"/>
                      </a:xfrm>
                      <a:prstGeom prst="rect">
                        <a:avLst/>
                      </a:prstGeom>
                    </p:spPr>
                  </p:pic>
                </p:oleObj>
              </mc:Fallback>
            </mc:AlternateContent>
          </a:graphicData>
        </a:graphic>
      </p:graphicFrame>
      <p:pic>
        <p:nvPicPr>
          <p:cNvPr id="5" name="Picture 7" descr="R120_G137_B251-200">
            <a:extLst>
              <a:ext uri="{FF2B5EF4-FFF2-40B4-BE49-F238E27FC236}">
                <a16:creationId xmlns:a16="http://schemas.microsoft.com/office/drawing/2014/main" id="{2DD164B8-6E1A-4497-BA23-FDA4FE94E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0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AC7-85BA-43A8-B74E-7064D0392E43}"/>
              </a:ext>
            </a:extLst>
          </p:cNvPr>
          <p:cNvSpPr>
            <a:spLocks noGrp="1"/>
          </p:cNvSpPr>
          <p:nvPr>
            <p:ph type="title"/>
          </p:nvPr>
        </p:nvSpPr>
        <p:spPr>
          <a:xfrm>
            <a:off x="838200" y="365125"/>
            <a:ext cx="10515600" cy="1325563"/>
          </a:xfrm>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p>
        </p:txBody>
      </p:sp>
      <p:sp>
        <p:nvSpPr>
          <p:cNvPr id="3" name="Content Placeholder 2">
            <a:extLst>
              <a:ext uri="{FF2B5EF4-FFF2-40B4-BE49-F238E27FC236}">
                <a16:creationId xmlns:a16="http://schemas.microsoft.com/office/drawing/2014/main" id="{D5FE67A5-6B6D-4EA4-B5B6-06D7E069845D}"/>
              </a:ext>
            </a:extLst>
          </p:cNvPr>
          <p:cNvSpPr>
            <a:spLocks noGrp="1"/>
          </p:cNvSpPr>
          <p:nvPr>
            <p:ph idx="1"/>
          </p:nvPr>
        </p:nvSpPr>
        <p:spPr>
          <a:xfrm>
            <a:off x="838200" y="1690688"/>
            <a:ext cx="10515600" cy="4486275"/>
          </a:xfrm>
        </p:spPr>
        <p:txBody>
          <a:bodyPr>
            <a:normAutofit fontScale="77500" lnSpcReduction="20000"/>
          </a:bodyPr>
          <a:lstStyle/>
          <a:p>
            <a:r>
              <a:rPr lang="en-US" sz="3100" b="1" dirty="0"/>
              <a:t>COMMAND:</a:t>
            </a:r>
            <a:r>
              <a:rPr lang="en-US" sz="3100" dirty="0"/>
              <a:t> This column contains the predefined command name. The value in this column is mandatory and should be one of the values as defined inside the template.</a:t>
            </a:r>
          </a:p>
          <a:p>
            <a:r>
              <a:rPr lang="en-US" sz="3100" b="1" dirty="0"/>
              <a:t>COMMENTS:</a:t>
            </a:r>
            <a:r>
              <a:rPr lang="en-US" sz="3100" dirty="0"/>
              <a:t> This column contains the relevant comments which would be ignored by Selmate. The value of this column is optional.</a:t>
            </a:r>
          </a:p>
          <a:p>
            <a:r>
              <a:rPr lang="en-US" sz="3100" b="1" dirty="0"/>
              <a:t>NARRATION:</a:t>
            </a:r>
            <a:r>
              <a:rPr lang="en-US" sz="3100" dirty="0"/>
              <a:t> This column contains the description of the user operation performed by the command. This value would be present in the generated report as step description. The content of this column is optional.</a:t>
            </a:r>
          </a:p>
          <a:p>
            <a:r>
              <a:rPr lang="en-US" sz="3100" b="1" dirty="0"/>
              <a:t>VAR NAME: </a:t>
            </a:r>
            <a:r>
              <a:rPr lang="en-US" sz="3100" dirty="0"/>
              <a:t>This column contains variable name if required for any command.</a:t>
            </a:r>
          </a:p>
          <a:p>
            <a:r>
              <a:rPr lang="en-US" sz="3100" b="1" dirty="0"/>
              <a:t>LOCATOR TYPE:</a:t>
            </a:r>
            <a:r>
              <a:rPr lang="en-US" sz="3100" dirty="0"/>
              <a:t> This column contains type of locator for the corresponding command element. The set of allowable locator types for each command are mentioned in the Template spreadsheet. The content in this column is mandatory if the command interacts with the HTML elements in a web page.</a:t>
            </a:r>
          </a:p>
          <a:p>
            <a:endParaRPr lang="en-US" dirty="0"/>
          </a:p>
        </p:txBody>
      </p:sp>
      <p:pic>
        <p:nvPicPr>
          <p:cNvPr id="4" name="Picture 7" descr="R120_G137_B251-200">
            <a:extLst>
              <a:ext uri="{FF2B5EF4-FFF2-40B4-BE49-F238E27FC236}">
                <a16:creationId xmlns:a16="http://schemas.microsoft.com/office/drawing/2014/main" id="{0CED2D95-6E52-4F2D-9161-8F7DA09D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3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B70B-208C-4CA1-9355-4D66F8763373}"/>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Spreadsheet Template Header Description</a:t>
            </a:r>
            <a:r>
              <a:rPr lang="en-US" b="1" dirty="0">
                <a:solidFill>
                  <a:schemeClr val="accent1">
                    <a:lumMod val="50000"/>
                  </a:schemeClr>
                </a:solidFill>
              </a:rPr>
              <a:t> </a:t>
            </a:r>
            <a:r>
              <a:rPr lang="en-US" sz="3200" b="1" dirty="0">
                <a:solidFill>
                  <a:schemeClr val="accent1">
                    <a:lumMod val="50000"/>
                  </a:schemeClr>
                </a:solidFill>
              </a:rPr>
              <a:t>continued…</a:t>
            </a:r>
            <a:endParaRPr lang="en-US" dirty="0"/>
          </a:p>
        </p:txBody>
      </p:sp>
      <p:sp>
        <p:nvSpPr>
          <p:cNvPr id="3" name="Content Placeholder 2">
            <a:extLst>
              <a:ext uri="{FF2B5EF4-FFF2-40B4-BE49-F238E27FC236}">
                <a16:creationId xmlns:a16="http://schemas.microsoft.com/office/drawing/2014/main" id="{A656CCF2-00CB-4BC0-ADA7-98150B593922}"/>
              </a:ext>
            </a:extLst>
          </p:cNvPr>
          <p:cNvSpPr>
            <a:spLocks noGrp="1"/>
          </p:cNvSpPr>
          <p:nvPr>
            <p:ph idx="1"/>
          </p:nvPr>
        </p:nvSpPr>
        <p:spPr/>
        <p:txBody>
          <a:bodyPr/>
          <a:lstStyle/>
          <a:p>
            <a:r>
              <a:rPr lang="en-US" sz="2400" b="1" dirty="0"/>
              <a:t>LOCATOR VALUE: </a:t>
            </a:r>
            <a:r>
              <a:rPr lang="en-US" sz="2400" dirty="0"/>
              <a:t>This column contains the value of locator for the required element. This value should be in correlation with LOCATOR TYPE column content. The value in this column is mandatory for commands interacting with HTML elements in a web page.</a:t>
            </a:r>
          </a:p>
          <a:p>
            <a:r>
              <a:rPr lang="en-US" sz="2400" b="1" dirty="0"/>
              <a:t>INPUT VALUE: </a:t>
            </a:r>
            <a:r>
              <a:rPr lang="en-US" sz="2400" dirty="0"/>
              <a:t>This column contains the input value for the corresponding command. There could be any no of columns containing the INPUT VALUE.</a:t>
            </a:r>
          </a:p>
          <a:p>
            <a:endParaRPr lang="en-US" dirty="0"/>
          </a:p>
        </p:txBody>
      </p:sp>
      <p:pic>
        <p:nvPicPr>
          <p:cNvPr id="4" name="Picture 7" descr="R120_G137_B251-200">
            <a:extLst>
              <a:ext uri="{FF2B5EF4-FFF2-40B4-BE49-F238E27FC236}">
                <a16:creationId xmlns:a16="http://schemas.microsoft.com/office/drawing/2014/main" id="{CD1FC71B-BBEC-4F42-BA10-74111A638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6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A6F-CB46-4B69-B910-8DCD05299621}"/>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Basics of Commands</a:t>
            </a:r>
          </a:p>
        </p:txBody>
      </p:sp>
      <p:sp>
        <p:nvSpPr>
          <p:cNvPr id="3" name="Content Placeholder 2">
            <a:extLst>
              <a:ext uri="{FF2B5EF4-FFF2-40B4-BE49-F238E27FC236}">
                <a16:creationId xmlns:a16="http://schemas.microsoft.com/office/drawing/2014/main" id="{6E39D0ED-F40F-4CFA-8815-7B0C18D29DB3}"/>
              </a:ext>
            </a:extLst>
          </p:cNvPr>
          <p:cNvSpPr>
            <a:spLocks noGrp="1"/>
          </p:cNvSpPr>
          <p:nvPr>
            <p:ph idx="1"/>
          </p:nvPr>
        </p:nvSpPr>
        <p:spPr>
          <a:xfrm>
            <a:off x="838200" y="1825625"/>
            <a:ext cx="10515600" cy="4351338"/>
          </a:xfrm>
        </p:spPr>
        <p:txBody>
          <a:bodyPr>
            <a:normAutofit fontScale="92500" lnSpcReduction="20000"/>
          </a:bodyPr>
          <a:lstStyle/>
          <a:p>
            <a:r>
              <a:rPr lang="en-US" sz="2600" dirty="0"/>
              <a:t>Commands are basic building blocks of Selmate.</a:t>
            </a:r>
          </a:p>
          <a:p>
            <a:r>
              <a:rPr lang="en-US" sz="2600" dirty="0"/>
              <a:t>The conceptual command hierarchy is described in attachment.</a:t>
            </a:r>
          </a:p>
          <a:p>
            <a:endParaRPr lang="en-US" sz="2600" dirty="0"/>
          </a:p>
          <a:p>
            <a:r>
              <a:rPr lang="en-US" sz="2600" dirty="0"/>
              <a:t>Commands may interact with web page elements like WRITE, SELECT, SELECT_OPTION, CLICK, READVALUE etc. These commands must have proper values in LOCATOR_TYPE AND LOCATOR_VALUE fields which are used for identification of web elements.</a:t>
            </a:r>
          </a:p>
          <a:p>
            <a:r>
              <a:rPr lang="en-US" sz="2600" dirty="0"/>
              <a:t>Commands also accepts one or many inputs like WRITE, SELECT, SELECT_OPTION, READVALUE etc.</a:t>
            </a:r>
          </a:p>
          <a:p>
            <a:r>
              <a:rPr lang="en-US" sz="2600" dirty="0"/>
              <a:t>Commands are also provided for web page navigations like OPEN, HIST_FWD, HIST_BKWD etc.</a:t>
            </a:r>
          </a:p>
          <a:p>
            <a:r>
              <a:rPr lang="en-US" sz="2600" dirty="0"/>
              <a:t>Detailed description of commands are provided in the Selmate Technical documentation.</a:t>
            </a:r>
          </a:p>
          <a:p>
            <a:endParaRPr lang="en-US" dirty="0"/>
          </a:p>
          <a:p>
            <a:endParaRPr lang="en-US" dirty="0"/>
          </a:p>
        </p:txBody>
      </p:sp>
      <p:graphicFrame>
        <p:nvGraphicFramePr>
          <p:cNvPr id="5" name="Object 4">
            <a:extLst>
              <a:ext uri="{FF2B5EF4-FFF2-40B4-BE49-F238E27FC236}">
                <a16:creationId xmlns:a16="http://schemas.microsoft.com/office/drawing/2014/main" id="{650F23BD-05A1-4343-8CBF-A6220234F76A}"/>
              </a:ext>
            </a:extLst>
          </p:cNvPr>
          <p:cNvGraphicFramePr>
            <a:graphicFrameLocks noChangeAspect="1"/>
          </p:cNvGraphicFramePr>
          <p:nvPr>
            <p:extLst>
              <p:ext uri="{D42A27DB-BD31-4B8C-83A1-F6EECF244321}">
                <p14:modId xmlns:p14="http://schemas.microsoft.com/office/powerpoint/2010/main" val="492385636"/>
              </p:ext>
            </p:extLst>
          </p:nvPr>
        </p:nvGraphicFramePr>
        <p:xfrm>
          <a:off x="8939213" y="2303463"/>
          <a:ext cx="1333500" cy="481012"/>
        </p:xfrm>
        <a:graphic>
          <a:graphicData uri="http://schemas.openxmlformats.org/presentationml/2006/ole">
            <mc:AlternateContent xmlns:mc="http://schemas.openxmlformats.org/markup-compatibility/2006">
              <mc:Choice xmlns:v="urn:schemas-microsoft-com:vml" Requires="v">
                <p:oleObj spid="_x0000_s2254" name="Packager Shell Object" showAsIcon="1" r:id="rId3" imgW="1332720" imgH="481320" progId="Package">
                  <p:embed/>
                </p:oleObj>
              </mc:Choice>
              <mc:Fallback>
                <p:oleObj name="Packager Shell Object" showAsIcon="1" r:id="rId3" imgW="1332720" imgH="481320" progId="Package">
                  <p:embed/>
                  <p:pic>
                    <p:nvPicPr>
                      <p:cNvPr id="0" name=""/>
                      <p:cNvPicPr/>
                      <p:nvPr/>
                    </p:nvPicPr>
                    <p:blipFill>
                      <a:blip r:embed="rId4"/>
                      <a:stretch>
                        <a:fillRect/>
                      </a:stretch>
                    </p:blipFill>
                    <p:spPr>
                      <a:xfrm>
                        <a:off x="8939213" y="2303463"/>
                        <a:ext cx="1333500" cy="481012"/>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E267386D-D282-4C9B-B61B-61D40B17F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48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3D4D-8A35-4322-9871-9DCC29824ED2}"/>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p>
        </p:txBody>
      </p:sp>
      <p:sp>
        <p:nvSpPr>
          <p:cNvPr id="3" name="Content Placeholder 2">
            <a:extLst>
              <a:ext uri="{FF2B5EF4-FFF2-40B4-BE49-F238E27FC236}">
                <a16:creationId xmlns:a16="http://schemas.microsoft.com/office/drawing/2014/main" id="{8750A2A8-F032-4F92-BECA-A5FD4559431A}"/>
              </a:ext>
            </a:extLst>
          </p:cNvPr>
          <p:cNvSpPr>
            <a:spLocks noGrp="1"/>
          </p:cNvSpPr>
          <p:nvPr>
            <p:ph idx="1"/>
          </p:nvPr>
        </p:nvSpPr>
        <p:spPr/>
        <p:txBody>
          <a:bodyPr>
            <a:normAutofit/>
          </a:bodyPr>
          <a:lstStyle/>
          <a:p>
            <a:r>
              <a:rPr lang="en-US" sz="2400" dirty="0"/>
              <a:t>Test case with data is a most common scenario for regression testing automation.</a:t>
            </a:r>
          </a:p>
          <a:p>
            <a:r>
              <a:rPr lang="en-US" sz="2400" dirty="0"/>
              <a:t>Here is a sample test script to represent user interaction with web browser.</a:t>
            </a:r>
          </a:p>
          <a:p>
            <a:endParaRPr lang="en-US" sz="2400" dirty="0"/>
          </a:p>
          <a:p>
            <a:pPr marL="0" indent="0">
              <a:buNone/>
            </a:pPr>
            <a:r>
              <a:rPr lang="en-US" sz="2400" dirty="0"/>
              <a:t> </a:t>
            </a:r>
          </a:p>
          <a:p>
            <a:r>
              <a:rPr lang="en-US" sz="2400" dirty="0"/>
              <a:t>The functionality of the script is described below:</a:t>
            </a:r>
          </a:p>
          <a:p>
            <a:pPr lvl="1">
              <a:buFont typeface="Courier New" panose="02070309020205020404" pitchFamily="49" charset="0"/>
              <a:buChar char="o"/>
            </a:pPr>
            <a:r>
              <a:rPr lang="en-US" sz="2000" dirty="0"/>
              <a:t>User opens the web page </a:t>
            </a:r>
            <a:r>
              <a:rPr lang="en-US" sz="2000" dirty="0">
                <a:hlinkClick r:id="rId3"/>
              </a:rPr>
              <a:t>http://www.calculator.net/</a:t>
            </a:r>
            <a:r>
              <a:rPr lang="en-US" sz="2000" dirty="0"/>
              <a:t> in browser. </a:t>
            </a:r>
          </a:p>
          <a:p>
            <a:pPr lvl="1">
              <a:buFont typeface="Courier New" panose="02070309020205020404" pitchFamily="49" charset="0"/>
              <a:buChar char="o"/>
            </a:pPr>
            <a:r>
              <a:rPr lang="en-US" sz="2000" dirty="0"/>
              <a:t>10 secs delay time is introduced for the page to complete load.</a:t>
            </a:r>
          </a:p>
          <a:p>
            <a:pPr lvl="1">
              <a:buFont typeface="Courier New" panose="02070309020205020404" pitchFamily="49" charset="0"/>
              <a:buChar char="o"/>
            </a:pPr>
            <a:r>
              <a:rPr lang="en-US" sz="2000" dirty="0"/>
              <a:t>The page Interest Calculator is visited by clicking on the proper hyperlink. The hyperlink element is identified by proper XPATH.</a:t>
            </a:r>
          </a:p>
          <a:p>
            <a:pPr lvl="1">
              <a:buFont typeface="Courier New" panose="02070309020205020404" pitchFamily="49" charset="0"/>
              <a:buChar char="o"/>
            </a:pPr>
            <a:r>
              <a:rPr lang="en-US" sz="2000" dirty="0"/>
              <a:t>A delay of 5 seconds is introduced for the page to load.</a:t>
            </a:r>
          </a:p>
          <a:p>
            <a:pPr lvl="1"/>
            <a:endParaRPr lang="en-US" dirty="0"/>
          </a:p>
          <a:p>
            <a:pPr marL="457200" lvl="1" indent="0">
              <a:buNone/>
            </a:pPr>
            <a:endParaRPr lang="en-US" dirty="0"/>
          </a:p>
          <a:p>
            <a:pPr lvl="1"/>
            <a:endParaRPr lang="en-US" dirty="0"/>
          </a:p>
        </p:txBody>
      </p:sp>
      <p:graphicFrame>
        <p:nvGraphicFramePr>
          <p:cNvPr id="5" name="Object 4">
            <a:extLst>
              <a:ext uri="{FF2B5EF4-FFF2-40B4-BE49-F238E27FC236}">
                <a16:creationId xmlns:a16="http://schemas.microsoft.com/office/drawing/2014/main" id="{0836FC5D-3B46-4164-A8E0-D9B364B5854F}"/>
              </a:ext>
            </a:extLst>
          </p:cNvPr>
          <p:cNvGraphicFramePr>
            <a:graphicFrameLocks noChangeAspect="1"/>
          </p:cNvGraphicFramePr>
          <p:nvPr>
            <p:extLst>
              <p:ext uri="{D42A27DB-BD31-4B8C-83A1-F6EECF244321}">
                <p14:modId xmlns:p14="http://schemas.microsoft.com/office/powerpoint/2010/main" val="2286500150"/>
              </p:ext>
            </p:extLst>
          </p:nvPr>
        </p:nvGraphicFramePr>
        <p:xfrm>
          <a:off x="1336766" y="2875371"/>
          <a:ext cx="914400" cy="792163"/>
        </p:xfrm>
        <a:graphic>
          <a:graphicData uri="http://schemas.openxmlformats.org/presentationml/2006/ole">
            <mc:AlternateContent xmlns:mc="http://schemas.openxmlformats.org/markup-compatibility/2006">
              <mc:Choice xmlns:v="urn:schemas-microsoft-com:vml" Requires="v">
                <p:oleObj spid="_x0000_s3260"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1336766" y="2875371"/>
                        <a:ext cx="914400" cy="792163"/>
                      </a:xfrm>
                      <a:prstGeom prst="rect">
                        <a:avLst/>
                      </a:prstGeom>
                    </p:spPr>
                  </p:pic>
                </p:oleObj>
              </mc:Fallback>
            </mc:AlternateContent>
          </a:graphicData>
        </a:graphic>
      </p:graphicFrame>
      <p:pic>
        <p:nvPicPr>
          <p:cNvPr id="6" name="Picture 7" descr="R120_G137_B251-200">
            <a:extLst>
              <a:ext uri="{FF2B5EF4-FFF2-40B4-BE49-F238E27FC236}">
                <a16:creationId xmlns:a16="http://schemas.microsoft.com/office/drawing/2014/main" id="{816B98B5-F9E6-40A0-A2FF-25128082F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9F78-B077-4621-8B72-EEBBBAEF3348}"/>
              </a:ext>
            </a:extLst>
          </p:cNvPr>
          <p:cNvSpPr>
            <a:spLocks noGrp="1"/>
          </p:cNvSpPr>
          <p:nvPr>
            <p:ph type="title"/>
          </p:nvPr>
        </p:nvSpPr>
        <p:spPr/>
        <p:txBody>
          <a:bodyPr/>
          <a:lstStyle/>
          <a:p>
            <a:r>
              <a:rPr lang="en-US" b="1" dirty="0">
                <a:solidFill>
                  <a:schemeClr val="accent1">
                    <a:lumMod val="50000"/>
                  </a:schemeClr>
                </a:solidFill>
              </a:rPr>
              <a:t>Selmate - </a:t>
            </a:r>
            <a:r>
              <a:rPr lang="en-US" sz="4000" b="1" dirty="0">
                <a:solidFill>
                  <a:schemeClr val="accent1">
                    <a:lumMod val="50000"/>
                  </a:schemeClr>
                </a:solidFill>
              </a:rPr>
              <a:t>Sample Test Case with Static Data</a:t>
            </a:r>
            <a:r>
              <a:rPr lang="en-US" b="1" dirty="0">
                <a:solidFill>
                  <a:schemeClr val="accent1">
                    <a:lumMod val="50000"/>
                  </a:schemeClr>
                </a:solidFill>
              </a:rPr>
              <a:t> </a:t>
            </a:r>
            <a:r>
              <a:rPr lang="en-US" sz="3200" b="1" dirty="0">
                <a:solidFill>
                  <a:schemeClr val="accent1">
                    <a:lumMod val="50000"/>
                  </a:schemeClr>
                </a:solidFill>
              </a:rPr>
              <a:t>continued…</a:t>
            </a:r>
          </a:p>
        </p:txBody>
      </p:sp>
      <p:sp>
        <p:nvSpPr>
          <p:cNvPr id="3" name="Content Placeholder 2">
            <a:extLst>
              <a:ext uri="{FF2B5EF4-FFF2-40B4-BE49-F238E27FC236}">
                <a16:creationId xmlns:a16="http://schemas.microsoft.com/office/drawing/2014/main" id="{7666A290-5C62-4C8C-978E-26CB1669A4AA}"/>
              </a:ext>
            </a:extLst>
          </p:cNvPr>
          <p:cNvSpPr>
            <a:spLocks noGrp="1"/>
          </p:cNvSpPr>
          <p:nvPr>
            <p:ph idx="1"/>
          </p:nvPr>
        </p:nvSpPr>
        <p:spPr/>
        <p:txBody>
          <a:bodyPr>
            <a:normAutofit/>
          </a:bodyPr>
          <a:lstStyle/>
          <a:p>
            <a:pPr lvl="1">
              <a:buFont typeface="Courier New" panose="02070309020205020404" pitchFamily="49" charset="0"/>
              <a:buChar char="o"/>
            </a:pPr>
            <a:r>
              <a:rPr lang="en-US" sz="2000" dirty="0"/>
              <a:t>Enter values for the following fields.</a:t>
            </a:r>
          </a:p>
          <a:p>
            <a:pPr marL="914400" lvl="2" indent="0">
              <a:buNone/>
            </a:pPr>
            <a:r>
              <a:rPr lang="en-US" dirty="0"/>
              <a:t>1) Starting Principal = 100000</a:t>
            </a:r>
          </a:p>
          <a:p>
            <a:pPr marL="914400" lvl="2" indent="0">
              <a:buNone/>
            </a:pPr>
            <a:r>
              <a:rPr lang="en-US" dirty="0"/>
              <a:t>2) Annual Contribution = 4000</a:t>
            </a:r>
          </a:p>
          <a:p>
            <a:pPr marL="914400" lvl="2" indent="0">
              <a:buNone/>
            </a:pPr>
            <a:r>
              <a:rPr lang="en-US" dirty="0"/>
              <a:t>3) Interest Rate = 10%</a:t>
            </a:r>
          </a:p>
          <a:p>
            <a:pPr lvl="1">
              <a:buFont typeface="Courier New" panose="02070309020205020404" pitchFamily="49" charset="0"/>
              <a:buChar char="o"/>
            </a:pPr>
            <a:r>
              <a:rPr lang="en-US" sz="2000" dirty="0"/>
              <a:t>Select Radio button Contribute at the End.</a:t>
            </a:r>
          </a:p>
          <a:p>
            <a:pPr lvl="1">
              <a:buFont typeface="Courier New" panose="02070309020205020404" pitchFamily="49" charset="0"/>
              <a:buChar char="o"/>
            </a:pPr>
            <a:r>
              <a:rPr lang="en-US" sz="2000" dirty="0"/>
              <a:t>Select Compound as “monthly”.</a:t>
            </a:r>
          </a:p>
          <a:p>
            <a:pPr lvl="1">
              <a:buFont typeface="Courier New" panose="02070309020205020404" pitchFamily="49" charset="0"/>
              <a:buChar char="o"/>
            </a:pPr>
            <a:r>
              <a:rPr lang="en-US" sz="2000" dirty="0"/>
              <a:t>Click on the button “Calculate”.</a:t>
            </a:r>
          </a:p>
          <a:p>
            <a:pPr lvl="1">
              <a:buFont typeface="Courier New" panose="02070309020205020404" pitchFamily="49" charset="0"/>
              <a:buChar char="o"/>
            </a:pPr>
            <a:r>
              <a:rPr lang="en-US" sz="2000" dirty="0"/>
              <a:t>Wait 10 secs for the calculations to complete.</a:t>
            </a:r>
          </a:p>
          <a:p>
            <a:pPr lvl="1">
              <a:buFont typeface="Courier New" panose="02070309020205020404" pitchFamily="49" charset="0"/>
              <a:buChar char="o"/>
            </a:pPr>
            <a:r>
              <a:rPr lang="en-US" sz="2000" dirty="0"/>
              <a:t>Read the value of End Balance using XPATH.</a:t>
            </a:r>
          </a:p>
          <a:p>
            <a:pPr lvl="1">
              <a:buFont typeface="Courier New" panose="02070309020205020404" pitchFamily="49" charset="0"/>
              <a:buChar char="o"/>
            </a:pPr>
            <a:r>
              <a:rPr lang="en-US" sz="2000" dirty="0"/>
              <a:t>Assign the expected value to a variable.</a:t>
            </a:r>
          </a:p>
          <a:p>
            <a:pPr lvl="1">
              <a:buFont typeface="Courier New" panose="02070309020205020404" pitchFamily="49" charset="0"/>
              <a:buChar char="o"/>
            </a:pPr>
            <a:r>
              <a:rPr lang="en-US" sz="2000" dirty="0"/>
              <a:t>Compare/Assert the actual value with the calculated value.</a:t>
            </a:r>
          </a:p>
          <a:p>
            <a:pPr lvl="1">
              <a:buFont typeface="Courier New" panose="02070309020205020404" pitchFamily="49" charset="0"/>
              <a:buChar char="o"/>
            </a:pPr>
            <a:r>
              <a:rPr lang="en-US" sz="2000" dirty="0"/>
              <a:t>Screenshots are taken in appropriate steps.</a:t>
            </a:r>
          </a:p>
        </p:txBody>
      </p:sp>
      <p:pic>
        <p:nvPicPr>
          <p:cNvPr id="4" name="Picture 7" descr="R120_G137_B251-200">
            <a:extLst>
              <a:ext uri="{FF2B5EF4-FFF2-40B4-BE49-F238E27FC236}">
                <a16:creationId xmlns:a16="http://schemas.microsoft.com/office/drawing/2014/main" id="{E569DB84-8BFB-4045-9DC2-64AFED883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365125"/>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2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1868</Words>
  <Application>Microsoft Office PowerPoint</Application>
  <PresentationFormat>Widescreen</PresentationFormat>
  <Paragraphs>150</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Calibri Light</vt:lpstr>
      <vt:lpstr>Courier New</vt:lpstr>
      <vt:lpstr>Office Theme</vt:lpstr>
      <vt:lpstr>Worksheet</vt:lpstr>
      <vt:lpstr>Packager Shell Object</vt:lpstr>
      <vt:lpstr>SELMATE</vt:lpstr>
      <vt:lpstr>Selmate - Overview</vt:lpstr>
      <vt:lpstr>Selmate - Features and Utilities</vt:lpstr>
      <vt:lpstr>Selmate - Regression Testing using Selmate </vt:lpstr>
      <vt:lpstr>Selmate - Spreadsheet Template Header Description</vt:lpstr>
      <vt:lpstr>Selmate - Spreadsheet Template Header Description continued…</vt:lpstr>
      <vt:lpstr>Selmate - Basics of Commands</vt:lpstr>
      <vt:lpstr>Selmate - Sample Test Case with Static Data</vt:lpstr>
      <vt:lpstr>Selmate - Sample Test Case with Static Data continued…</vt:lpstr>
      <vt:lpstr>Selmate - Sample Test Case with Static Data continued…</vt:lpstr>
      <vt:lpstr>Selmate - Use of Variable in Selmate</vt:lpstr>
      <vt:lpstr>Selmate - Use of Variable in Selmate continued…</vt:lpstr>
      <vt:lpstr>Selmate - Sample Test Case with Dynamic Data</vt:lpstr>
      <vt:lpstr>Selmate - Developing Custom Commands</vt:lpstr>
      <vt:lpstr>Selmate - Customization of Web Drivers</vt:lpstr>
      <vt:lpstr>Selmate - Password Encryption</vt:lpstr>
      <vt:lpstr>Selmate – How to execute Scripts</vt:lpstr>
      <vt:lpstr>Selmate - Advantages of Selmate over Selenium</vt:lpstr>
      <vt:lpstr>Selmate - Advantages of Selmate over Selenium continued…</vt:lpstr>
      <vt:lpstr>Selmate</vt:lpstr>
      <vt:lpstr>Selmate</vt:lpstr>
      <vt:lpstr>Selmate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SELMATE</dc:title>
  <dc:creator>ibm</dc:creator>
  <cp:lastModifiedBy>Avijit Basak</cp:lastModifiedBy>
  <cp:revision>201</cp:revision>
  <dcterms:created xsi:type="dcterms:W3CDTF">2017-12-02T06:27:10Z</dcterms:created>
  <dcterms:modified xsi:type="dcterms:W3CDTF">2020-07-24T06:43:35Z</dcterms:modified>
</cp:coreProperties>
</file>