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78" r:id="rId4"/>
    <p:sldId id="290" r:id="rId5"/>
    <p:sldId id="257" r:id="rId6"/>
    <p:sldId id="282" r:id="rId7"/>
    <p:sldId id="283" r:id="rId8"/>
    <p:sldId id="284" r:id="rId9"/>
    <p:sldId id="262" r:id="rId10"/>
    <p:sldId id="263" r:id="rId11"/>
    <p:sldId id="285" r:id="rId12"/>
    <p:sldId id="286" r:id="rId13"/>
    <p:sldId id="287" r:id="rId14"/>
    <p:sldId id="264" r:id="rId15"/>
    <p:sldId id="266" r:id="rId16"/>
    <p:sldId id="265" r:id="rId17"/>
    <p:sldId id="272" r:id="rId18"/>
    <p:sldId id="273" r:id="rId19"/>
    <p:sldId id="274" r:id="rId20"/>
    <p:sldId id="288" r:id="rId21"/>
    <p:sldId id="280" r:id="rId22"/>
    <p:sldId id="281" r:id="rId23"/>
    <p:sldId id="267" r:id="rId24"/>
    <p:sldId id="268" r:id="rId25"/>
    <p:sldId id="269" r:id="rId26"/>
    <p:sldId id="289" r:id="rId27"/>
    <p:sldId id="271" r:id="rId28"/>
    <p:sldId id="275" r:id="rId29"/>
    <p:sldId id="276" r:id="rId30"/>
    <p:sldId id="277" r:id="rId31"/>
    <p:sldId id="261" r:id="rId32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B4C7E7"/>
    <a:srgbClr val="FFFFFF"/>
    <a:srgbClr val="000000"/>
    <a:srgbClr val="FFF2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9" autoAdjust="0"/>
    <p:restoredTop sz="96927" autoAdjust="0"/>
  </p:normalViewPr>
  <p:slideViewPr>
    <p:cSldViewPr snapToGrid="0">
      <p:cViewPr>
        <p:scale>
          <a:sx n="100" d="100"/>
          <a:sy n="100" d="100"/>
        </p:scale>
        <p:origin x="1632" y="761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453C2-0405-456C-E71F-EA999F27EB02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  <a:endParaRPr lang="en-D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74FD30-0271-BF76-2CCB-8F38EC9C1A54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AC22A6-7783-38D9-7767-F148B0966D27}"/>
              </a:ext>
            </a:extLst>
          </p:cNvPr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/>
          <a:p>
            <a:fld id="{AB56A49A-CEC9-4682-8E60-AC886074B69E}" type="datetimeFigureOut">
              <a:rPr lang="en-DE" smtClean="0"/>
              <a:t>26/10/2023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81F890-0A18-9B34-CB11-8CB864D00294}"/>
              </a:ext>
            </a:extLst>
          </p:cNvPr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F32DF5-47DA-1F57-1E97-B31631F072DD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A6DEA82D-D739-4534-AFB7-ABEEE4472E2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366529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FB186-1F0F-59D0-2F3A-17B0C1165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A7995C-5FF1-F8D6-EE8E-AD3F143F0F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81D618-59AE-0990-CC6B-FDDCB26A42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CD3864-600E-F6C9-2786-D10B6A2FC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6A49A-CEC9-4682-8E60-AC886074B69E}" type="datetimeFigureOut">
              <a:rPr lang="en-DE" smtClean="0"/>
              <a:t>26/10/2023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9AD776-54EE-5D57-B382-95F0BA40A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1F64C4-EC7F-11F6-1D1F-675AFB0AB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EA82D-D739-4534-AFB7-ABEEE4472E2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341566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9C222-E4D4-E992-7B13-E5DDD147A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5A8772-EC54-9977-2F47-18903BF810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E5E583-0EFC-00BD-E2B4-CE47F605A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6A49A-CEC9-4682-8E60-AC886074B69E}" type="datetimeFigureOut">
              <a:rPr lang="en-DE" smtClean="0"/>
              <a:t>26/10/2023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CF19E0-5AE1-9329-B339-86E561801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6F9CA2-6BA2-7ADF-E2B3-BB4BC932B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EA82D-D739-4534-AFB7-ABEEE4472E2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6927712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82B8DF-B4C1-1447-C570-C193146DD7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9DC17-B9B8-004C-013C-EF85A2E003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02AC31-E101-2EC3-E627-571F47293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6A49A-CEC9-4682-8E60-AC886074B69E}" type="datetimeFigureOut">
              <a:rPr lang="en-DE" smtClean="0"/>
              <a:t>26/10/2023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6C121B-061A-4CB2-42F0-0F84406E6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830FF3-636F-EE93-A1F4-6023B0BCB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EA82D-D739-4534-AFB7-ABEEE4472E2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7455200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6767F-4814-8FCA-0B14-D29E799492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C17502-E07C-F51A-8338-8261673E03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696138-BC0E-1B53-DFA7-AA0DF9404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AA940-5D46-4A2F-8C86-6E65031143AB}" type="datetimeFigureOut">
              <a:rPr lang="en-DE" smtClean="0"/>
              <a:t>26/10/2023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E5632A-E236-18A9-8573-9291B8D23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2B69C2-521D-5892-FA14-557A5DBC6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9860F-5B24-4084-B422-940F9C64BF0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9501652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7E865-E50C-E58E-D995-C43389D3A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046887-1086-65EE-DC9A-660F6E20B3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139F08-1E49-30D5-B964-1DADF6143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AA940-5D46-4A2F-8C86-6E65031143AB}" type="datetimeFigureOut">
              <a:rPr lang="en-DE" smtClean="0"/>
              <a:t>26/10/2023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37B3B5-A638-AEEA-A47D-6F7A2BC5F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99DE39-4790-1FAB-CF06-B4FC52FB2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9860F-5B24-4084-B422-940F9C64BF0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5192206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D7F9D-0C40-EA33-3177-95BC524C8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1E5B7-EB34-BA77-C750-3FE7366300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E8251B-6725-B7F4-DD82-F8954E5CE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AA940-5D46-4A2F-8C86-6E65031143AB}" type="datetimeFigureOut">
              <a:rPr lang="en-DE" smtClean="0"/>
              <a:t>26/10/2023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F4AC8E-1F49-D885-78E5-B20C50643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9FA992-C75E-DC70-0BB5-2AAB2AACC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9860F-5B24-4084-B422-940F9C64BF0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3612324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02A2C-2336-D794-C07A-EE7D966B9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051C9B-A9A4-54CA-D80B-C3F69E5E58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F464A9-2617-338B-A03A-AE773FE2AC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A25ABD-C825-4E73-D5E6-0A05DEE17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AA940-5D46-4A2F-8C86-6E65031143AB}" type="datetimeFigureOut">
              <a:rPr lang="en-DE" smtClean="0"/>
              <a:t>26/10/2023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66DAA4-F6D0-D2FD-E3CC-EFB053D6E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56EF06-13FC-233C-886D-FCEEE7369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9860F-5B24-4084-B422-940F9C64BF0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6300733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A5C9F-A7AD-092A-C5B1-63ADBBA57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181667-7EB8-FBDD-0EB3-EF8F595202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0E6295-A0A1-F183-88B7-C11F7A8E36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20C592-135E-764A-378C-9D1B433B44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0BCBAF-2F55-34A9-9A64-4B6CE9FB0C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8665A0-4251-89D5-4E77-004D7A1A2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AA940-5D46-4A2F-8C86-6E65031143AB}" type="datetimeFigureOut">
              <a:rPr lang="en-DE" smtClean="0"/>
              <a:t>26/10/2023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31D6C5-6B53-D860-C426-53E6D4689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D909C1-26B8-BA5E-7687-A2DB5F28B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9860F-5B24-4084-B422-940F9C64BF0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82625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BCC86-5863-2A48-7DC5-1DBBFFD1D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0153FF-157D-982F-CE1D-9E2A8A5D7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AA940-5D46-4A2F-8C86-6E65031143AB}" type="datetimeFigureOut">
              <a:rPr lang="en-DE" smtClean="0"/>
              <a:t>26/10/2023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F11D6D-13F4-E3CA-CE5C-ECA3534A7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B186D1-489A-C87F-8183-582324241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9860F-5B24-4084-B422-940F9C64BF0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3458897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924B1A-FC6C-4A93-AD60-2EC6FC001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AA940-5D46-4A2F-8C86-6E65031143AB}" type="datetimeFigureOut">
              <a:rPr lang="en-DE" smtClean="0"/>
              <a:t>26/10/2023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DD5A77-7DC2-AD12-E39C-53C4BDDA1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A64213-A679-80C1-B842-A79E31375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9860F-5B24-4084-B422-940F9C64BF0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47288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38A8D73-B96E-9BF7-90D3-1B5CBA5D8F08}"/>
              </a:ext>
            </a:extLst>
          </p:cNvPr>
          <p:cNvSpPr/>
          <p:nvPr userDrawn="1"/>
        </p:nvSpPr>
        <p:spPr>
          <a:xfrm>
            <a:off x="1" y="0"/>
            <a:ext cx="4452730" cy="643617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AC22A6-7783-38D9-7767-F148B0966D27}"/>
              </a:ext>
            </a:extLst>
          </p:cNvPr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/>
          <a:p>
            <a:fld id="{AB56A49A-CEC9-4682-8E60-AC886074B69E}" type="datetimeFigureOut">
              <a:rPr lang="en-DE" smtClean="0"/>
              <a:t>26/10/2023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81F890-0A18-9B34-CB11-8CB864D00294}"/>
              </a:ext>
            </a:extLst>
          </p:cNvPr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F32DF5-47DA-1F57-1E97-B31631F072DD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A6DEA82D-D739-4534-AFB7-ABEEE4472E26}" type="slidenum">
              <a:rPr lang="en-DE" smtClean="0"/>
              <a:t>‹#›</a:t>
            </a:fld>
            <a:endParaRPr lang="en-DE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9DE6E25-3827-6110-BDB1-88E52A0337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7329" y="895750"/>
            <a:ext cx="3906741" cy="5111459"/>
          </a:xfrm>
        </p:spPr>
        <p:txBody>
          <a:bodyPr vert="horz" lIns="91440" tIns="45720" rIns="91440" bIns="45720" rtlCol="0" anchor="t">
            <a:normAutofit/>
          </a:bodyPr>
          <a:lstStyle>
            <a:lvl1pPr algn="l">
              <a:defRPr lang="en-DE" sz="3600" dirty="0"/>
            </a:lvl1pPr>
          </a:lstStyle>
          <a:p>
            <a:pPr lvl="0"/>
            <a:r>
              <a:rPr lang="en-US" dirty="0"/>
              <a:t>Click to edit Master title style</a:t>
            </a:r>
            <a:endParaRPr lang="en-DE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0485202-92D3-0668-27D1-C47664D3F0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2830" y="895749"/>
            <a:ext cx="7207195" cy="511145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76112677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7BAEF-24C8-734C-B6B9-E1CBE7FAB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8D40AF-A7AF-8967-73C3-E3D5C9933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166AFA-62FD-D8DB-E4E9-0511295DA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745999-F07E-2069-AED4-3C29CCC6D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AA940-5D46-4A2F-8C86-6E65031143AB}" type="datetimeFigureOut">
              <a:rPr lang="en-DE" smtClean="0"/>
              <a:t>26/10/2023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6E1119-2236-3C63-6449-19DBA2BA8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98AFE8-EA7B-9ADF-E692-3E6EB3AE3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9860F-5B24-4084-B422-940F9C64BF0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32779743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18E26-B51E-CDF9-B244-A93282D8D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18C389-032F-9449-1402-F6CC9E9CD3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DD2727-B01E-36E5-A3D6-64A6F3021D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D7D6A8-8D42-3E30-C175-0F210E596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AA940-5D46-4A2F-8C86-6E65031143AB}" type="datetimeFigureOut">
              <a:rPr lang="en-DE" smtClean="0"/>
              <a:t>26/10/2023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510217-4843-6447-BD7C-809F6A4FE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A4DD5F-C905-27BD-6A0D-8E058ABC8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9860F-5B24-4084-B422-940F9C64BF0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64512559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E79DF-E45E-315F-80FD-E4296DF89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090D52-623F-D023-A844-B2363F36F0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523486-9AE0-4E9D-5110-B9C122C94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AA940-5D46-4A2F-8C86-6E65031143AB}" type="datetimeFigureOut">
              <a:rPr lang="en-DE" smtClean="0"/>
              <a:t>26/10/2023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A65AAA-0D3C-45B3-22F2-013406F69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E0A5AC-D3CE-0CFB-FEFB-9AB4E157A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9860F-5B24-4084-B422-940F9C64BF0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22903391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9C4A02-A522-1F60-3FCD-B35B3F1AE3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88A4AB-7D0C-4482-FAED-28BFBE536C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7026EF-D808-D70D-0B31-D23544B20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AA940-5D46-4A2F-8C86-6E65031143AB}" type="datetimeFigureOut">
              <a:rPr lang="en-DE" smtClean="0"/>
              <a:t>26/10/2023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FA15E3-80AA-BCEF-F54D-A64990268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89BBEA-7FBF-223E-C106-8F5C72715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9860F-5B24-4084-B422-940F9C64BF0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816518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2BCC5-A7EB-03FF-A5D8-EC1D9D04E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8281B9-152B-84E5-9E58-0775BF59CA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494BD2-98E9-AAC2-E924-731B449EA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6A49A-CEC9-4682-8E60-AC886074B69E}" type="datetimeFigureOut">
              <a:rPr lang="en-DE" smtClean="0"/>
              <a:t>26/10/2023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35EF45-B5F8-7E73-E602-91677885C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B44D9-FB3C-D108-9D8E-BAA208788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EA82D-D739-4534-AFB7-ABEEE4472E2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164650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3979C-D4AD-6E7C-E49B-A86170FAE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D2B21E-4A63-5184-509C-7870FB60B8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649164-4119-E918-4CCC-622FAEB6A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6A49A-CEC9-4682-8E60-AC886074B69E}" type="datetimeFigureOut">
              <a:rPr lang="en-DE" smtClean="0"/>
              <a:t>26/10/2023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9FE22D-E124-AD6F-A8E9-FE633D247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7DDE85-8D82-2DA6-40FF-859E61A14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EA82D-D739-4534-AFB7-ABEEE4472E2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89978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91BE7-DFED-0679-6EAD-FB3371631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893D7E-3382-980A-78F2-A6453CB3E2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DE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1A1846-9870-B7E9-0C6E-C2F4DFBAA3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5D8F68-0A42-032B-FB39-7A9FE1983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6A49A-CEC9-4682-8E60-AC886074B69E}" type="datetimeFigureOut">
              <a:rPr lang="en-DE" smtClean="0"/>
              <a:t>26/10/2023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9AD1C8-E45B-661A-8590-A3789B47F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9763C8-8749-A0A9-B07F-0C8973E0C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EA82D-D739-4534-AFB7-ABEEE4472E2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15657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433E6-D311-DD76-8D58-8FB97434B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1D450D-07B9-9FA6-E86B-8E3215F2BF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08BCC3-97DA-A126-55DB-6EAC780C32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223034-0540-72F8-3A58-87D130A8F2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98F861-BBFD-6079-BC2E-2C4B27BF93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0EDD15-E4AE-8E76-5711-F5950FA00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6A49A-CEC9-4682-8E60-AC886074B69E}" type="datetimeFigureOut">
              <a:rPr lang="en-DE" smtClean="0"/>
              <a:t>26/10/2023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EAFB40-799A-1A43-B0BC-5503EE3DA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3AA539-528B-C0CA-DFDA-3C4667B7C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EA82D-D739-4534-AFB7-ABEEE4472E2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72750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020FA-D0AF-1ABF-9069-348BBDE44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A0B913-FE28-5A29-077C-82B4A4821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6A49A-CEC9-4682-8E60-AC886074B69E}" type="datetimeFigureOut">
              <a:rPr lang="en-DE" smtClean="0"/>
              <a:t>26/10/2023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B09C7D-60C6-CC05-92EB-699BC3A72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01585F-CBE2-28F4-D91C-61B86A010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EA82D-D739-4534-AFB7-ABEEE4472E2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862168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F98B63-8F13-803D-54BF-40C493BB4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6A49A-CEC9-4682-8E60-AC886074B69E}" type="datetimeFigureOut">
              <a:rPr lang="en-DE" smtClean="0"/>
              <a:t>26/10/2023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8D570F-811E-1158-2A4F-4A5F81085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E30236-B1F8-ACCC-A73E-41E45578D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EA82D-D739-4534-AFB7-ABEEE4472E2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642133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21231-7BC7-F3FA-3E50-DF61EE210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F2DD86-AA61-6784-EC2A-E9E4C2AF2C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202AB8-01E4-2B6D-A680-9138F668CB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84F87D-3DDC-D6B2-4E58-7183C63C9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6A49A-CEC9-4682-8E60-AC886074B69E}" type="datetimeFigureOut">
              <a:rPr lang="en-DE" smtClean="0"/>
              <a:t>26/10/2023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1CB9B5-6CCC-A4FD-7065-6DCC899DF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1418E9-7664-A132-71F6-1F9A25449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EA82D-D739-4534-AFB7-ABEEE4472E2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395651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>
            <a:extLst>
              <a:ext uri="{FF2B5EF4-FFF2-40B4-BE49-F238E27FC236}">
                <a16:creationId xmlns:a16="http://schemas.microsoft.com/office/drawing/2014/main" id="{988FDA37-8CD4-4272-33C6-B68139ADC2F1}"/>
              </a:ext>
            </a:extLst>
          </p:cNvPr>
          <p:cNvSpPr txBox="1"/>
          <p:nvPr userDrawn="1"/>
        </p:nvSpPr>
        <p:spPr>
          <a:xfrm>
            <a:off x="5487921" y="52166"/>
            <a:ext cx="5977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In</a:t>
            </a:r>
            <a:r>
              <a:rPr lang="fr-FR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t</a:t>
            </a:r>
            <a:r>
              <a:rPr lang="en-DE" sz="16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roduction</a:t>
            </a:r>
            <a:r>
              <a:rPr lang="en-DE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 to </a:t>
            </a:r>
            <a:r>
              <a:rPr lang="en-DE" sz="16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fp</a:t>
            </a:r>
            <a:r>
              <a:rPr lang="en-DE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-go – functional programming for </a:t>
            </a:r>
            <a:r>
              <a:rPr lang="en-DE" sz="16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golang</a:t>
            </a:r>
            <a:endParaRPr lang="en-DE" sz="1600" dirty="0">
              <a:solidFill>
                <a:schemeClr val="accent1">
                  <a:lumMod val="60000"/>
                  <a:lumOff val="40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8FA4F59-48AC-708A-3611-1316776747B5}"/>
              </a:ext>
            </a:extLst>
          </p:cNvPr>
          <p:cNvSpPr txBox="1"/>
          <p:nvPr userDrawn="1"/>
        </p:nvSpPr>
        <p:spPr>
          <a:xfrm>
            <a:off x="731520" y="6468906"/>
            <a:ext cx="39372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Carsten Leue – carsten.leue@gmx.net</a:t>
            </a: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2149E5-6F6A-9637-DF53-E852AA84B4C9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D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5635BA-421B-216A-05CB-35E6E263CFC3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121A86-E591-5BE4-2D6B-55B4345EEA6F}"/>
              </a:ext>
            </a:extLst>
          </p:cNvPr>
          <p:cNvSpPr>
            <a:spLocks noGrp="1"/>
          </p:cNvSpPr>
          <p:nvPr userDrawn="1"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56A49A-CEC9-4682-8E60-AC886074B69E}" type="datetimeFigureOut">
              <a:rPr lang="en-DE" smtClean="0"/>
              <a:t>26/10/2023</a:t>
            </a:fld>
            <a:endParaRPr lang="en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B2275D-D090-B62D-85C7-78200D2E4281}"/>
              </a:ext>
            </a:extLst>
          </p:cNvPr>
          <p:cNvSpPr>
            <a:spLocks noGrp="1"/>
          </p:cNvSpPr>
          <p:nvPr userDrawn="1"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08880B-3F3C-5136-D98A-9A4F908CF9EC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DEA82D-D739-4534-AFB7-ABEEE4472E26}" type="slidenum">
              <a:rPr lang="en-DE" smtClean="0"/>
              <a:t>‹#›</a:t>
            </a:fld>
            <a:endParaRPr lang="en-DE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3B29202-9855-2CED-15E2-D370594DC279}"/>
              </a:ext>
            </a:extLst>
          </p:cNvPr>
          <p:cNvCxnSpPr>
            <a:cxnSpLocks/>
          </p:cNvCxnSpPr>
          <p:nvPr userDrawn="1"/>
        </p:nvCxnSpPr>
        <p:spPr>
          <a:xfrm flipH="1">
            <a:off x="4737652" y="365125"/>
            <a:ext cx="74543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319EC14-C2DA-ABDE-9E34-3925E1A762E4}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6447480"/>
            <a:ext cx="74543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2828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2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0" kern="1200">
          <a:solidFill>
            <a:schemeClr val="accent1">
              <a:lumMod val="75000"/>
            </a:schemeClr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5E347E-D030-1A91-5979-08BF28119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E82B3E-F2FA-71A3-E958-A144C1EE74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886DD6-2ECF-8C0B-4BA0-4F39583AA8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0AA940-5D46-4A2F-8C86-6E65031143AB}" type="datetimeFigureOut">
              <a:rPr lang="en-DE" smtClean="0"/>
              <a:t>26/10/2023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39FC21-A31A-E6C2-627E-93BA5553B0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BBA0F3-81B4-8143-8E80-6B1FD34397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49860F-5B24-4084-B422-940F9C64BF0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72888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BM/fp-go/tree/main/samples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canti.github.io/fp-ts/" TargetMode="Externa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canti/monocle-ts" TargetMode="External"/><Relationship Id="rId2" Type="http://schemas.openxmlformats.org/officeDocument/2006/relationships/hyperlink" Target="https://github.com/gcanti/fp-ts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betterprogramming.pub/investigating-the-i-o-monad-in-go-3c0fabbb4b3d" TargetMode="External"/><Relationship Id="rId5" Type="http://schemas.openxmlformats.org/officeDocument/2006/relationships/hyperlink" Target="https://betterprogramming.pub/investigate-functional-programming-concepts-in-go-1dada09bc913" TargetMode="External"/><Relationship Id="rId4" Type="http://schemas.openxmlformats.org/officeDocument/2006/relationships/hyperlink" Target="https://github.com/MostlyAdequate/mostly-adequate-guide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53023-E362-E834-DD33-4A1C6845C4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en-DE" dirty="0"/>
              <a:t>Introduction to </a:t>
            </a:r>
            <a:r>
              <a:rPr lang="en-DE" b="1" dirty="0" err="1"/>
              <a:t>fp</a:t>
            </a:r>
            <a:r>
              <a:rPr lang="en-DE" b="1" dirty="0"/>
              <a:t>-go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E87B4B-D4B3-37D6-20C7-1E3D9FED47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DE" dirty="0"/>
              <a:t>Functional programming library for Go</a:t>
            </a:r>
          </a:p>
          <a:p>
            <a:r>
              <a:rPr lang="en-DE" dirty="0"/>
              <a:t>Carsten Leue</a:t>
            </a:r>
          </a:p>
        </p:txBody>
      </p:sp>
    </p:spTree>
    <p:extLst>
      <p:ext uri="{BB962C8B-B14F-4D97-AF65-F5344CB8AC3E}">
        <p14:creationId xmlns:p14="http://schemas.microsoft.com/office/powerpoint/2010/main" val="650909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1208F-CE57-1E67-DA83-CD8F3F8DAA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DE" b="1" dirty="0"/>
              <a:t>Not </a:t>
            </a:r>
            <a:r>
              <a:rPr lang="en-DE" dirty="0"/>
              <a:t>part of the </a:t>
            </a:r>
            <a:r>
              <a:rPr lang="en-DE" b="1" dirty="0"/>
              <a:t>Go</a:t>
            </a:r>
            <a:r>
              <a:rPr lang="en-DE" dirty="0"/>
              <a:t> language so far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7B0C651-A12F-BD6A-7CEA-2C59C6562C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DE" dirty="0"/>
              <a:t>Immutable data types</a:t>
            </a:r>
          </a:p>
          <a:p>
            <a:endParaRPr lang="en-DE" dirty="0"/>
          </a:p>
          <a:p>
            <a:r>
              <a:rPr lang="en-DE" dirty="0"/>
              <a:t>Type parameters for methods</a:t>
            </a:r>
          </a:p>
          <a:p>
            <a:endParaRPr lang="en-DE" dirty="0"/>
          </a:p>
          <a:p>
            <a:r>
              <a:rPr lang="en-DE" dirty="0"/>
              <a:t>Function overloading</a:t>
            </a:r>
          </a:p>
          <a:p>
            <a:endParaRPr lang="en-DE" dirty="0"/>
          </a:p>
          <a:p>
            <a:r>
              <a:rPr lang="en-DE" dirty="0"/>
              <a:t>Type variance</a:t>
            </a:r>
          </a:p>
          <a:p>
            <a:endParaRPr lang="en-DE" dirty="0"/>
          </a:p>
          <a:p>
            <a:r>
              <a:rPr lang="en-DE" dirty="0"/>
              <a:t>Tuples are no real data types</a:t>
            </a:r>
          </a:p>
          <a:p>
            <a:endParaRPr lang="en-DE" dirty="0"/>
          </a:p>
          <a:p>
            <a:r>
              <a:rPr lang="en-DE" dirty="0"/>
              <a:t>Higher </a:t>
            </a:r>
            <a:r>
              <a:rPr lang="en-DE" dirty="0" err="1"/>
              <a:t>kinded</a:t>
            </a:r>
            <a:r>
              <a:rPr lang="en-DE" dirty="0"/>
              <a:t> types</a:t>
            </a:r>
          </a:p>
        </p:txBody>
      </p:sp>
    </p:spTree>
    <p:extLst>
      <p:ext uri="{BB962C8B-B14F-4D97-AF65-F5344CB8AC3E}">
        <p14:creationId xmlns:p14="http://schemas.microsoft.com/office/powerpoint/2010/main" val="20510477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1208F-CE57-1E67-DA83-CD8F3F8DAA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DE" dirty="0"/>
              <a:t>Concepts Supported by </a:t>
            </a:r>
            <a:r>
              <a:rPr lang="en-DE" b="1" dirty="0" err="1"/>
              <a:t>fp</a:t>
            </a:r>
            <a:r>
              <a:rPr lang="en-DE" b="1" dirty="0"/>
              <a:t>-go</a:t>
            </a:r>
            <a:endParaRPr lang="en-DE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7B0C651-A12F-BD6A-7CEA-2C59C6562C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DE" dirty="0"/>
              <a:t>Map/Filter/Reduce</a:t>
            </a:r>
          </a:p>
          <a:p>
            <a:pPr marL="457200" lvl="1" indent="0">
              <a:buNone/>
            </a:pPr>
            <a:r>
              <a:rPr lang="fr-FR" dirty="0"/>
              <a:t>F</a:t>
            </a:r>
            <a:r>
              <a:rPr lang="en-DE" dirty="0"/>
              <a:t>or slices and maps</a:t>
            </a:r>
          </a:p>
          <a:p>
            <a:pPr marL="457200" lvl="1" indent="0">
              <a:buNone/>
            </a:pPr>
            <a:r>
              <a:rPr lang="fr-FR" dirty="0"/>
              <a:t>F</a:t>
            </a:r>
            <a:r>
              <a:rPr lang="en-DE" dirty="0"/>
              <a:t>or many more monadic types</a:t>
            </a:r>
          </a:p>
          <a:p>
            <a:endParaRPr lang="en-DE" dirty="0"/>
          </a:p>
          <a:p>
            <a:r>
              <a:rPr lang="en-DE" dirty="0"/>
              <a:t>Function Composition</a:t>
            </a:r>
          </a:p>
          <a:p>
            <a:pPr marL="457200" lvl="1" indent="0">
              <a:buNone/>
            </a:pPr>
            <a:r>
              <a:rPr lang="en-DE" dirty="0"/>
              <a:t>Pipe/Flow</a:t>
            </a:r>
          </a:p>
          <a:p>
            <a:endParaRPr lang="en-DE" dirty="0"/>
          </a:p>
          <a:p>
            <a:r>
              <a:rPr lang="en-DE" dirty="0"/>
              <a:t>Collection of Monads</a:t>
            </a:r>
          </a:p>
          <a:p>
            <a:pPr marL="457200" lvl="1" indent="0">
              <a:buNone/>
            </a:pPr>
            <a:r>
              <a:rPr lang="en-DE" dirty="0"/>
              <a:t>Either</a:t>
            </a:r>
          </a:p>
          <a:p>
            <a:pPr marL="457200" lvl="1" indent="0">
              <a:buNone/>
            </a:pPr>
            <a:r>
              <a:rPr lang="en-DE" dirty="0"/>
              <a:t>Option</a:t>
            </a:r>
          </a:p>
          <a:p>
            <a:pPr marL="457200" lvl="1" indent="0">
              <a:buNone/>
            </a:pPr>
            <a:r>
              <a:rPr lang="en-DE" dirty="0"/>
              <a:t>IO, </a:t>
            </a:r>
            <a:r>
              <a:rPr lang="en-DE" dirty="0" err="1"/>
              <a:t>IOEither</a:t>
            </a:r>
            <a:r>
              <a:rPr lang="en-DE" dirty="0"/>
              <a:t>, ...</a:t>
            </a:r>
          </a:p>
          <a:p>
            <a:pPr marL="457200" lvl="1" indent="0">
              <a:buNone/>
            </a:pPr>
            <a:r>
              <a:rPr lang="en-DE" dirty="0"/>
              <a:t>Reader, </a:t>
            </a:r>
            <a:r>
              <a:rPr lang="en-DE" dirty="0" err="1"/>
              <a:t>ReaderIO</a:t>
            </a:r>
            <a:r>
              <a:rPr lang="en-DE" dirty="0"/>
              <a:t>, </a:t>
            </a:r>
            <a:r>
              <a:rPr lang="en-DE" dirty="0" err="1"/>
              <a:t>ReaderIOEither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9982339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1208F-CE57-1E67-DA83-CD8F3F8DAA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DE" dirty="0"/>
              <a:t>Concepts Supported by </a:t>
            </a:r>
            <a:r>
              <a:rPr lang="en-DE" b="1" dirty="0" err="1"/>
              <a:t>fp</a:t>
            </a:r>
            <a:r>
              <a:rPr lang="en-DE" b="1" dirty="0"/>
              <a:t>-go</a:t>
            </a:r>
            <a:endParaRPr lang="en-DE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7B0C651-A12F-BD6A-7CEA-2C59C6562C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DE" dirty="0"/>
              <a:t>Monoids/Semigroups</a:t>
            </a:r>
          </a:p>
          <a:p>
            <a:endParaRPr lang="en-DE" dirty="0"/>
          </a:p>
          <a:p>
            <a:r>
              <a:rPr lang="en-DE" dirty="0"/>
              <a:t>Optics</a:t>
            </a:r>
          </a:p>
          <a:p>
            <a:pPr marL="457200" lvl="1" indent="0">
              <a:buNone/>
            </a:pPr>
            <a:r>
              <a:rPr lang="en-DE" dirty="0"/>
              <a:t>Lenses</a:t>
            </a:r>
          </a:p>
          <a:p>
            <a:pPr marL="457200" lvl="1" indent="0">
              <a:buNone/>
            </a:pPr>
            <a:r>
              <a:rPr lang="en-DE" dirty="0"/>
              <a:t>Prism</a:t>
            </a:r>
          </a:p>
          <a:p>
            <a:pPr marL="457200" lvl="1" indent="0">
              <a:buNone/>
            </a:pPr>
            <a:r>
              <a:rPr lang="en-DE" dirty="0"/>
              <a:t>Traversal</a:t>
            </a:r>
          </a:p>
          <a:p>
            <a:pPr marL="457200" lvl="1" indent="0">
              <a:buNone/>
            </a:pPr>
            <a:r>
              <a:rPr lang="en-DE" dirty="0"/>
              <a:t>ISO</a:t>
            </a:r>
          </a:p>
          <a:p>
            <a:endParaRPr lang="en-DE" dirty="0"/>
          </a:p>
          <a:p>
            <a:r>
              <a:rPr lang="en-DE" dirty="0"/>
              <a:t>HTTP</a:t>
            </a:r>
          </a:p>
          <a:p>
            <a:endParaRPr lang="en-DE" dirty="0"/>
          </a:p>
          <a:p>
            <a:r>
              <a:rPr lang="en-DE" dirty="0"/>
              <a:t>Concurrency</a:t>
            </a:r>
          </a:p>
          <a:p>
            <a:pPr marL="457200" lvl="1" indent="0">
              <a:buNone/>
            </a:pPr>
            <a:r>
              <a:rPr lang="en-DE" dirty="0" err="1"/>
              <a:t>IOEither</a:t>
            </a:r>
            <a:r>
              <a:rPr lang="en-DE" dirty="0"/>
              <a:t>, </a:t>
            </a:r>
            <a:r>
              <a:rPr lang="en-DE" dirty="0" err="1"/>
              <a:t>ReaderIOEither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6624660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6D0B732-2A89-5D2E-42A4-58C67C150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Map/Filter/Reduce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E2B1AD1-B223-ECEA-B6D7-F5A027BF9569}"/>
              </a:ext>
            </a:extLst>
          </p:cNvPr>
          <p:cNvSpPr txBox="1"/>
          <p:nvPr/>
        </p:nvSpPr>
        <p:spPr>
          <a:xfrm>
            <a:off x="7454965" y="810344"/>
            <a:ext cx="4463956" cy="5047536"/>
          </a:xfrm>
          <a:prstGeom prst="rect">
            <a:avLst/>
          </a:prstGeom>
          <a:solidFill>
            <a:srgbClr val="FFFFFF">
              <a:alpha val="50196"/>
            </a:srgbClr>
          </a:solidFill>
          <a:ln w="28575" cmpd="dbl">
            <a:noFill/>
          </a:ln>
        </p:spPr>
        <p:txBody>
          <a:bodyPr wrap="square">
            <a:spAutoFit/>
          </a:bodyPr>
          <a:lstStyle/>
          <a:p>
            <a:r>
              <a:rPr lang="fr-FR" sz="1400" b="0" dirty="0" err="1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func</a:t>
            </a: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14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Example_map</a:t>
            </a: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{</a:t>
            </a:r>
          </a:p>
          <a:p>
            <a:b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14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f</a:t>
            </a: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:= </a:t>
            </a:r>
            <a:r>
              <a:rPr lang="fr-FR" sz="1400" b="0" dirty="0" err="1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func</a:t>
            </a: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14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14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fr-FR" sz="14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fr-FR" sz="14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14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* </a:t>
            </a:r>
            <a:r>
              <a:rPr lang="fr-FR" sz="1400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2</a:t>
            </a:r>
            <a:endParaRPr lang="fr-FR" sz="14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</a:t>
            </a:r>
          </a:p>
          <a:p>
            <a:b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14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input</a:t>
            </a: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:= []</a:t>
            </a:r>
            <a:r>
              <a:rPr lang="fr-FR" sz="14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{</a:t>
            </a:r>
            <a:r>
              <a:rPr lang="fr-FR" sz="1400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1</a:t>
            </a: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fr-FR" sz="1400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2</a:t>
            </a: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fr-FR" sz="1400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3</a:t>
            </a: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fr-FR" sz="1400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4</a:t>
            </a: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</a:t>
            </a:r>
          </a:p>
          <a:p>
            <a:b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14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// </a:t>
            </a:r>
            <a:r>
              <a:rPr lang="fr-FR" sz="1400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idiomatic</a:t>
            </a:r>
            <a:r>
              <a:rPr lang="fr-FR" sz="14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 go</a:t>
            </a:r>
            <a:endParaRPr lang="fr-FR" sz="14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14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res1</a:t>
            </a: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:= </a:t>
            </a:r>
            <a:r>
              <a:rPr lang="fr-FR" sz="14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make</a:t>
            </a: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([]</a:t>
            </a:r>
            <a:r>
              <a:rPr lang="fr-FR" sz="14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fr-FR" sz="1400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0</a:t>
            </a: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fr-FR" sz="14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len</a:t>
            </a: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14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input</a:t>
            </a: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))</a:t>
            </a:r>
          </a:p>
          <a:p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14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for</a:t>
            </a: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14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_</a:t>
            </a: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fr-FR" sz="14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:= </a:t>
            </a:r>
            <a:r>
              <a:rPr lang="fr-FR" sz="14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range</a:t>
            </a: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14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input</a:t>
            </a: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fr-FR" sz="14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res1</a:t>
            </a: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 </a:t>
            </a:r>
            <a:r>
              <a:rPr lang="fr-FR" sz="14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append</a:t>
            </a: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14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res1</a:t>
            </a: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fr-FR" sz="14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</a:t>
            </a: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14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))</a:t>
            </a:r>
          </a:p>
          <a:p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</a:t>
            </a:r>
          </a:p>
          <a:p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14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fmt</a:t>
            </a:r>
            <a:r>
              <a:rPr lang="fr-FR" sz="14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14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Println</a:t>
            </a: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14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res1</a:t>
            </a: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</a:t>
            </a:r>
          </a:p>
          <a:p>
            <a:b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14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// </a:t>
            </a:r>
            <a:r>
              <a:rPr lang="fr-FR" sz="1400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map</a:t>
            </a:r>
            <a:endParaRPr lang="fr-FR" sz="14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14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res2</a:t>
            </a: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:= </a:t>
            </a:r>
            <a:r>
              <a:rPr lang="fr-FR" sz="14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A</a:t>
            </a:r>
            <a:r>
              <a:rPr lang="fr-FR" sz="14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14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Map</a:t>
            </a: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14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</a:t>
            </a: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)(</a:t>
            </a:r>
            <a:r>
              <a:rPr lang="fr-FR" sz="14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input</a:t>
            </a: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</a:t>
            </a:r>
          </a:p>
          <a:p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14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fmt</a:t>
            </a:r>
            <a:r>
              <a:rPr lang="fr-FR" sz="14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14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Println</a:t>
            </a: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14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res2</a:t>
            </a: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</a:t>
            </a:r>
          </a:p>
          <a:p>
            <a:b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14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// Output:</a:t>
            </a:r>
            <a:endParaRPr lang="fr-FR" sz="14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14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// [2 4 6 8]</a:t>
            </a:r>
            <a:endParaRPr lang="fr-FR" sz="14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14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// [2 4 6 8]</a:t>
            </a:r>
            <a:endParaRPr lang="fr-FR" sz="14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EDC5B6D-3736-90F5-D54C-85BE5F42F75A}"/>
              </a:ext>
            </a:extLst>
          </p:cNvPr>
          <p:cNvSpPr txBox="1"/>
          <p:nvPr/>
        </p:nvSpPr>
        <p:spPr>
          <a:xfrm>
            <a:off x="306180" y="1887562"/>
            <a:ext cx="6438038" cy="3970318"/>
          </a:xfrm>
          <a:prstGeom prst="rect">
            <a:avLst/>
          </a:prstGeom>
          <a:solidFill>
            <a:srgbClr val="FFFFFF">
              <a:alpha val="50196"/>
            </a:srgbClr>
          </a:solidFill>
          <a:ln w="28575" cmpd="dbl">
            <a:noFill/>
          </a:ln>
        </p:spPr>
        <p:txBody>
          <a:bodyPr wrap="square">
            <a:spAutoFit/>
          </a:bodyPr>
          <a:lstStyle/>
          <a:p>
            <a:r>
              <a:rPr lang="fr-FR" sz="1400" b="0" dirty="0" err="1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func</a:t>
            </a: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14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Example_reduce</a:t>
            </a: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{</a:t>
            </a:r>
          </a:p>
          <a:p>
            <a:b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14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input</a:t>
            </a: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:= []</a:t>
            </a:r>
            <a:r>
              <a:rPr lang="fr-FR" sz="14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{</a:t>
            </a:r>
            <a:r>
              <a:rPr lang="fr-FR" sz="1400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1</a:t>
            </a: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fr-FR" sz="1400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2</a:t>
            </a: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fr-FR" sz="1400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3</a:t>
            </a: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fr-FR" sz="1400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4</a:t>
            </a: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</a:t>
            </a:r>
          </a:p>
          <a:p>
            <a:b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14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// </a:t>
            </a:r>
            <a:r>
              <a:rPr lang="fr-FR" sz="1400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reduce</a:t>
            </a:r>
            <a:endParaRPr lang="fr-FR" sz="14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14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red</a:t>
            </a: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:= </a:t>
            </a:r>
            <a:r>
              <a:rPr lang="fr-FR" sz="14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A</a:t>
            </a:r>
            <a:r>
              <a:rPr lang="fr-FR" sz="14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14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Reduce</a:t>
            </a: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14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N</a:t>
            </a:r>
            <a:r>
              <a:rPr lang="fr-FR" sz="14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14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MonoidSum</a:t>
            </a: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fr-FR" sz="14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]().</a:t>
            </a:r>
            <a:r>
              <a:rPr lang="fr-FR" sz="14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Concat</a:t>
            </a: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fr-FR" sz="1400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0</a:t>
            </a: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)(</a:t>
            </a:r>
            <a:r>
              <a:rPr lang="fr-FR" sz="14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input</a:t>
            </a: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</a:t>
            </a:r>
          </a:p>
          <a:p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14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fmt</a:t>
            </a:r>
            <a:r>
              <a:rPr lang="fr-FR" sz="14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14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Println</a:t>
            </a: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14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red</a:t>
            </a: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</a:t>
            </a:r>
          </a:p>
          <a:p>
            <a:b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14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// </a:t>
            </a:r>
            <a:r>
              <a:rPr lang="fr-FR" sz="1400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fold</a:t>
            </a:r>
            <a:endParaRPr lang="fr-FR" sz="14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14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fld</a:t>
            </a: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:= </a:t>
            </a:r>
            <a:r>
              <a:rPr lang="fr-FR" sz="14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A</a:t>
            </a:r>
            <a:r>
              <a:rPr lang="fr-FR" sz="14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14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Fold</a:t>
            </a: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14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N</a:t>
            </a:r>
            <a:r>
              <a:rPr lang="fr-FR" sz="14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14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MonoidSum</a:t>
            </a: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fr-FR" sz="14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]())(</a:t>
            </a:r>
            <a:r>
              <a:rPr lang="fr-FR" sz="14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input</a:t>
            </a: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</a:t>
            </a:r>
          </a:p>
          <a:p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14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fmt</a:t>
            </a:r>
            <a:r>
              <a:rPr lang="fr-FR" sz="14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14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Println</a:t>
            </a: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14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fld</a:t>
            </a: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</a:t>
            </a:r>
          </a:p>
          <a:p>
            <a:b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14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// Output:</a:t>
            </a:r>
            <a:endParaRPr lang="fr-FR" sz="14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14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// 10</a:t>
            </a:r>
            <a:endParaRPr lang="fr-FR" sz="14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14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// 10</a:t>
            </a:r>
            <a:endParaRPr lang="fr-FR" sz="14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</a:t>
            </a:r>
          </a:p>
          <a:p>
            <a:b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endParaRPr lang="fr-FR" sz="14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AB00EDB-FFF2-FDC1-5897-0CFA7633BE47}"/>
              </a:ext>
            </a:extLst>
          </p:cNvPr>
          <p:cNvSpPr txBox="1"/>
          <p:nvPr/>
        </p:nvSpPr>
        <p:spPr>
          <a:xfrm>
            <a:off x="5581998" y="1191617"/>
            <a:ext cx="1654588" cy="803522"/>
          </a:xfrm>
          <a:prstGeom prst="rect">
            <a:avLst/>
          </a:prstGeom>
          <a:solidFill>
            <a:schemeClr val="accent1">
              <a:lumMod val="20000"/>
              <a:lumOff val="80000"/>
              <a:alpha val="49804"/>
            </a:schemeClr>
          </a:solidFill>
          <a:ln w="28575">
            <a:solidFill>
              <a:schemeClr val="accent1">
                <a:lumMod val="75000"/>
                <a:alpha val="50196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DE"/>
            </a:defPPr>
            <a:lvl1pPr algn="ctr">
              <a:defRPr sz="1600" i="1">
                <a:solidFill>
                  <a:schemeClr val="tx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DE" dirty="0"/>
              <a:t>Notice the curried functions</a:t>
            </a:r>
          </a:p>
        </p:txBody>
      </p:sp>
    </p:spTree>
    <p:extLst>
      <p:ext uri="{BB962C8B-B14F-4D97-AF65-F5344CB8AC3E}">
        <p14:creationId xmlns:p14="http://schemas.microsoft.com/office/powerpoint/2010/main" val="26393576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15DE1-A754-148D-56C3-A5C170B15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Monadic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5C9148-B1AD-89CA-13A6-587EC961AF5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DE" dirty="0"/>
              <a:t>Consistent set of monadic operations for all types</a:t>
            </a:r>
          </a:p>
          <a:p>
            <a:pPr marL="457200" lvl="1" indent="0">
              <a:buNone/>
            </a:pPr>
            <a:r>
              <a:rPr lang="en-DE" b="1" dirty="0"/>
              <a:t>Readable </a:t>
            </a:r>
            <a:r>
              <a:rPr lang="en-DE" dirty="0"/>
              <a:t>because code patterns are recognizable across monads</a:t>
            </a:r>
          </a:p>
          <a:p>
            <a:pPr marL="457200" lvl="1" indent="0">
              <a:buNone/>
            </a:pPr>
            <a:endParaRPr lang="en-DE" dirty="0"/>
          </a:p>
          <a:p>
            <a:pPr marL="457200" lvl="1" indent="0">
              <a:buNone/>
            </a:pPr>
            <a:r>
              <a:rPr lang="en-DE" dirty="0"/>
              <a:t>Maintainable learning curve since there exists an manageable set of operations</a:t>
            </a:r>
          </a:p>
          <a:p>
            <a:pPr marL="457200" lvl="1" indent="0">
              <a:buNone/>
            </a:pPr>
            <a:endParaRPr lang="en-DE" sz="1800" b="0" i="0" kern="1200" dirty="0">
              <a:effectLst/>
              <a:latin typeface="+mn-ea"/>
              <a:ea typeface="+mn-ea"/>
              <a:cs typeface="+mn-cs"/>
            </a:endParaRPr>
          </a:p>
          <a:p>
            <a:pPr marL="457200" lvl="1" indent="0">
              <a:buNone/>
            </a:pPr>
            <a:r>
              <a:rPr lang="en-DE" sz="1800" b="0" i="0" kern="1200" dirty="0">
                <a:effectLst/>
                <a:latin typeface="+mn-ea"/>
                <a:ea typeface="+mn-ea"/>
                <a:cs typeface="+mn-cs"/>
              </a:rPr>
              <a:t>😞</a:t>
            </a:r>
            <a:r>
              <a:rPr lang="en-DE" dirty="0"/>
              <a:t> limited ability to write fully generic code since there exist </a:t>
            </a:r>
            <a:r>
              <a:rPr lang="en-DE" b="1" dirty="0"/>
              <a:t>no higher-</a:t>
            </a:r>
            <a:r>
              <a:rPr lang="en-DE" b="1" dirty="0" err="1"/>
              <a:t>kinded</a:t>
            </a:r>
            <a:r>
              <a:rPr lang="en-DE" dirty="0"/>
              <a:t> types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7E33BB-CBD1-DFB8-BD71-641C222A354B}"/>
              </a:ext>
            </a:extLst>
          </p:cNvPr>
          <p:cNvSpPr txBox="1"/>
          <p:nvPr/>
        </p:nvSpPr>
        <p:spPr>
          <a:xfrm>
            <a:off x="6214611" y="1172289"/>
            <a:ext cx="5465712" cy="3139321"/>
          </a:xfrm>
          <a:prstGeom prst="rect">
            <a:avLst/>
          </a:prstGeom>
          <a:solidFill>
            <a:srgbClr val="FFFFFF">
              <a:alpha val="50196"/>
            </a:srgbClr>
          </a:solidFill>
          <a:ln w="28575" cmpd="dbl">
            <a:noFill/>
          </a:ln>
        </p:spPr>
        <p:txBody>
          <a:bodyPr wrap="square">
            <a:spAutoFit/>
          </a:bodyPr>
          <a:lstStyle/>
          <a:p>
            <a:r>
              <a:rPr lang="fr-FR" sz="11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// </a:t>
            </a:r>
            <a:r>
              <a:rPr lang="fr-FR" sz="1100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Pointed</a:t>
            </a:r>
            <a:endParaRPr lang="fr-FR" sz="11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1100" b="0" dirty="0" err="1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func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11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Of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fr-FR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A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11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any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](</a:t>
            </a:r>
            <a:r>
              <a:rPr lang="fr-FR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A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fr-FR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HKT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fr-FR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A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]</a:t>
            </a:r>
            <a:endParaRPr lang="en-DE" sz="11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b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sz="11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// </a:t>
            </a:r>
            <a:r>
              <a:rPr lang="fr-FR" sz="1100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Functor</a:t>
            </a:r>
            <a:endParaRPr lang="fr-FR" sz="11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1100" b="0" dirty="0" err="1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func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11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Map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fr-FR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A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fr-FR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B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11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any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](</a:t>
            </a:r>
            <a:r>
              <a:rPr lang="fr-FR" sz="1100" b="0" dirty="0" err="1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func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A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fr-FR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B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fr-FR" sz="1100" b="0" dirty="0" err="1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func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HKT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fr-FR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A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]) </a:t>
            </a:r>
            <a:r>
              <a:rPr lang="fr-FR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HKT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fr-FR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B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]</a:t>
            </a:r>
          </a:p>
          <a:p>
            <a:r>
              <a:rPr lang="fr-FR" sz="1100" b="0" dirty="0" err="1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func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11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MapTo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fr-FR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A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fr-FR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B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11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any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](</a:t>
            </a:r>
            <a:r>
              <a:rPr lang="fr-FR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A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fr-FR" sz="1100" b="0" dirty="0" err="1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func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HKT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fr-FR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A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]) </a:t>
            </a:r>
            <a:r>
              <a:rPr lang="fr-FR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HKT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fr-FR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B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]</a:t>
            </a:r>
            <a:b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endParaRPr lang="en-DE" sz="11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11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// Chain</a:t>
            </a:r>
            <a:endParaRPr lang="fr-FR" sz="11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1100" b="0" dirty="0" err="1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func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11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Chain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fr-FR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A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fr-FR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B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11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any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](</a:t>
            </a:r>
            <a:r>
              <a:rPr lang="fr-FR" sz="1100" b="0" dirty="0" err="1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func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A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fr-FR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HKT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fr-FR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B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]) </a:t>
            </a:r>
            <a:r>
              <a:rPr lang="fr-FR" sz="1100" b="0" dirty="0" err="1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func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HKT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fr-FR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A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]) </a:t>
            </a:r>
            <a:r>
              <a:rPr lang="fr-FR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HKT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fr-FR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B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]</a:t>
            </a:r>
          </a:p>
          <a:p>
            <a:r>
              <a:rPr lang="fr-FR" sz="1100" b="0" dirty="0" err="1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func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11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ChainTo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fr-FR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A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fr-FR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B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11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any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](</a:t>
            </a:r>
            <a:r>
              <a:rPr lang="fr-FR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HKT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fr-FR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B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]) </a:t>
            </a:r>
            <a:r>
              <a:rPr lang="fr-FR" sz="1100" b="0" dirty="0" err="1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func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HKT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fr-FR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A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]) </a:t>
            </a:r>
            <a:r>
              <a:rPr lang="fr-FR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HKT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fr-FR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B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]</a:t>
            </a:r>
          </a:p>
          <a:p>
            <a:r>
              <a:rPr lang="fr-FR" sz="1100" b="0" dirty="0" err="1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func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11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ChainFirst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fr-FR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A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fr-FR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B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11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any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](</a:t>
            </a:r>
            <a:r>
              <a:rPr lang="fr-FR" sz="1100" b="0" dirty="0" err="1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func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A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fr-FR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HKT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fr-FR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B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]) </a:t>
            </a:r>
            <a:r>
              <a:rPr lang="fr-FR" sz="1100" b="0" dirty="0" err="1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func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HKT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fr-FR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A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]) </a:t>
            </a:r>
            <a:r>
              <a:rPr lang="fr-FR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HKT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fr-FR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A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]</a:t>
            </a:r>
            <a:endParaRPr lang="en-DE" sz="11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b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sz="11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// Apply</a:t>
            </a:r>
            <a:endParaRPr lang="fr-FR" sz="11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1100" b="0" dirty="0" err="1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func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11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Ap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fr-FR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A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fr-FR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B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11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any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](</a:t>
            </a:r>
            <a:r>
              <a:rPr lang="fr-FR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HKT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fr-FR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A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]) </a:t>
            </a:r>
            <a:r>
              <a:rPr lang="fr-FR" sz="1100" b="0" dirty="0" err="1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func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HKT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fr-FR" sz="1100" b="0" dirty="0" err="1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func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A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fr-FR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B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]) </a:t>
            </a:r>
            <a:r>
              <a:rPr lang="fr-FR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HKT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fr-FR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B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]</a:t>
            </a:r>
            <a:endParaRPr lang="en-DE" sz="11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b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sz="11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// </a:t>
            </a:r>
            <a:r>
              <a:rPr lang="fr-FR" sz="1100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Derived</a:t>
            </a:r>
            <a:endParaRPr lang="fr-FR" sz="11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1100" b="0" dirty="0" err="1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func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11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Flatten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fr-FR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A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fr-FR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B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11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any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](</a:t>
            </a:r>
            <a:r>
              <a:rPr lang="fr-FR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HKT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fr-FR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HKT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fr-FR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A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]]) </a:t>
            </a:r>
            <a:r>
              <a:rPr lang="fr-FR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HKT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fr-FR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A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]</a:t>
            </a:r>
          </a:p>
          <a:p>
            <a:r>
              <a:rPr lang="fr-FR" sz="1100" b="0" dirty="0" err="1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func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11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Reduce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fr-FR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A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fr-FR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B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11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any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](</a:t>
            </a:r>
            <a:r>
              <a:rPr lang="fr-FR" sz="1100" b="0" dirty="0" err="1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func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B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fr-FR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A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fr-FR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B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fr-FR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B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fr-FR" sz="1100" b="0" dirty="0" err="1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func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HKT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fr-FR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A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]) </a:t>
            </a:r>
            <a:r>
              <a:rPr lang="fr-FR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HKT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fr-FR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B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324F2E-FC05-74F2-6AC7-6FA6881143D8}"/>
              </a:ext>
            </a:extLst>
          </p:cNvPr>
          <p:cNvSpPr txBox="1"/>
          <p:nvPr/>
        </p:nvSpPr>
        <p:spPr>
          <a:xfrm>
            <a:off x="7633793" y="4386086"/>
            <a:ext cx="4148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i="1" dirty="0">
                <a:latin typeface="Century Gothic" panose="020B0502020202020204" pitchFamily="34" charset="0"/>
              </a:rPr>
              <a:t>Chain is an alias for Bind or </a:t>
            </a:r>
            <a:r>
              <a:rPr lang="en-DE" i="1" dirty="0" err="1">
                <a:latin typeface="Century Gothic" panose="020B0502020202020204" pitchFamily="34" charset="0"/>
              </a:rPr>
              <a:t>FlatMap</a:t>
            </a:r>
            <a:endParaRPr lang="en-DE" i="1" dirty="0">
              <a:latin typeface="Century Gothic" panose="020B0502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83D3F1-AA4D-5DAA-BCD2-1D4567590176}"/>
              </a:ext>
            </a:extLst>
          </p:cNvPr>
          <p:cNvSpPr txBox="1"/>
          <p:nvPr/>
        </p:nvSpPr>
        <p:spPr>
          <a:xfrm>
            <a:off x="6214611" y="5057308"/>
            <a:ext cx="5465712" cy="938719"/>
          </a:xfrm>
          <a:prstGeom prst="rect">
            <a:avLst/>
          </a:prstGeom>
          <a:solidFill>
            <a:srgbClr val="FFFFFF">
              <a:alpha val="50196"/>
            </a:srgbClr>
          </a:solidFill>
          <a:ln w="28575" cmpd="dbl">
            <a:noFill/>
          </a:ln>
        </p:spPr>
        <p:txBody>
          <a:bodyPr wrap="square">
            <a:spAutoFit/>
          </a:bodyPr>
          <a:lstStyle/>
          <a:p>
            <a:r>
              <a:rPr lang="fr-FR" sz="11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// </a:t>
            </a:r>
            <a:r>
              <a:rPr lang="fr-FR" sz="1100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PipeN</a:t>
            </a:r>
            <a:r>
              <a:rPr lang="fr-FR" sz="11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 composes n </a:t>
            </a:r>
            <a:r>
              <a:rPr lang="fr-FR" sz="1100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functions</a:t>
            </a:r>
            <a:r>
              <a:rPr lang="fr-FR" sz="11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1100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with</a:t>
            </a:r>
            <a:r>
              <a:rPr lang="fr-FR" sz="11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 a start value</a:t>
            </a:r>
            <a:endParaRPr lang="fr-FR" sz="11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1100" b="0" dirty="0" err="1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func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11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PipeN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fr-FR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T0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..., </a:t>
            </a:r>
            <a:r>
              <a:rPr lang="fr-FR" sz="11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Tn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11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any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](</a:t>
            </a:r>
            <a:r>
              <a:rPr lang="fr-FR" sz="11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t0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11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T0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fr-FR" sz="11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f1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1100" b="0" dirty="0" err="1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func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T0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fr-FR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T1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fr-FR" sz="11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..) </a:t>
            </a:r>
            <a:r>
              <a:rPr lang="fr-FR" sz="11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Tn</a:t>
            </a:r>
            <a:endParaRPr lang="en-DE" sz="1100" b="0" dirty="0">
              <a:solidFill>
                <a:srgbClr val="267F99"/>
              </a:solidFill>
              <a:effectLst/>
              <a:latin typeface="Fira Code" panose="020B0809050000020004" pitchFamily="49" charset="0"/>
            </a:endParaRPr>
          </a:p>
          <a:p>
            <a:b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sz="11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// </a:t>
            </a:r>
            <a:r>
              <a:rPr lang="fr-FR" sz="1100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FlowN</a:t>
            </a:r>
            <a:r>
              <a:rPr lang="fr-FR" sz="11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 composes n </a:t>
            </a:r>
            <a:r>
              <a:rPr lang="fr-FR" sz="1100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functions</a:t>
            </a:r>
            <a:r>
              <a:rPr lang="fr-FR" sz="11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1100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into</a:t>
            </a:r>
            <a:r>
              <a:rPr lang="fr-FR" sz="11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 a single </a:t>
            </a:r>
            <a:r>
              <a:rPr lang="fr-FR" sz="1100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function</a:t>
            </a:r>
            <a:endParaRPr lang="fr-FR" sz="11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1100" b="0" dirty="0" err="1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func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11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FlowN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fr-FR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T0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fr-FR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.., </a:t>
            </a:r>
            <a:r>
              <a:rPr lang="fr-FR" sz="11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Tn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11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any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](</a:t>
            </a:r>
            <a:r>
              <a:rPr lang="fr-FR" sz="11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f1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1100" b="0" dirty="0" err="1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func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T0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fr-FR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T1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...) </a:t>
            </a:r>
            <a:r>
              <a:rPr lang="fr-FR" sz="1100" b="0" dirty="0" err="1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func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T0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fr-FR" sz="11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Tn</a:t>
            </a:r>
            <a:endParaRPr lang="fr-FR" sz="11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38896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C8667-F528-ABAF-3634-9B8FD052F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/>
              <a:t>Function Composition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FBC72D-106D-E1A1-FA48-DC791285429A}"/>
              </a:ext>
            </a:extLst>
          </p:cNvPr>
          <p:cNvSpPr txBox="1"/>
          <p:nvPr/>
        </p:nvSpPr>
        <p:spPr>
          <a:xfrm>
            <a:off x="483182" y="1575792"/>
            <a:ext cx="4463956" cy="4339650"/>
          </a:xfrm>
          <a:prstGeom prst="rect">
            <a:avLst/>
          </a:prstGeom>
          <a:solidFill>
            <a:srgbClr val="FFFFFF">
              <a:alpha val="50196"/>
            </a:srgbClr>
          </a:solidFill>
          <a:ln w="28575" cmpd="dbl">
            <a:noFill/>
          </a:ln>
        </p:spPr>
        <p:txBody>
          <a:bodyPr wrap="square">
            <a:spAutoFit/>
          </a:bodyPr>
          <a:lstStyle/>
          <a:p>
            <a:r>
              <a:rPr lang="fr-FR" sz="1200" b="0" dirty="0" err="1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func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Example_composition_pipe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{</a:t>
            </a:r>
          </a:p>
          <a:p>
            <a:b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filter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:= </a:t>
            </a:r>
            <a:r>
              <a:rPr lang="fr-FR" sz="1200" b="0" dirty="0" err="1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func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12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12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fr-FR" sz="12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bool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fr-FR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12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%</a:t>
            </a:r>
            <a:r>
              <a:rPr lang="fr-FR" sz="1200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2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== </a:t>
            </a:r>
            <a:r>
              <a:rPr lang="fr-FR" sz="1200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0</a:t>
            </a:r>
            <a:endParaRPr lang="fr-FR" sz="12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</a:t>
            </a:r>
          </a:p>
          <a:p>
            <a:b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12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double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:= </a:t>
            </a:r>
            <a:r>
              <a:rPr lang="fr-FR" sz="1200" b="0" dirty="0" err="1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func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12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12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fr-FR" sz="12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fr-FR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12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* </a:t>
            </a:r>
            <a:r>
              <a:rPr lang="fr-FR" sz="1200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2</a:t>
            </a:r>
            <a:endParaRPr lang="fr-FR" sz="12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</a:t>
            </a:r>
          </a:p>
          <a:p>
            <a:b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12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input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:= []</a:t>
            </a:r>
            <a:r>
              <a:rPr lang="fr-FR" sz="12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{</a:t>
            </a:r>
            <a:r>
              <a:rPr lang="fr-FR" sz="1200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1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fr-FR" sz="1200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2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fr-FR" sz="1200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3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fr-FR" sz="1200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4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</a:t>
            </a:r>
          </a:p>
          <a:p>
            <a:b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res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:= </a:t>
            </a:r>
            <a:r>
              <a:rPr lang="fr-FR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12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Pipe2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</a:p>
          <a:p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fr-FR" sz="12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input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</a:t>
            </a:r>
          </a:p>
          <a:p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fr-FR" sz="12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A</a:t>
            </a:r>
            <a:r>
              <a:rPr lang="fr-FR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Filter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filter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),</a:t>
            </a:r>
          </a:p>
          <a:p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fr-FR" sz="12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A</a:t>
            </a:r>
            <a:r>
              <a:rPr lang="fr-FR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Map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12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double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),</a:t>
            </a:r>
          </a:p>
          <a:p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)</a:t>
            </a:r>
          </a:p>
          <a:p>
            <a:b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12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fmt</a:t>
            </a:r>
            <a:r>
              <a:rPr lang="fr-FR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Println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res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</a:t>
            </a:r>
          </a:p>
          <a:p>
            <a:b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12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// Output:</a:t>
            </a:r>
            <a:endParaRPr lang="fr-FR" sz="12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12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// [4 8]</a:t>
            </a:r>
            <a:endParaRPr lang="fr-FR" sz="12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43C09C-740E-0C13-C89C-C6F47492806E}"/>
              </a:ext>
            </a:extLst>
          </p:cNvPr>
          <p:cNvSpPr txBox="1"/>
          <p:nvPr/>
        </p:nvSpPr>
        <p:spPr>
          <a:xfrm>
            <a:off x="6797094" y="1575792"/>
            <a:ext cx="4463956" cy="4339650"/>
          </a:xfrm>
          <a:prstGeom prst="rect">
            <a:avLst/>
          </a:prstGeom>
          <a:solidFill>
            <a:srgbClr val="FFFFFF">
              <a:alpha val="50196"/>
            </a:srgbClr>
          </a:solidFill>
          <a:ln w="28575" cmpd="dbl">
            <a:noFill/>
          </a:ln>
        </p:spPr>
        <p:txBody>
          <a:bodyPr wrap="square">
            <a:spAutoFit/>
          </a:bodyPr>
          <a:lstStyle/>
          <a:p>
            <a:r>
              <a:rPr lang="fr-FR" sz="1200" b="0" dirty="0" err="1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func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Example_composition_flow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{</a:t>
            </a:r>
          </a:p>
          <a:p>
            <a:b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filter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:= </a:t>
            </a:r>
            <a:r>
              <a:rPr lang="fr-FR" sz="1200" b="0" dirty="0" err="1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func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12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12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fr-FR" sz="12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bool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fr-FR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12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%</a:t>
            </a:r>
            <a:r>
              <a:rPr lang="fr-FR" sz="1200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2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== </a:t>
            </a:r>
            <a:r>
              <a:rPr lang="fr-FR" sz="1200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0</a:t>
            </a:r>
            <a:endParaRPr lang="fr-FR" sz="12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</a:t>
            </a:r>
          </a:p>
          <a:p>
            <a:b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12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double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:= </a:t>
            </a:r>
            <a:r>
              <a:rPr lang="fr-FR" sz="1200" b="0" dirty="0" err="1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func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12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12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fr-FR" sz="12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fr-FR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12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* </a:t>
            </a:r>
            <a:r>
              <a:rPr lang="fr-FR" sz="1200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2</a:t>
            </a:r>
            <a:endParaRPr lang="fr-FR" sz="12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</a:t>
            </a:r>
          </a:p>
          <a:p>
            <a:b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12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input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:= []</a:t>
            </a:r>
            <a:r>
              <a:rPr lang="fr-FR" sz="12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{</a:t>
            </a:r>
            <a:r>
              <a:rPr lang="fr-FR" sz="1200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1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fr-FR" sz="1200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2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fr-FR" sz="1200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3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fr-FR" sz="1200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4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</a:t>
            </a:r>
          </a:p>
          <a:p>
            <a:b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filterAndDouble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:= </a:t>
            </a:r>
            <a:r>
              <a:rPr lang="fr-FR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12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Flow2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</a:p>
          <a:p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fr-FR" sz="12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A</a:t>
            </a:r>
            <a:r>
              <a:rPr lang="fr-FR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Filter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filter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),</a:t>
            </a:r>
          </a:p>
          <a:p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fr-FR" sz="12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A</a:t>
            </a:r>
            <a:r>
              <a:rPr lang="fr-FR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Map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12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double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),</a:t>
            </a:r>
          </a:p>
          <a:p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) </a:t>
            </a:r>
            <a:r>
              <a:rPr lang="fr-FR" sz="12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// </a:t>
            </a:r>
            <a:r>
              <a:rPr lang="fr-FR" sz="1200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func</a:t>
            </a:r>
            <a:r>
              <a:rPr lang="fr-FR" sz="12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([]</a:t>
            </a:r>
            <a:r>
              <a:rPr lang="fr-FR" sz="1200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fr-FR" sz="12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) []</a:t>
            </a:r>
            <a:r>
              <a:rPr lang="fr-FR" sz="1200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int</a:t>
            </a:r>
            <a:endParaRPr lang="fr-FR" sz="12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b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12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fmt</a:t>
            </a:r>
            <a:r>
              <a:rPr lang="fr-FR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Println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filterAndDouble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12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input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))</a:t>
            </a:r>
          </a:p>
          <a:p>
            <a:b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12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// Output:</a:t>
            </a:r>
            <a:endParaRPr lang="fr-FR" sz="12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12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// [4 8]</a:t>
            </a:r>
            <a:endParaRPr lang="fr-FR" sz="12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</a:t>
            </a:r>
            <a:endParaRPr lang="en-DE" sz="12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endParaRPr lang="fr-FR" sz="12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</p:txBody>
      </p:sp>
      <p:sp>
        <p:nvSpPr>
          <p:cNvPr id="5" name="Callout: Bent Line 4">
            <a:extLst>
              <a:ext uri="{FF2B5EF4-FFF2-40B4-BE49-F238E27FC236}">
                <a16:creationId xmlns:a16="http://schemas.microsoft.com/office/drawing/2014/main" id="{6B9B374C-F7E5-8AE4-A71F-0A898A111C8E}"/>
              </a:ext>
            </a:extLst>
          </p:cNvPr>
          <p:cNvSpPr/>
          <p:nvPr/>
        </p:nvSpPr>
        <p:spPr>
          <a:xfrm>
            <a:off x="4040028" y="4790600"/>
            <a:ext cx="1501589" cy="81579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37974"/>
              <a:gd name="adj6" fmla="val -79362"/>
            </a:avLst>
          </a:prstGeom>
          <a:solidFill>
            <a:schemeClr val="accent1">
              <a:lumMod val="20000"/>
              <a:lumOff val="80000"/>
              <a:alpha val="49804"/>
            </a:schemeClr>
          </a:solidFill>
          <a:ln w="28575">
            <a:solidFill>
              <a:schemeClr val="accent1">
                <a:lumMod val="75000"/>
                <a:alpha val="50196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600" i="1" dirty="0">
                <a:solidFill>
                  <a:schemeClr val="tx1"/>
                </a:solidFill>
              </a:rPr>
              <a:t>Curried, so functions compose well</a:t>
            </a:r>
          </a:p>
        </p:txBody>
      </p:sp>
      <p:sp>
        <p:nvSpPr>
          <p:cNvPr id="6" name="Callout: Bent Line 5">
            <a:extLst>
              <a:ext uri="{FF2B5EF4-FFF2-40B4-BE49-F238E27FC236}">
                <a16:creationId xmlns:a16="http://schemas.microsoft.com/office/drawing/2014/main" id="{36B8DCB1-13AC-2E54-C237-E8A4BBE71684}"/>
              </a:ext>
            </a:extLst>
          </p:cNvPr>
          <p:cNvSpPr/>
          <p:nvPr/>
        </p:nvSpPr>
        <p:spPr>
          <a:xfrm>
            <a:off x="4040028" y="3119719"/>
            <a:ext cx="1607737" cy="1223922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66299"/>
              <a:gd name="adj6" fmla="val -100093"/>
            </a:avLst>
          </a:prstGeom>
          <a:solidFill>
            <a:schemeClr val="accent1">
              <a:lumMod val="20000"/>
              <a:lumOff val="80000"/>
              <a:alpha val="49804"/>
            </a:schemeClr>
          </a:solidFill>
          <a:ln w="28575">
            <a:solidFill>
              <a:schemeClr val="accent1">
                <a:lumMod val="75000"/>
                <a:alpha val="50196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600" i="1" dirty="0">
                <a:solidFill>
                  <a:schemeClr val="tx1"/>
                </a:solidFill>
              </a:rPr>
              <a:t>Index needed due to missing function overloading </a:t>
            </a:r>
            <a:r>
              <a:rPr lang="en-DE" sz="1600" dirty="0">
                <a:solidFill>
                  <a:schemeClr val="tx1"/>
                </a:solidFill>
              </a:rPr>
              <a:t>😞</a:t>
            </a:r>
          </a:p>
        </p:txBody>
      </p:sp>
      <p:sp>
        <p:nvSpPr>
          <p:cNvPr id="11" name="Callout: Bent Line 10">
            <a:extLst>
              <a:ext uri="{FF2B5EF4-FFF2-40B4-BE49-F238E27FC236}">
                <a16:creationId xmlns:a16="http://schemas.microsoft.com/office/drawing/2014/main" id="{5A71617F-8F9C-973A-90D5-C465D75E5A3A}"/>
              </a:ext>
            </a:extLst>
          </p:cNvPr>
          <p:cNvSpPr/>
          <p:nvPr/>
        </p:nvSpPr>
        <p:spPr>
          <a:xfrm>
            <a:off x="10445778" y="2613210"/>
            <a:ext cx="1501589" cy="81579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40047"/>
              <a:gd name="adj6" fmla="val -44092"/>
            </a:avLst>
          </a:prstGeom>
          <a:solidFill>
            <a:schemeClr val="accent1">
              <a:lumMod val="20000"/>
              <a:lumOff val="80000"/>
              <a:alpha val="49804"/>
            </a:schemeClr>
          </a:solidFill>
          <a:ln w="28575">
            <a:solidFill>
              <a:schemeClr val="accent1">
                <a:lumMod val="75000"/>
                <a:alpha val="50196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600" i="1" dirty="0" err="1">
                <a:solidFill>
                  <a:schemeClr val="tx1"/>
                </a:solidFill>
              </a:rPr>
              <a:t>FlowN</a:t>
            </a:r>
            <a:r>
              <a:rPr lang="en-DE" sz="1600" i="1" dirty="0">
                <a:solidFill>
                  <a:schemeClr val="tx1"/>
                </a:solidFill>
              </a:rPr>
              <a:t> enables point-free style</a:t>
            </a:r>
          </a:p>
        </p:txBody>
      </p:sp>
    </p:spTree>
    <p:extLst>
      <p:ext uri="{BB962C8B-B14F-4D97-AF65-F5344CB8AC3E}">
        <p14:creationId xmlns:p14="http://schemas.microsoft.com/office/powerpoint/2010/main" val="16876639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CDEFA-17EC-6E6C-C6B3-C14793980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Immutability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D737E2-D461-2A29-03CF-94AE638A021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DE" dirty="0"/>
              <a:t>Go does not offer the concept of immutable types</a:t>
            </a:r>
            <a:r>
              <a:rPr lang="en-DE" sz="2800" b="0" i="0" kern="1200" dirty="0">
                <a:solidFill>
                  <a:srgbClr val="FFFFFF"/>
                </a:solidFill>
                <a:effectLst/>
                <a:latin typeface="+mn-ea"/>
                <a:ea typeface="+mn-ea"/>
                <a:cs typeface="+mn-cs"/>
              </a:rPr>
              <a:t> </a:t>
            </a:r>
            <a:r>
              <a:rPr lang="en-DE" sz="2400" b="0" i="0" kern="1200" dirty="0">
                <a:solidFill>
                  <a:srgbClr val="FFFFFF"/>
                </a:solidFill>
                <a:effectLst/>
                <a:latin typeface="+mn-ea"/>
                <a:ea typeface="+mn-ea"/>
                <a:cs typeface="+mn-cs"/>
              </a:rPr>
              <a:t>😞</a:t>
            </a:r>
            <a:r>
              <a:rPr lang="en-DE" dirty="0"/>
              <a:t> </a:t>
            </a:r>
          </a:p>
          <a:p>
            <a:pPr marL="0" indent="0">
              <a:buNone/>
            </a:pPr>
            <a:endParaRPr lang="en-DE" dirty="0"/>
          </a:p>
          <a:p>
            <a:pPr marL="0" indent="0">
              <a:buNone/>
            </a:pPr>
            <a:r>
              <a:rPr lang="en-DE" b="1" dirty="0" err="1"/>
              <a:t>fp</a:t>
            </a:r>
            <a:r>
              <a:rPr lang="en-DE" b="1" dirty="0"/>
              <a:t>-go</a:t>
            </a:r>
            <a:r>
              <a:rPr lang="en-DE" dirty="0"/>
              <a:t> implements immutability by-contract</a:t>
            </a:r>
          </a:p>
          <a:p>
            <a:pPr marL="457200" lvl="1" indent="0">
              <a:buNone/>
            </a:pPr>
            <a:r>
              <a:rPr lang="en-DE" dirty="0"/>
              <a:t>modifications of arrays/records create copies</a:t>
            </a:r>
          </a:p>
          <a:p>
            <a:pPr marL="0" indent="0">
              <a:buNone/>
            </a:pPr>
            <a:endParaRPr lang="en-DE" dirty="0"/>
          </a:p>
          <a:p>
            <a:pPr marL="0" indent="0">
              <a:buNone/>
            </a:pPr>
            <a:r>
              <a:rPr lang="fr-FR" dirty="0"/>
              <a:t>I</a:t>
            </a:r>
            <a:r>
              <a:rPr lang="en-DE" dirty="0" err="1"/>
              <a:t>mmutability</a:t>
            </a:r>
            <a:r>
              <a:rPr lang="en-DE" dirty="0"/>
              <a:t> for structs can be simulated </a:t>
            </a:r>
          </a:p>
          <a:p>
            <a:pPr marL="457200" lvl="1" indent="0">
              <a:buNone/>
            </a:pPr>
            <a:r>
              <a:rPr lang="en-DE" dirty="0"/>
              <a:t>pass-by-value</a:t>
            </a:r>
          </a:p>
          <a:p>
            <a:pPr marL="457200" lvl="1" indent="0">
              <a:buNone/>
            </a:pPr>
            <a:r>
              <a:rPr lang="en-DE" dirty="0"/>
              <a:t>getters/setters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C9F4CB-5487-6298-026B-4A2D4DD45D12}"/>
              </a:ext>
            </a:extLst>
          </p:cNvPr>
          <p:cNvSpPr txBox="1"/>
          <p:nvPr/>
        </p:nvSpPr>
        <p:spPr>
          <a:xfrm>
            <a:off x="6450451" y="831032"/>
            <a:ext cx="5465712" cy="5262979"/>
          </a:xfrm>
          <a:prstGeom prst="rect">
            <a:avLst/>
          </a:prstGeom>
          <a:solidFill>
            <a:srgbClr val="FFFFFF">
              <a:alpha val="50196"/>
            </a:srgbClr>
          </a:solidFill>
          <a:ln w="28575" cmpd="dbl">
            <a:noFill/>
          </a:ln>
        </p:spPr>
        <p:txBody>
          <a:bodyPr wrap="square">
            <a:spAutoFit/>
          </a:bodyPr>
          <a:lstStyle/>
          <a:p>
            <a:r>
              <a:rPr lang="fr-FR" sz="8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type</a:t>
            </a:r>
            <a:r>
              <a:rPr lang="fr-FR" sz="8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8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Person</a:t>
            </a:r>
            <a:r>
              <a:rPr lang="fr-FR" sz="8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800" b="0" dirty="0" err="1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struct</a:t>
            </a:r>
            <a:r>
              <a:rPr lang="fr-FR" sz="8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fr-FR" sz="8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8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name</a:t>
            </a:r>
            <a:r>
              <a:rPr lang="fr-FR" sz="8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8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string</a:t>
            </a:r>
            <a:endParaRPr lang="fr-FR" sz="8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8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8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age</a:t>
            </a:r>
            <a:r>
              <a:rPr lang="fr-FR" sz="8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 </a:t>
            </a:r>
            <a:r>
              <a:rPr lang="fr-FR" sz="8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int</a:t>
            </a:r>
            <a:endParaRPr lang="fr-FR" sz="8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8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</a:t>
            </a:r>
          </a:p>
          <a:p>
            <a:br>
              <a:rPr lang="fr-FR" sz="8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sz="800" b="0" dirty="0" err="1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func</a:t>
            </a:r>
            <a:r>
              <a:rPr lang="fr-FR" sz="8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fr-FR" sz="8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p</a:t>
            </a:r>
            <a:r>
              <a:rPr lang="fr-FR" sz="8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8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Person</a:t>
            </a:r>
            <a:r>
              <a:rPr lang="fr-FR" sz="8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fr-FR" sz="8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GetName</a:t>
            </a:r>
            <a:r>
              <a:rPr lang="fr-FR" sz="8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</a:t>
            </a:r>
            <a:r>
              <a:rPr lang="fr-FR" sz="8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string</a:t>
            </a:r>
            <a:r>
              <a:rPr lang="fr-FR" sz="8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fr-FR" sz="8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8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fr-FR" sz="8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8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p</a:t>
            </a:r>
            <a:r>
              <a:rPr lang="fr-FR" sz="8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8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name</a:t>
            </a:r>
            <a:endParaRPr lang="fr-FR" sz="8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8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</a:t>
            </a:r>
          </a:p>
          <a:p>
            <a:br>
              <a:rPr lang="fr-FR" sz="8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sz="800" b="0" dirty="0" err="1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func</a:t>
            </a:r>
            <a:r>
              <a:rPr lang="fr-FR" sz="8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fr-FR" sz="8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p</a:t>
            </a:r>
            <a:r>
              <a:rPr lang="fr-FR" sz="8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8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Person</a:t>
            </a:r>
            <a:r>
              <a:rPr lang="fr-FR" sz="8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fr-FR" sz="8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GetAge</a:t>
            </a:r>
            <a:r>
              <a:rPr lang="fr-FR" sz="8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</a:t>
            </a:r>
            <a:r>
              <a:rPr lang="fr-FR" sz="8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fr-FR" sz="8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fr-FR" sz="8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8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fr-FR" sz="8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8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p</a:t>
            </a:r>
            <a:r>
              <a:rPr lang="fr-FR" sz="8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8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age</a:t>
            </a:r>
            <a:endParaRPr lang="fr-FR" sz="8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8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</a:t>
            </a:r>
          </a:p>
          <a:p>
            <a:br>
              <a:rPr lang="fr-FR" sz="8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sz="800" b="0" dirty="0" err="1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func</a:t>
            </a:r>
            <a:r>
              <a:rPr lang="fr-FR" sz="8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fr-FR" sz="8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p</a:t>
            </a:r>
            <a:r>
              <a:rPr lang="fr-FR" sz="8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8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Person</a:t>
            </a:r>
            <a:r>
              <a:rPr lang="fr-FR" sz="8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fr-FR" sz="8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SetName</a:t>
            </a:r>
            <a:r>
              <a:rPr lang="fr-FR" sz="8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8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name</a:t>
            </a:r>
            <a:r>
              <a:rPr lang="fr-FR" sz="8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8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string</a:t>
            </a:r>
            <a:r>
              <a:rPr lang="fr-FR" sz="8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fr-FR" sz="8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Person</a:t>
            </a:r>
            <a:r>
              <a:rPr lang="fr-FR" sz="8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fr-FR" sz="8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8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p.name</a:t>
            </a:r>
            <a:r>
              <a:rPr lang="fr-FR" sz="8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 </a:t>
            </a:r>
            <a:r>
              <a:rPr lang="fr-FR" sz="8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name</a:t>
            </a:r>
            <a:endParaRPr lang="fr-FR" sz="8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8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8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fr-FR" sz="8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8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p</a:t>
            </a:r>
            <a:endParaRPr lang="fr-FR" sz="8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8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</a:t>
            </a:r>
          </a:p>
          <a:p>
            <a:br>
              <a:rPr lang="fr-FR" sz="8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sz="800" b="0" dirty="0" err="1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func</a:t>
            </a:r>
            <a:r>
              <a:rPr lang="fr-FR" sz="8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fr-FR" sz="8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p</a:t>
            </a:r>
            <a:r>
              <a:rPr lang="fr-FR" sz="8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8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Person</a:t>
            </a:r>
            <a:r>
              <a:rPr lang="fr-FR" sz="8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fr-FR" sz="8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SetAge</a:t>
            </a:r>
            <a:r>
              <a:rPr lang="fr-FR" sz="8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8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age</a:t>
            </a:r>
            <a:r>
              <a:rPr lang="fr-FR" sz="8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8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fr-FR" sz="8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fr-FR" sz="8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Person</a:t>
            </a:r>
            <a:r>
              <a:rPr lang="fr-FR" sz="8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fr-FR" sz="8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8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p.age</a:t>
            </a:r>
            <a:r>
              <a:rPr lang="fr-FR" sz="8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 </a:t>
            </a:r>
            <a:r>
              <a:rPr lang="fr-FR" sz="8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age</a:t>
            </a:r>
            <a:endParaRPr lang="fr-FR" sz="8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8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8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fr-FR" sz="8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8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p</a:t>
            </a:r>
            <a:endParaRPr lang="fr-FR" sz="8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8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</a:t>
            </a:r>
          </a:p>
          <a:p>
            <a:br>
              <a:rPr lang="fr-FR" sz="8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sz="800" b="0" dirty="0" err="1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func</a:t>
            </a:r>
            <a:r>
              <a:rPr lang="fr-FR" sz="8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8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MakePerson</a:t>
            </a:r>
            <a:r>
              <a:rPr lang="fr-FR" sz="8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8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name</a:t>
            </a:r>
            <a:r>
              <a:rPr lang="fr-FR" sz="8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8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string</a:t>
            </a:r>
            <a:r>
              <a:rPr lang="fr-FR" sz="8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fr-FR" sz="8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age</a:t>
            </a:r>
            <a:r>
              <a:rPr lang="fr-FR" sz="8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8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fr-FR" sz="8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fr-FR" sz="8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Person</a:t>
            </a:r>
            <a:r>
              <a:rPr lang="fr-FR" sz="8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fr-FR" sz="8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8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fr-FR" sz="8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8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Person</a:t>
            </a:r>
            <a:r>
              <a:rPr lang="fr-FR" sz="8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{</a:t>
            </a:r>
            <a:r>
              <a:rPr lang="fr-FR" sz="8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name</a:t>
            </a:r>
            <a:r>
              <a:rPr lang="fr-FR" sz="8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fr-FR" sz="8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age</a:t>
            </a:r>
            <a:r>
              <a:rPr lang="fr-FR" sz="8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</a:t>
            </a:r>
          </a:p>
          <a:p>
            <a:r>
              <a:rPr lang="fr-FR" sz="8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</a:t>
            </a:r>
          </a:p>
          <a:p>
            <a:br>
              <a:rPr lang="fr-FR" sz="8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sz="800" b="0" dirty="0" err="1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func</a:t>
            </a:r>
            <a:r>
              <a:rPr lang="fr-FR" sz="8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8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Example_immutability_struct</a:t>
            </a:r>
            <a:r>
              <a:rPr lang="fr-FR" sz="8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{</a:t>
            </a:r>
          </a:p>
          <a:p>
            <a:r>
              <a:rPr lang="fr-FR" sz="8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8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p1</a:t>
            </a:r>
            <a:r>
              <a:rPr lang="fr-FR" sz="8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:= </a:t>
            </a:r>
            <a:r>
              <a:rPr lang="fr-FR" sz="8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MakePerson</a:t>
            </a:r>
            <a:r>
              <a:rPr lang="fr-FR" sz="8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8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"Carsten"</a:t>
            </a:r>
            <a:r>
              <a:rPr lang="fr-FR" sz="8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fr-FR" sz="800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53</a:t>
            </a:r>
            <a:r>
              <a:rPr lang="fr-FR" sz="8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</a:t>
            </a:r>
          </a:p>
          <a:p>
            <a:br>
              <a:rPr lang="fr-FR" sz="8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sz="8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8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// </a:t>
            </a:r>
            <a:r>
              <a:rPr lang="fr-FR" sz="800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func</a:t>
            </a:r>
            <a:r>
              <a:rPr lang="fr-FR" sz="8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800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fr-FR" sz="8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fr-FR" sz="800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func</a:t>
            </a:r>
            <a:r>
              <a:rPr lang="fr-FR" sz="8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(Person) Person</a:t>
            </a:r>
            <a:endParaRPr lang="fr-FR" sz="8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8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8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setAge</a:t>
            </a:r>
            <a:r>
              <a:rPr lang="fr-FR" sz="8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:= </a:t>
            </a:r>
            <a:r>
              <a:rPr lang="fr-FR" sz="8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</a:t>
            </a:r>
            <a:r>
              <a:rPr lang="fr-FR" sz="8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8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Curry2</a:t>
            </a:r>
            <a:r>
              <a:rPr lang="fr-FR" sz="8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8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</a:t>
            </a:r>
            <a:r>
              <a:rPr lang="fr-FR" sz="8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8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Swap</a:t>
            </a:r>
            <a:r>
              <a:rPr lang="fr-FR" sz="8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8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Person</a:t>
            </a:r>
            <a:r>
              <a:rPr lang="fr-FR" sz="8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8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SetAge</a:t>
            </a:r>
            <a:r>
              <a:rPr lang="fr-FR" sz="8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))</a:t>
            </a:r>
          </a:p>
          <a:p>
            <a:br>
              <a:rPr lang="fr-FR" sz="8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sz="8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8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p2</a:t>
            </a:r>
            <a:r>
              <a:rPr lang="fr-FR" sz="8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:= </a:t>
            </a:r>
            <a:r>
              <a:rPr lang="fr-FR" sz="8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</a:t>
            </a:r>
            <a:r>
              <a:rPr lang="fr-FR" sz="8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8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Pipe1</a:t>
            </a:r>
            <a:r>
              <a:rPr lang="fr-FR" sz="8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</a:p>
          <a:p>
            <a:r>
              <a:rPr lang="fr-FR" sz="8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fr-FR" sz="8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p1</a:t>
            </a:r>
            <a:r>
              <a:rPr lang="fr-FR" sz="8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</a:t>
            </a:r>
          </a:p>
          <a:p>
            <a:r>
              <a:rPr lang="fr-FR" sz="8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fr-FR" sz="8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setAge</a:t>
            </a:r>
            <a:r>
              <a:rPr lang="fr-FR" sz="8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800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54</a:t>
            </a:r>
            <a:r>
              <a:rPr lang="fr-FR" sz="8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),</a:t>
            </a:r>
          </a:p>
          <a:p>
            <a:r>
              <a:rPr lang="fr-FR" sz="8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)</a:t>
            </a:r>
          </a:p>
          <a:p>
            <a:br>
              <a:rPr lang="fr-FR" sz="8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sz="8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8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fmt</a:t>
            </a:r>
            <a:r>
              <a:rPr lang="fr-FR" sz="8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8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Println</a:t>
            </a:r>
            <a:r>
              <a:rPr lang="fr-FR" sz="8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8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p1</a:t>
            </a:r>
            <a:r>
              <a:rPr lang="fr-FR" sz="8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</a:t>
            </a:r>
          </a:p>
          <a:p>
            <a:r>
              <a:rPr lang="fr-FR" sz="8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8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fmt</a:t>
            </a:r>
            <a:r>
              <a:rPr lang="fr-FR" sz="8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8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Println</a:t>
            </a:r>
            <a:r>
              <a:rPr lang="fr-FR" sz="8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8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p2</a:t>
            </a:r>
            <a:r>
              <a:rPr lang="fr-FR" sz="8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</a:t>
            </a:r>
          </a:p>
          <a:p>
            <a:br>
              <a:rPr lang="fr-FR" sz="8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sz="8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</a:t>
            </a:r>
          </a:p>
        </p:txBody>
      </p:sp>
      <p:sp>
        <p:nvSpPr>
          <p:cNvPr id="6" name="Callout: Bent Line 5">
            <a:extLst>
              <a:ext uri="{FF2B5EF4-FFF2-40B4-BE49-F238E27FC236}">
                <a16:creationId xmlns:a16="http://schemas.microsoft.com/office/drawing/2014/main" id="{4015AF9F-1BD0-4894-1ABF-9FCFBEC2400F}"/>
              </a:ext>
            </a:extLst>
          </p:cNvPr>
          <p:cNvSpPr/>
          <p:nvPr/>
        </p:nvSpPr>
        <p:spPr>
          <a:xfrm>
            <a:off x="9696880" y="2582942"/>
            <a:ext cx="1501589" cy="81579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56362"/>
              <a:gd name="adj6" fmla="val -155136"/>
            </a:avLst>
          </a:prstGeom>
          <a:solidFill>
            <a:schemeClr val="accent1">
              <a:lumMod val="20000"/>
              <a:lumOff val="80000"/>
              <a:alpha val="49804"/>
            </a:schemeClr>
          </a:solidFill>
          <a:ln w="28575">
            <a:solidFill>
              <a:schemeClr val="accent1">
                <a:lumMod val="75000"/>
                <a:alpha val="50196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600" i="1" dirty="0">
                <a:solidFill>
                  <a:schemeClr val="tx1"/>
                </a:solidFill>
              </a:rPr>
              <a:t>Operates on a copy for each call</a:t>
            </a:r>
          </a:p>
        </p:txBody>
      </p:sp>
      <p:sp>
        <p:nvSpPr>
          <p:cNvPr id="7" name="Callout: Bent Line 6">
            <a:extLst>
              <a:ext uri="{FF2B5EF4-FFF2-40B4-BE49-F238E27FC236}">
                <a16:creationId xmlns:a16="http://schemas.microsoft.com/office/drawing/2014/main" id="{CC9A6E97-2BB1-B849-E8EE-7B9F98B3FC84}"/>
              </a:ext>
            </a:extLst>
          </p:cNvPr>
          <p:cNvSpPr/>
          <p:nvPr/>
        </p:nvSpPr>
        <p:spPr>
          <a:xfrm>
            <a:off x="9696880" y="658978"/>
            <a:ext cx="1501589" cy="103171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45959"/>
              <a:gd name="adj6" fmla="val -141083"/>
            </a:avLst>
          </a:prstGeom>
          <a:solidFill>
            <a:schemeClr val="accent1">
              <a:lumMod val="20000"/>
              <a:lumOff val="80000"/>
              <a:alpha val="49804"/>
            </a:schemeClr>
          </a:solidFill>
          <a:ln w="28575">
            <a:solidFill>
              <a:schemeClr val="accent1">
                <a:lumMod val="75000"/>
                <a:alpha val="50196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600" i="1" dirty="0">
                <a:solidFill>
                  <a:schemeClr val="tx1"/>
                </a:solidFill>
              </a:rPr>
              <a:t>Lower case fields are package-private</a:t>
            </a:r>
          </a:p>
        </p:txBody>
      </p:sp>
      <p:sp>
        <p:nvSpPr>
          <p:cNvPr id="8" name="Callout: Bent Line 7">
            <a:extLst>
              <a:ext uri="{FF2B5EF4-FFF2-40B4-BE49-F238E27FC236}">
                <a16:creationId xmlns:a16="http://schemas.microsoft.com/office/drawing/2014/main" id="{8D1DB3C1-0DF1-598F-0B45-7E4FBED10B68}"/>
              </a:ext>
            </a:extLst>
          </p:cNvPr>
          <p:cNvSpPr/>
          <p:nvPr/>
        </p:nvSpPr>
        <p:spPr>
          <a:xfrm>
            <a:off x="9696880" y="5069613"/>
            <a:ext cx="1501589" cy="1024397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20730"/>
              <a:gd name="adj6" fmla="val -38580"/>
            </a:avLst>
          </a:prstGeom>
          <a:solidFill>
            <a:schemeClr val="accent1">
              <a:lumMod val="20000"/>
              <a:lumOff val="80000"/>
              <a:alpha val="49804"/>
            </a:schemeClr>
          </a:solidFill>
          <a:ln w="28575">
            <a:solidFill>
              <a:schemeClr val="accent1">
                <a:lumMod val="75000"/>
                <a:alpha val="50196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600" i="1" dirty="0">
                <a:solidFill>
                  <a:schemeClr val="tx1"/>
                </a:solidFill>
              </a:rPr>
              <a:t>Setter accessed on type has binary signature</a:t>
            </a:r>
          </a:p>
        </p:txBody>
      </p:sp>
    </p:spTree>
    <p:extLst>
      <p:ext uri="{BB962C8B-B14F-4D97-AF65-F5344CB8AC3E}">
        <p14:creationId xmlns:p14="http://schemas.microsoft.com/office/powerpoint/2010/main" val="28913792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05E7-EEE4-4E06-494C-5999F5834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Optics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FBC28-2E85-C805-6A15-7B61337B06D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DE" dirty="0"/>
              <a:t>Representation of </a:t>
            </a:r>
            <a:r>
              <a:rPr lang="en-DE" i="1" dirty="0"/>
              <a:t>composable getters and setters </a:t>
            </a:r>
            <a:r>
              <a:rPr lang="en-DE" dirty="0"/>
              <a:t>on immutable data types</a:t>
            </a:r>
          </a:p>
          <a:p>
            <a:pPr marL="457200" lvl="1" indent="0">
              <a:buNone/>
            </a:pPr>
            <a:r>
              <a:rPr lang="en-DE" dirty="0"/>
              <a:t>Lens, Optional, Prism, ISO, Traversal</a:t>
            </a:r>
          </a:p>
          <a:p>
            <a:pPr marL="0" indent="0">
              <a:buNone/>
            </a:pPr>
            <a:endParaRPr lang="en-DE" dirty="0"/>
          </a:p>
          <a:p>
            <a:pPr marL="0" indent="0">
              <a:buNone/>
            </a:pPr>
            <a:r>
              <a:rPr lang="en-DE" dirty="0"/>
              <a:t>Advantages</a:t>
            </a:r>
          </a:p>
          <a:p>
            <a:pPr marL="457200" lvl="1" indent="0">
              <a:buNone/>
            </a:pPr>
            <a:r>
              <a:rPr lang="en-DE" dirty="0"/>
              <a:t>Immutable, Composable, Type Safe, Readable, Testable</a:t>
            </a:r>
          </a:p>
          <a:p>
            <a:pPr marL="457200" lvl="1" indent="0">
              <a:buNone/>
            </a:pPr>
            <a:r>
              <a:rPr lang="en-DE" dirty="0"/>
              <a:t>Plays well with functional concepts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3554B6-4C16-05AF-8BB5-5E6FA4D9D5C4}"/>
              </a:ext>
            </a:extLst>
          </p:cNvPr>
          <p:cNvSpPr txBox="1"/>
          <p:nvPr/>
        </p:nvSpPr>
        <p:spPr>
          <a:xfrm>
            <a:off x="6450451" y="831032"/>
            <a:ext cx="5465712" cy="4401205"/>
          </a:xfrm>
          <a:prstGeom prst="rect">
            <a:avLst/>
          </a:prstGeom>
          <a:solidFill>
            <a:srgbClr val="FFFFFF">
              <a:alpha val="50196"/>
            </a:srgbClr>
          </a:solidFill>
          <a:ln w="28575" cmpd="dbl">
            <a:noFill/>
          </a:ln>
        </p:spPr>
        <p:txBody>
          <a:bodyPr wrap="square">
            <a:spAutoFit/>
          </a:bodyPr>
          <a:lstStyle/>
          <a:p>
            <a:r>
              <a:rPr lang="fr-FR" sz="1400" b="0" dirty="0" err="1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func</a:t>
            </a: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14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Example_immutability_optics</a:t>
            </a: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{</a:t>
            </a:r>
          </a:p>
          <a:p>
            <a:b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14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// Lens[Person, </a:t>
            </a:r>
            <a:r>
              <a:rPr lang="fr-FR" sz="1400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fr-FR" sz="14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]</a:t>
            </a:r>
            <a:endParaRPr lang="fr-FR" sz="14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14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ageLens</a:t>
            </a: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:= </a:t>
            </a:r>
            <a:r>
              <a:rPr lang="fr-FR" sz="14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L</a:t>
            </a:r>
            <a:r>
              <a:rPr lang="fr-FR" sz="14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14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MakeLens</a:t>
            </a: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14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Person</a:t>
            </a:r>
            <a:r>
              <a:rPr lang="fr-FR" sz="14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14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GetAge</a:t>
            </a: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fr-FR" sz="14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Person</a:t>
            </a:r>
            <a:r>
              <a:rPr lang="fr-FR" sz="14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14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SetAge</a:t>
            </a: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</a:t>
            </a:r>
            <a:endParaRPr lang="en-DE" sz="14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endParaRPr lang="fr-FR" sz="14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14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// </a:t>
            </a:r>
            <a:r>
              <a:rPr lang="fr-FR" sz="1400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func</a:t>
            </a:r>
            <a:r>
              <a:rPr lang="fr-FR" sz="14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(Person) Person</a:t>
            </a:r>
            <a:endParaRPr lang="fr-FR" sz="14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14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incAge</a:t>
            </a: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:= </a:t>
            </a:r>
            <a:r>
              <a:rPr lang="fr-FR" sz="14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L</a:t>
            </a:r>
            <a:r>
              <a:rPr lang="fr-FR" sz="14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14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Modify</a:t>
            </a: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fr-FR" sz="1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Person</a:t>
            </a: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](</a:t>
            </a:r>
            <a:r>
              <a:rPr lang="fr-FR" sz="14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N</a:t>
            </a:r>
            <a:r>
              <a:rPr lang="fr-FR" sz="14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14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Inc</a:t>
            </a: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fr-FR" sz="14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])(</a:t>
            </a:r>
            <a:r>
              <a:rPr lang="fr-FR" sz="14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ageLens</a:t>
            </a: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</a:t>
            </a:r>
          </a:p>
          <a:p>
            <a:b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14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p1</a:t>
            </a: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:= </a:t>
            </a:r>
            <a:r>
              <a:rPr lang="fr-FR" sz="14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MakePerson</a:t>
            </a: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14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"Carsten"</a:t>
            </a: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fr-FR" sz="1400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53</a:t>
            </a: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</a:t>
            </a:r>
          </a:p>
          <a:p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14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p2</a:t>
            </a: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:= </a:t>
            </a:r>
            <a:r>
              <a:rPr lang="fr-FR" sz="14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incAge</a:t>
            </a: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14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p1</a:t>
            </a: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</a:t>
            </a:r>
          </a:p>
          <a:p>
            <a:b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14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fmt</a:t>
            </a:r>
            <a:r>
              <a:rPr lang="fr-FR" sz="14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14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Println</a:t>
            </a: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14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p1</a:t>
            </a: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</a:t>
            </a:r>
          </a:p>
          <a:p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14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fmt</a:t>
            </a:r>
            <a:r>
              <a:rPr lang="fr-FR" sz="14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14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Println</a:t>
            </a: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14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p2</a:t>
            </a: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</a:t>
            </a:r>
          </a:p>
          <a:p>
            <a:b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14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// Output:</a:t>
            </a:r>
            <a:endParaRPr lang="fr-FR" sz="14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14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// {Carsten 53}</a:t>
            </a:r>
            <a:endParaRPr lang="fr-FR" sz="14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14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// {Carsten 54}</a:t>
            </a:r>
            <a:endParaRPr lang="fr-FR" sz="14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302749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05E7-EEE4-4E06-494C-5999F5834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Optics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3554B6-4C16-05AF-8BB5-5E6FA4D9D5C4}"/>
              </a:ext>
            </a:extLst>
          </p:cNvPr>
          <p:cNvSpPr txBox="1"/>
          <p:nvPr/>
        </p:nvSpPr>
        <p:spPr>
          <a:xfrm>
            <a:off x="4486835" y="831032"/>
            <a:ext cx="7429328" cy="4893647"/>
          </a:xfrm>
          <a:prstGeom prst="rect">
            <a:avLst/>
          </a:prstGeom>
          <a:solidFill>
            <a:srgbClr val="FFFFFF">
              <a:alpha val="50196"/>
            </a:srgbClr>
          </a:solidFill>
          <a:ln w="28575" cmpd="dbl">
            <a:noFill/>
          </a:ln>
        </p:spPr>
        <p:txBody>
          <a:bodyPr wrap="square">
            <a:spAutoFit/>
          </a:bodyPr>
          <a:lstStyle/>
          <a:p>
            <a:r>
              <a:rPr lang="fr-FR" sz="1200" b="0" dirty="0" err="1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func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Example_immutability_lenses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{</a:t>
            </a:r>
          </a:p>
          <a:p>
            <a:b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12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// Lens[Person, string]</a:t>
            </a:r>
            <a:endParaRPr lang="fr-FR" sz="12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nameLens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:= </a:t>
            </a:r>
            <a:r>
              <a:rPr lang="fr-FR" sz="12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L</a:t>
            </a:r>
            <a:r>
              <a:rPr lang="fr-FR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MakeLens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12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Person</a:t>
            </a:r>
            <a:r>
              <a:rPr lang="fr-FR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GetName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fr-FR" sz="12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Person</a:t>
            </a:r>
            <a:r>
              <a:rPr lang="fr-FR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SetName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</a:t>
            </a:r>
          </a:p>
          <a:p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12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// Lens[Client, Person]</a:t>
            </a:r>
            <a:endParaRPr lang="fr-FR" sz="12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personLens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:= </a:t>
            </a:r>
            <a:r>
              <a:rPr lang="fr-FR" sz="12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L</a:t>
            </a:r>
            <a:r>
              <a:rPr lang="fr-FR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MakeLens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12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Client</a:t>
            </a:r>
            <a:r>
              <a:rPr lang="fr-FR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GetPerson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fr-FR" sz="12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Client</a:t>
            </a:r>
            <a:r>
              <a:rPr lang="fr-FR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SetPerson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</a:t>
            </a:r>
          </a:p>
          <a:p>
            <a:b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12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// Lens[Client, string]</a:t>
            </a:r>
            <a:endParaRPr lang="fr-FR" sz="12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clientNameLens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:= </a:t>
            </a:r>
            <a:r>
              <a:rPr lang="fr-FR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12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Pipe1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</a:p>
          <a:p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fr-FR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personLens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</a:t>
            </a:r>
          </a:p>
          <a:p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fr-FR" sz="12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L</a:t>
            </a:r>
            <a:r>
              <a:rPr lang="fr-FR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Compose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fr-FR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Client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](</a:t>
            </a:r>
            <a:r>
              <a:rPr lang="fr-FR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nameLens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),</a:t>
            </a:r>
          </a:p>
          <a:p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)</a:t>
            </a:r>
          </a:p>
          <a:p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12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// </a:t>
            </a:r>
            <a:r>
              <a:rPr lang="fr-FR" sz="1200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func</a:t>
            </a:r>
            <a:r>
              <a:rPr lang="fr-FR" sz="12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(Client) Client</a:t>
            </a:r>
            <a:endParaRPr lang="fr-FR" sz="12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upperName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:= </a:t>
            </a:r>
            <a:r>
              <a:rPr lang="fr-FR" sz="12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L</a:t>
            </a:r>
            <a:r>
              <a:rPr lang="fr-FR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Modify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fr-FR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Client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](</a:t>
            </a:r>
            <a:r>
              <a:rPr lang="fr-FR" sz="12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strings</a:t>
            </a:r>
            <a:r>
              <a:rPr lang="fr-FR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ToUpper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)(</a:t>
            </a:r>
            <a:r>
              <a:rPr lang="fr-FR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clientNameLens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</a:t>
            </a:r>
          </a:p>
          <a:p>
            <a:b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12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c1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:= </a:t>
            </a:r>
            <a:r>
              <a:rPr lang="fr-FR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MakeClient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12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fr-FR" sz="1200" b="0" dirty="0" err="1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Böblingen</a:t>
            </a:r>
            <a:r>
              <a:rPr lang="fr-FR" sz="12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fr-FR" sz="12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"Carsten"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fr-FR" sz="1200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53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</a:t>
            </a:r>
          </a:p>
          <a:p>
            <a:b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12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c2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:= </a:t>
            </a:r>
            <a:r>
              <a:rPr lang="fr-FR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upperName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12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c1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</a:t>
            </a:r>
          </a:p>
          <a:p>
            <a:b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12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fmt</a:t>
            </a:r>
            <a:r>
              <a:rPr lang="fr-FR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Println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12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c1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</a:t>
            </a:r>
          </a:p>
          <a:p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12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fmt</a:t>
            </a:r>
            <a:r>
              <a:rPr lang="fr-FR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Println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12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c2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</a:t>
            </a:r>
          </a:p>
          <a:p>
            <a:b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12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// Output:</a:t>
            </a:r>
            <a:endParaRPr lang="fr-FR" sz="12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12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// {{Carsten 53} {</a:t>
            </a:r>
            <a:r>
              <a:rPr lang="fr-FR" sz="1200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Böblingen</a:t>
            </a:r>
            <a:r>
              <a:rPr lang="fr-FR" sz="12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}}</a:t>
            </a:r>
            <a:endParaRPr lang="fr-FR" sz="12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12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// {{CARSTEN 53} {</a:t>
            </a:r>
            <a:r>
              <a:rPr lang="fr-FR" sz="1200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Böblingen</a:t>
            </a:r>
            <a:r>
              <a:rPr lang="fr-FR" sz="12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}}</a:t>
            </a:r>
            <a:endParaRPr lang="fr-FR" sz="12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7F2538-95B5-4817-FB59-AC334855FE5C}"/>
              </a:ext>
            </a:extLst>
          </p:cNvPr>
          <p:cNvSpPr txBox="1"/>
          <p:nvPr/>
        </p:nvSpPr>
        <p:spPr>
          <a:xfrm>
            <a:off x="275837" y="1507867"/>
            <a:ext cx="3985846" cy="4154984"/>
          </a:xfrm>
          <a:prstGeom prst="rect">
            <a:avLst/>
          </a:prstGeom>
          <a:solidFill>
            <a:srgbClr val="FFFFFF">
              <a:alpha val="50196"/>
            </a:srgbClr>
          </a:solidFill>
          <a:ln w="28575" cmpd="dbl">
            <a:noFill/>
          </a:ln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type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Person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struct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name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string</a:t>
            </a:r>
            <a:endParaRPr lang="en-US" sz="12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age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 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int</a:t>
            </a:r>
            <a:endParaRPr lang="en-US" sz="12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</a:t>
            </a:r>
          </a:p>
          <a:p>
            <a:b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type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Address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struct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city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string</a:t>
            </a:r>
            <a:endParaRPr lang="en-US" sz="12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</a:t>
            </a:r>
          </a:p>
          <a:p>
            <a:b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type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Client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struct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person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 </a:t>
            </a:r>
            <a:r>
              <a:rPr lang="en-US" sz="12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Person</a:t>
            </a:r>
            <a:endParaRPr lang="en-US" sz="12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address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Address</a:t>
            </a:r>
            <a:endParaRPr lang="en-US" sz="12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</a:t>
            </a:r>
          </a:p>
          <a:p>
            <a:b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endParaRPr lang="en-US" sz="12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1200" b="0" dirty="0" err="1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func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2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Client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GetPerson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Person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person</a:t>
            </a:r>
            <a:endParaRPr lang="en-US" sz="12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</a:t>
            </a:r>
          </a:p>
          <a:p>
            <a:b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endParaRPr lang="en-DE" sz="12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12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// More getters and setters</a:t>
            </a:r>
            <a:endParaRPr lang="en-US" sz="12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DE" sz="1200" dirty="0">
                <a:solidFill>
                  <a:srgbClr val="000000"/>
                </a:solidFill>
                <a:latin typeface="Fira Code" panose="020B0809050000020004" pitchFamily="49" charset="0"/>
              </a:rPr>
              <a:t>…</a:t>
            </a:r>
            <a:endParaRPr lang="en-DE" sz="12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</p:txBody>
      </p:sp>
      <p:sp>
        <p:nvSpPr>
          <p:cNvPr id="8" name="Callout: Bent Line 7">
            <a:extLst>
              <a:ext uri="{FF2B5EF4-FFF2-40B4-BE49-F238E27FC236}">
                <a16:creationId xmlns:a16="http://schemas.microsoft.com/office/drawing/2014/main" id="{7332FB5A-8BDD-471F-CB1D-F650158F9440}"/>
              </a:ext>
            </a:extLst>
          </p:cNvPr>
          <p:cNvSpPr/>
          <p:nvPr/>
        </p:nvSpPr>
        <p:spPr>
          <a:xfrm>
            <a:off x="8923157" y="2123673"/>
            <a:ext cx="1501589" cy="81579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76142"/>
              <a:gd name="adj6" fmla="val -61451"/>
            </a:avLst>
          </a:prstGeom>
          <a:solidFill>
            <a:schemeClr val="accent1">
              <a:lumMod val="20000"/>
              <a:lumOff val="80000"/>
              <a:alpha val="49804"/>
            </a:schemeClr>
          </a:solidFill>
          <a:ln w="28575">
            <a:solidFill>
              <a:schemeClr val="accent1">
                <a:lumMod val="75000"/>
                <a:alpha val="50196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600" i="1" dirty="0">
                <a:solidFill>
                  <a:schemeClr val="tx1"/>
                </a:solidFill>
              </a:rPr>
              <a:t>Focus on a sub-field of Client</a:t>
            </a:r>
          </a:p>
        </p:txBody>
      </p:sp>
    </p:spTree>
    <p:extLst>
      <p:ext uri="{BB962C8B-B14F-4D97-AF65-F5344CB8AC3E}">
        <p14:creationId xmlns:p14="http://schemas.microsoft.com/office/powerpoint/2010/main" val="37869320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1208F-CE57-1E67-DA83-CD8F3F8DAA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DE" dirty="0"/>
              <a:t>Error Handling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7B0C651-A12F-BD6A-7CEA-2C59C6562C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DE" dirty="0"/>
              <a:t>Errors are represented as the </a:t>
            </a:r>
            <a:r>
              <a:rPr lang="en-DE" sz="20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error</a:t>
            </a:r>
            <a:r>
              <a:rPr lang="en-DE" dirty="0"/>
              <a:t> interface</a:t>
            </a:r>
          </a:p>
          <a:p>
            <a:endParaRPr lang="en-DE" dirty="0"/>
          </a:p>
          <a:p>
            <a:r>
              <a:rPr lang="en-DE" dirty="0"/>
              <a:t>Operations that can fail return a value </a:t>
            </a:r>
            <a:r>
              <a:rPr lang="en-DE" i="1" dirty="0"/>
              <a:t>or</a:t>
            </a:r>
            <a:r>
              <a:rPr lang="en-DE" dirty="0"/>
              <a:t> an error</a:t>
            </a:r>
          </a:p>
          <a:p>
            <a:pPr lvl="1"/>
            <a:r>
              <a:rPr lang="en-DE" dirty="0"/>
              <a:t>No exceptions</a:t>
            </a:r>
          </a:p>
          <a:p>
            <a:endParaRPr lang="en-DE" dirty="0"/>
          </a:p>
          <a:p>
            <a:r>
              <a:rPr lang="en-DE" dirty="0"/>
              <a:t>Errors are handled on the composition layer</a:t>
            </a:r>
          </a:p>
          <a:p>
            <a:endParaRPr lang="en-DE" dirty="0"/>
          </a:p>
          <a:p>
            <a:r>
              <a:rPr lang="en-DE" dirty="0" err="1"/>
              <a:t>fp</a:t>
            </a:r>
            <a:r>
              <a:rPr lang="en-DE" dirty="0"/>
              <a:t>-go</a:t>
            </a:r>
          </a:p>
          <a:p>
            <a:pPr lvl="1"/>
            <a:r>
              <a:rPr lang="en-DE" dirty="0"/>
              <a:t>error returns use </a:t>
            </a:r>
            <a:r>
              <a:rPr lang="en-DE" sz="20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Either[E, T]</a:t>
            </a:r>
          </a:p>
          <a:p>
            <a:pPr lvl="1"/>
            <a:r>
              <a:rPr lang="en-DE" dirty="0"/>
              <a:t>error handling via the </a:t>
            </a:r>
            <a:r>
              <a:rPr lang="en-DE" sz="20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Either</a:t>
            </a:r>
            <a:r>
              <a:rPr lang="en-DE" dirty="0"/>
              <a:t> monad using composition</a:t>
            </a:r>
          </a:p>
          <a:p>
            <a:endParaRPr lang="en-DE" dirty="0"/>
          </a:p>
          <a:p>
            <a:r>
              <a:rPr lang="fr-FR" dirty="0"/>
              <a:t>I</a:t>
            </a:r>
            <a:r>
              <a:rPr lang="en-DE" dirty="0" err="1"/>
              <a:t>diomatic</a:t>
            </a:r>
            <a:r>
              <a:rPr lang="en-DE" dirty="0"/>
              <a:t> Go</a:t>
            </a:r>
          </a:p>
          <a:p>
            <a:pPr lvl="1"/>
            <a:r>
              <a:rPr lang="en-DE" dirty="0"/>
              <a:t>error returns use a multi return value </a:t>
            </a:r>
            <a:r>
              <a:rPr lang="en-DE" sz="20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(T, error)</a:t>
            </a:r>
          </a:p>
          <a:p>
            <a:pPr lvl="1"/>
            <a:r>
              <a:rPr lang="en-DE" dirty="0"/>
              <a:t>error handling via </a:t>
            </a:r>
            <a:r>
              <a:rPr lang="en-DE" sz="20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if/else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1C8EAE0-1EAE-67C5-FCEE-86BFB01E9E42}"/>
              </a:ext>
            </a:extLst>
          </p:cNvPr>
          <p:cNvCxnSpPr/>
          <p:nvPr/>
        </p:nvCxnSpPr>
        <p:spPr>
          <a:xfrm>
            <a:off x="4799566" y="3190056"/>
            <a:ext cx="703798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4927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A4F65-74BE-1DD3-E30B-690A3EC9E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Disclaimer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81D0C-375A-0958-A2D8-1B4CD568B7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dirty="0">
                <a:solidFill>
                  <a:srgbClr val="232323"/>
                </a:solidFill>
                <a:effectLst/>
              </a:rPr>
              <a:t>This </a:t>
            </a:r>
            <a:r>
              <a:rPr lang="en-DE" b="0" dirty="0">
                <a:solidFill>
                  <a:srgbClr val="232323"/>
                </a:solidFill>
                <a:effectLst/>
              </a:rPr>
              <a:t>presentation</a:t>
            </a:r>
            <a:r>
              <a:rPr lang="en-US" b="0" dirty="0">
                <a:solidFill>
                  <a:srgbClr val="232323"/>
                </a:solidFill>
                <a:effectLst/>
              </a:rPr>
              <a:t> is not sponsored or approved by IBM. All those involved are voluntarily engaging in their individual capacities and not in their IBM roles.</a:t>
            </a:r>
            <a:endParaRPr lang="en-DE" b="0" dirty="0">
              <a:solidFill>
                <a:srgbClr val="232323"/>
              </a:solidFill>
              <a:effectLst/>
            </a:endParaRPr>
          </a:p>
          <a:p>
            <a:pPr marL="0" indent="0">
              <a:buNone/>
            </a:pPr>
            <a:endParaRPr lang="en-DE" b="0" dirty="0">
              <a:solidFill>
                <a:srgbClr val="232323"/>
              </a:solidFill>
              <a:effectLst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232323"/>
                </a:solidFill>
                <a:effectLst/>
              </a:rPr>
              <a:t>The </a:t>
            </a:r>
            <a:r>
              <a:rPr lang="en-DE" b="0" dirty="0">
                <a:solidFill>
                  <a:srgbClr val="232323"/>
                </a:solidFill>
                <a:effectLst/>
              </a:rPr>
              <a:t>statements in these slides </a:t>
            </a:r>
            <a:r>
              <a:rPr lang="en-US" b="0" dirty="0">
                <a:solidFill>
                  <a:srgbClr val="232323"/>
                </a:solidFill>
                <a:effectLst/>
              </a:rPr>
              <a:t>are my own and don't necessarily represent IBM's positions, strategies or opinions.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9608236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B502C-BFB3-6F88-8A91-F8A4E92F6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Error Handling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772A4F-AEC4-A073-300C-79EC29B831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33901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lang="en-DE" dirty="0"/>
              <a:t>Why does </a:t>
            </a:r>
            <a:r>
              <a:rPr lang="en-DE" b="1" dirty="0" err="1"/>
              <a:t>fp</a:t>
            </a:r>
            <a:r>
              <a:rPr lang="en-DE" b="1" dirty="0"/>
              <a:t>-go</a:t>
            </a:r>
            <a:r>
              <a:rPr lang="en-DE" dirty="0"/>
              <a:t> diverge from idiomatic style?</a:t>
            </a:r>
          </a:p>
          <a:p>
            <a:pPr marL="0" indent="0">
              <a:buNone/>
            </a:pPr>
            <a:endParaRPr lang="en-DE" dirty="0"/>
          </a:p>
          <a:p>
            <a:pPr marL="457200" lvl="1" indent="0">
              <a:buNone/>
            </a:pPr>
            <a:r>
              <a:rPr lang="en-DE" dirty="0"/>
              <a:t>Multi-return values</a:t>
            </a:r>
          </a:p>
          <a:p>
            <a:pPr marL="914400" lvl="2" indent="0">
              <a:buNone/>
            </a:pPr>
            <a:r>
              <a:rPr lang="en-DE" dirty="0"/>
              <a:t>no first-class entities</a:t>
            </a:r>
          </a:p>
          <a:p>
            <a:pPr marL="914400" lvl="2" indent="0">
              <a:buNone/>
            </a:pPr>
            <a:r>
              <a:rPr lang="en-DE" dirty="0"/>
              <a:t>do not enforce an </a:t>
            </a:r>
            <a:r>
              <a:rPr lang="en-DE" dirty="0" err="1"/>
              <a:t>xor</a:t>
            </a:r>
            <a:r>
              <a:rPr lang="en-DE" dirty="0"/>
              <a:t> semantic</a:t>
            </a:r>
          </a:p>
          <a:p>
            <a:pPr marL="914400" lvl="2" indent="0">
              <a:buNone/>
            </a:pPr>
            <a:r>
              <a:rPr lang="en-DE" dirty="0"/>
              <a:t>not composable</a:t>
            </a:r>
          </a:p>
          <a:p>
            <a:pPr marL="457200" lvl="1" indent="0">
              <a:buNone/>
            </a:pPr>
            <a:endParaRPr lang="en-DE" dirty="0"/>
          </a:p>
          <a:p>
            <a:pPr marL="457200" lvl="1" indent="0">
              <a:buNone/>
            </a:pPr>
            <a:r>
              <a:rPr lang="en-DE" dirty="0"/>
              <a:t>Either Monad</a:t>
            </a:r>
          </a:p>
          <a:p>
            <a:pPr marL="914400" lvl="2" indent="0">
              <a:buNone/>
            </a:pPr>
            <a:r>
              <a:rPr lang="en-DE" dirty="0"/>
              <a:t>composable</a:t>
            </a:r>
          </a:p>
          <a:p>
            <a:pPr marL="914400" lvl="2" indent="0">
              <a:buNone/>
            </a:pPr>
            <a:r>
              <a:rPr lang="en-DE" dirty="0"/>
              <a:t>can be used transitively</a:t>
            </a:r>
          </a:p>
          <a:p>
            <a:pPr marL="914400" lvl="2" indent="0">
              <a:buNone/>
            </a:pPr>
            <a:r>
              <a:rPr lang="en-DE" dirty="0"/>
              <a:t>fits with the rest of the FP ecosystem</a:t>
            </a:r>
          </a:p>
          <a:p>
            <a:pPr marL="457200" lvl="1" indent="0">
              <a:buNone/>
            </a:pPr>
            <a:endParaRPr lang="en-D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B3C3D0-4ECF-0633-BF70-99F0B3E63DAD}"/>
              </a:ext>
            </a:extLst>
          </p:cNvPr>
          <p:cNvSpPr txBox="1"/>
          <p:nvPr/>
        </p:nvSpPr>
        <p:spPr>
          <a:xfrm>
            <a:off x="6096000" y="706816"/>
            <a:ext cx="5896363" cy="5478423"/>
          </a:xfrm>
          <a:prstGeom prst="rect">
            <a:avLst/>
          </a:prstGeom>
          <a:solidFill>
            <a:srgbClr val="FFFFFF">
              <a:alpha val="50196"/>
            </a:srgbClr>
          </a:solidFill>
          <a:ln w="28575" cmpd="dbl">
            <a:noFill/>
          </a:ln>
        </p:spPr>
        <p:txBody>
          <a:bodyPr wrap="square">
            <a:spAutoFit/>
          </a:bodyPr>
          <a:lstStyle/>
          <a:p>
            <a:r>
              <a:rPr lang="fr-FR" sz="700" b="0" dirty="0" err="1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func</a:t>
            </a:r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7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validatePort</a:t>
            </a:r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7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port</a:t>
            </a:r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7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(</a:t>
            </a:r>
            <a:r>
              <a:rPr lang="fr-FR" sz="7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fr-FR" sz="7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error</a:t>
            </a:r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{</a:t>
            </a:r>
          </a:p>
          <a:p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7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7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port</a:t>
            </a:r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&gt; </a:t>
            </a:r>
            <a:r>
              <a:rPr lang="fr-FR" sz="700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0</a:t>
            </a:r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fr-FR" sz="7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7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port</a:t>
            </a:r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fr-FR" sz="7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nil</a:t>
            </a:r>
            <a:endParaRPr lang="fr-FR" sz="7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</a:t>
            </a:r>
          </a:p>
          <a:p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7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700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0</a:t>
            </a:r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fr-FR" sz="7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fmt</a:t>
            </a:r>
            <a:r>
              <a:rPr lang="fr-FR" sz="7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7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Errorf</a:t>
            </a:r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7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"Value %d </a:t>
            </a:r>
            <a:r>
              <a:rPr lang="fr-FR" sz="700" b="0" dirty="0" err="1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is</a:t>
            </a:r>
            <a:r>
              <a:rPr lang="fr-FR" sz="7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 not a </a:t>
            </a:r>
            <a:r>
              <a:rPr lang="fr-FR" sz="700" b="0" dirty="0" err="1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valid</a:t>
            </a:r>
            <a:r>
              <a:rPr lang="fr-FR" sz="7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 port </a:t>
            </a:r>
            <a:r>
              <a:rPr lang="fr-FR" sz="700" b="0" dirty="0" err="1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number</a:t>
            </a:r>
            <a:r>
              <a:rPr lang="fr-FR" sz="7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fr-FR" sz="7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port</a:t>
            </a:r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</a:t>
            </a:r>
          </a:p>
          <a:p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</a:t>
            </a:r>
          </a:p>
          <a:p>
            <a:b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sz="700" b="0" dirty="0" err="1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func</a:t>
            </a:r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7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Example_either_monad</a:t>
            </a:r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{</a:t>
            </a:r>
          </a:p>
          <a:p>
            <a:b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7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// </a:t>
            </a:r>
            <a:r>
              <a:rPr lang="fr-FR" sz="700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func</a:t>
            </a:r>
            <a:r>
              <a:rPr lang="fr-FR" sz="7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(string) </a:t>
            </a:r>
            <a:r>
              <a:rPr lang="fr-FR" sz="700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E.Either</a:t>
            </a:r>
            <a:r>
              <a:rPr lang="fr-FR" sz="7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fr-FR" sz="700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error</a:t>
            </a:r>
            <a:r>
              <a:rPr lang="fr-FR" sz="7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fr-FR" sz="700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fr-FR" sz="7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]</a:t>
            </a:r>
            <a:endParaRPr lang="fr-FR" sz="7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7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atoi</a:t>
            </a:r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:= </a:t>
            </a:r>
            <a:r>
              <a:rPr lang="fr-FR" sz="7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E</a:t>
            </a:r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7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Eitherize1</a:t>
            </a:r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7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strconv</a:t>
            </a:r>
            <a:r>
              <a:rPr lang="fr-FR" sz="7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7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Atoi</a:t>
            </a:r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</a:t>
            </a:r>
          </a:p>
          <a:p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7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// </a:t>
            </a:r>
            <a:r>
              <a:rPr lang="fr-FR" sz="700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func</a:t>
            </a:r>
            <a:r>
              <a:rPr lang="fr-FR" sz="7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700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fr-FR" sz="7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fr-FR" sz="700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E.Either</a:t>
            </a:r>
            <a:r>
              <a:rPr lang="fr-FR" sz="7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fr-FR" sz="700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error</a:t>
            </a:r>
            <a:r>
              <a:rPr lang="fr-FR" sz="7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fr-FR" sz="700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fr-FR" sz="7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]</a:t>
            </a:r>
            <a:endParaRPr lang="fr-FR" sz="7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7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valPort</a:t>
            </a:r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:= </a:t>
            </a:r>
            <a:r>
              <a:rPr lang="fr-FR" sz="7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E</a:t>
            </a:r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7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Eitherize1</a:t>
            </a:r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7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validatePort</a:t>
            </a:r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</a:t>
            </a:r>
          </a:p>
          <a:p>
            <a:b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7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// </a:t>
            </a:r>
            <a:r>
              <a:rPr lang="fr-FR" sz="700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func</a:t>
            </a:r>
            <a:r>
              <a:rPr lang="fr-FR" sz="7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(string) </a:t>
            </a:r>
            <a:r>
              <a:rPr lang="fr-FR" sz="700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E.Either</a:t>
            </a:r>
            <a:r>
              <a:rPr lang="fr-FR" sz="7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fr-FR" sz="700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error</a:t>
            </a:r>
            <a:r>
              <a:rPr lang="fr-FR" sz="7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, string]</a:t>
            </a:r>
            <a:endParaRPr lang="fr-FR" sz="7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7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makeUrl</a:t>
            </a:r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:= </a:t>
            </a:r>
            <a:r>
              <a:rPr lang="fr-FR" sz="7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</a:t>
            </a:r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7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Flow3</a:t>
            </a:r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</a:p>
          <a:p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fr-FR" sz="7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atoi</a:t>
            </a:r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</a:t>
            </a:r>
          </a:p>
          <a:p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fr-FR" sz="7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E</a:t>
            </a:r>
            <a:r>
              <a:rPr lang="fr-FR" sz="7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7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Chain</a:t>
            </a:r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7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valPort</a:t>
            </a:r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),</a:t>
            </a:r>
          </a:p>
          <a:p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fr-FR" sz="7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E</a:t>
            </a:r>
            <a:r>
              <a:rPr lang="fr-FR" sz="7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7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Map</a:t>
            </a:r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fr-FR" sz="7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error</a:t>
            </a:r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](</a:t>
            </a:r>
            <a:r>
              <a:rPr lang="fr-FR" sz="7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</a:t>
            </a:r>
            <a:r>
              <a:rPr lang="fr-FR" sz="7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7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</a:t>
            </a:r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fr-FR" sz="7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](</a:t>
            </a:r>
            <a:r>
              <a:rPr lang="fr-FR" sz="7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"http://localhost:%d"</a:t>
            </a:r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)),</a:t>
            </a:r>
          </a:p>
          <a:p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)</a:t>
            </a:r>
          </a:p>
          <a:p>
            <a:b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7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fmt</a:t>
            </a:r>
            <a:r>
              <a:rPr lang="fr-FR" sz="7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7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Println</a:t>
            </a:r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7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makeUrl</a:t>
            </a:r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7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"8080"</a:t>
            </a:r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))</a:t>
            </a:r>
          </a:p>
          <a:p>
            <a:b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7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// Output:</a:t>
            </a:r>
            <a:endParaRPr lang="fr-FR" sz="7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7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// Right[&lt;</a:t>
            </a:r>
            <a:r>
              <a:rPr lang="fr-FR" sz="700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nil</a:t>
            </a:r>
            <a:r>
              <a:rPr lang="fr-FR" sz="7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&gt;, string](http://localhost:8080)</a:t>
            </a:r>
            <a:endParaRPr lang="fr-FR" sz="7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</a:t>
            </a:r>
          </a:p>
          <a:p>
            <a:b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sz="700" b="0" dirty="0" err="1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func</a:t>
            </a:r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7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Example_either_idiomatic</a:t>
            </a:r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{</a:t>
            </a:r>
          </a:p>
          <a:p>
            <a:b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7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makeUrl</a:t>
            </a:r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:= </a:t>
            </a:r>
            <a:r>
              <a:rPr lang="fr-FR" sz="700" b="0" dirty="0" err="1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func</a:t>
            </a:r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7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port</a:t>
            </a:r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7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string</a:t>
            </a:r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(</a:t>
            </a:r>
            <a:r>
              <a:rPr lang="fr-FR" sz="7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string</a:t>
            </a:r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fr-FR" sz="7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error</a:t>
            </a:r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{</a:t>
            </a:r>
          </a:p>
          <a:p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fr-FR" sz="7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parsed</a:t>
            </a:r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fr-FR" sz="7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err</a:t>
            </a:r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:= </a:t>
            </a:r>
            <a:r>
              <a:rPr lang="fr-FR" sz="7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strconv</a:t>
            </a:r>
            <a:r>
              <a:rPr lang="fr-FR" sz="7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7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Atoi</a:t>
            </a:r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7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port</a:t>
            </a:r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</a:t>
            </a:r>
          </a:p>
          <a:p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fr-FR" sz="7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7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err</a:t>
            </a:r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!= </a:t>
            </a:r>
            <a:r>
              <a:rPr lang="fr-FR" sz="7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nil</a:t>
            </a:r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    </a:t>
            </a:r>
            <a:r>
              <a:rPr lang="fr-FR" sz="7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7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""</a:t>
            </a:r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fr-FR" sz="7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err</a:t>
            </a:r>
            <a:endParaRPr lang="fr-FR" sz="7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}</a:t>
            </a:r>
          </a:p>
          <a:p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fr-FR" sz="7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valid</a:t>
            </a:r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fr-FR" sz="7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err</a:t>
            </a:r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:= </a:t>
            </a:r>
            <a:r>
              <a:rPr lang="fr-FR" sz="7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validatePort</a:t>
            </a:r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7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parsed</a:t>
            </a:r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</a:t>
            </a:r>
          </a:p>
          <a:p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fr-FR" sz="7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7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err</a:t>
            </a:r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!= </a:t>
            </a:r>
            <a:r>
              <a:rPr lang="fr-FR" sz="7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nil</a:t>
            </a:r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    </a:t>
            </a:r>
            <a:r>
              <a:rPr lang="fr-FR" sz="7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7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""</a:t>
            </a:r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fr-FR" sz="7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err</a:t>
            </a:r>
            <a:endParaRPr lang="fr-FR" sz="7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}</a:t>
            </a:r>
          </a:p>
          <a:p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fr-FR" sz="7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7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fmt</a:t>
            </a:r>
            <a:r>
              <a:rPr lang="fr-FR" sz="7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7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Sprintf</a:t>
            </a:r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7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"http://localhost:%d"</a:t>
            </a:r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fr-FR" sz="7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valid</a:t>
            </a:r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), </a:t>
            </a:r>
            <a:r>
              <a:rPr lang="fr-FR" sz="7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nil</a:t>
            </a:r>
            <a:endParaRPr lang="fr-FR" sz="7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</a:t>
            </a:r>
          </a:p>
          <a:p>
            <a:b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7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url</a:t>
            </a:r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fr-FR" sz="7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err</a:t>
            </a:r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:= </a:t>
            </a:r>
            <a:r>
              <a:rPr lang="fr-FR" sz="7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makeUrl</a:t>
            </a:r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7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"8080"</a:t>
            </a:r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</a:t>
            </a:r>
          </a:p>
          <a:p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7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7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err</a:t>
            </a:r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!= </a:t>
            </a:r>
            <a:r>
              <a:rPr lang="fr-FR" sz="7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nil</a:t>
            </a:r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fr-FR" sz="7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panic</a:t>
            </a:r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7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err</a:t>
            </a:r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</a:t>
            </a:r>
          </a:p>
          <a:p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</a:t>
            </a:r>
          </a:p>
          <a:p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7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fmt</a:t>
            </a:r>
            <a:r>
              <a:rPr lang="fr-FR" sz="7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7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Println</a:t>
            </a:r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7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url</a:t>
            </a:r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</a:t>
            </a:r>
          </a:p>
          <a:p>
            <a:b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7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// Output:</a:t>
            </a:r>
            <a:endParaRPr lang="fr-FR" sz="7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7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// http://localhost:8080</a:t>
            </a:r>
            <a:endParaRPr lang="fr-FR" sz="7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720299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39010-2AEC-B55B-3CAB-E244952DB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Switching </a:t>
            </a:r>
            <a:r>
              <a:rPr lang="en-DE" dirty="0" err="1"/>
              <a:t>betw</a:t>
            </a:r>
            <a:r>
              <a:rPr lang="fr-FR" dirty="0"/>
              <a:t>e</a:t>
            </a:r>
            <a:r>
              <a:rPr lang="en-DE" dirty="0" err="1"/>
              <a:t>en</a:t>
            </a:r>
            <a:r>
              <a:rPr lang="en-DE" dirty="0"/>
              <a:t> the Worlds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71921F9C-5754-5174-45F4-1D6BC22B83B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DE" dirty="0"/>
              <a:t>Go </a:t>
            </a:r>
            <a:r>
              <a:rPr lang="en-DE" dirty="0">
                <a:sym typeface="Wingdings" panose="05000000000000000000" pitchFamily="2" charset="2"/>
              </a:rPr>
              <a:t> </a:t>
            </a:r>
            <a:r>
              <a:rPr lang="en-DE" dirty="0" err="1">
                <a:sym typeface="Wingdings" panose="05000000000000000000" pitchFamily="2" charset="2"/>
              </a:rPr>
              <a:t>fp</a:t>
            </a:r>
            <a:r>
              <a:rPr lang="en-DE" dirty="0">
                <a:sym typeface="Wingdings" panose="05000000000000000000" pitchFamily="2" charset="2"/>
              </a:rPr>
              <a:t>-go</a:t>
            </a:r>
          </a:p>
          <a:p>
            <a:pPr marL="457200" lvl="1" indent="0">
              <a:buNone/>
            </a:pPr>
            <a:r>
              <a:rPr lang="en-DE" sz="20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Wingdings" panose="05000000000000000000" pitchFamily="2" charset="2"/>
              </a:rPr>
              <a:t>EitherizeN</a:t>
            </a:r>
            <a:endParaRPr lang="en-DE" sz="2000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  <a:sym typeface="Wingdings" panose="05000000000000000000" pitchFamily="2" charset="2"/>
            </a:endParaRPr>
          </a:p>
          <a:p>
            <a:pPr marL="914400" lvl="2" indent="0">
              <a:buNone/>
            </a:pPr>
            <a:r>
              <a:rPr lang="fr-FR" dirty="0">
                <a:sym typeface="Wingdings" panose="05000000000000000000" pitchFamily="2" charset="2"/>
              </a:rPr>
              <a:t>C</a:t>
            </a:r>
            <a:r>
              <a:rPr lang="en-DE" dirty="0" err="1">
                <a:sym typeface="Wingdings" panose="05000000000000000000" pitchFamily="2" charset="2"/>
              </a:rPr>
              <a:t>onvert</a:t>
            </a:r>
            <a:r>
              <a:rPr lang="en-DE" dirty="0">
                <a:sym typeface="Wingdings" panose="05000000000000000000" pitchFamily="2" charset="2"/>
              </a:rPr>
              <a:t> from multi return values to </a:t>
            </a:r>
            <a:r>
              <a:rPr lang="en-DE" sz="16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Wingdings" panose="05000000000000000000" pitchFamily="2" charset="2"/>
              </a:rPr>
              <a:t>Either</a:t>
            </a:r>
            <a:endParaRPr lang="en-DE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r>
              <a:rPr lang="en-DE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Wingdings" panose="05000000000000000000" pitchFamily="2" charset="2"/>
              </a:rPr>
              <a:t>OptionizeN</a:t>
            </a:r>
            <a:endParaRPr lang="en-DE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  <a:sym typeface="Wingdings" panose="05000000000000000000" pitchFamily="2" charset="2"/>
            </a:endParaRPr>
          </a:p>
          <a:p>
            <a:pPr marL="914400" lvl="2" indent="0">
              <a:buNone/>
            </a:pPr>
            <a:r>
              <a:rPr lang="fr-FR" dirty="0">
                <a:sym typeface="Wingdings" panose="05000000000000000000" pitchFamily="2" charset="2"/>
              </a:rPr>
              <a:t>C</a:t>
            </a:r>
            <a:r>
              <a:rPr lang="en-DE" dirty="0" err="1">
                <a:sym typeface="Wingdings" panose="05000000000000000000" pitchFamily="2" charset="2"/>
              </a:rPr>
              <a:t>onvert</a:t>
            </a:r>
            <a:r>
              <a:rPr lang="en-DE" dirty="0">
                <a:sym typeface="Wingdings" panose="05000000000000000000" pitchFamily="2" charset="2"/>
              </a:rPr>
              <a:t> from </a:t>
            </a:r>
            <a:r>
              <a:rPr lang="en-DE" sz="16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Wingdings" panose="05000000000000000000" pitchFamily="2" charset="2"/>
              </a:rPr>
              <a:t>(value, bool) </a:t>
            </a:r>
            <a:r>
              <a:rPr lang="en-DE" dirty="0">
                <a:sym typeface="Wingdings" panose="05000000000000000000" pitchFamily="2" charset="2"/>
              </a:rPr>
              <a:t>to </a:t>
            </a:r>
            <a:r>
              <a:rPr lang="en-DE" sz="16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Wingdings" panose="05000000000000000000" pitchFamily="2" charset="2"/>
              </a:rPr>
              <a:t>Option</a:t>
            </a:r>
          </a:p>
          <a:p>
            <a:pPr marL="914400" lvl="2" indent="0">
              <a:buNone/>
            </a:pPr>
            <a:endParaRPr lang="en-DE" sz="1600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DE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Wingdings" panose="05000000000000000000" pitchFamily="2" charset="2"/>
              </a:rPr>
              <a:t>fp</a:t>
            </a:r>
            <a:r>
              <a:rPr lang="en-DE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Wingdings" panose="05000000000000000000" pitchFamily="2" charset="2"/>
              </a:rPr>
              <a:t>-go  Go</a:t>
            </a:r>
          </a:p>
          <a:p>
            <a:pPr marL="457200" lvl="1" indent="0">
              <a:buNone/>
            </a:pPr>
            <a:r>
              <a:rPr lang="en-DE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Wingdings" panose="05000000000000000000" pitchFamily="2" charset="2"/>
              </a:rPr>
              <a:t>Uneitherize</a:t>
            </a:r>
            <a:r>
              <a:rPr lang="en-DE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Wingdings" panose="05000000000000000000" pitchFamily="2" charset="2"/>
              </a:rPr>
              <a:t>/</a:t>
            </a:r>
            <a:r>
              <a:rPr lang="en-DE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Wingdings" panose="05000000000000000000" pitchFamily="2" charset="2"/>
              </a:rPr>
              <a:t>Unoptionize</a:t>
            </a:r>
            <a:endParaRPr lang="en-DE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r>
              <a:rPr lang="en-DE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Wingdings" panose="05000000000000000000" pitchFamily="2" charset="2"/>
              </a:rPr>
              <a:t>Fold</a:t>
            </a:r>
          </a:p>
          <a:p>
            <a:pPr marL="914400" lvl="2" indent="0">
              <a:buNone/>
            </a:pPr>
            <a:r>
              <a:rPr lang="en-DE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Wingdings" panose="05000000000000000000" pitchFamily="2" charset="2"/>
              </a:rPr>
              <a:t>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8B30DA0-D983-0966-B77B-6A671B749851}"/>
              </a:ext>
            </a:extLst>
          </p:cNvPr>
          <p:cNvSpPr txBox="1"/>
          <p:nvPr/>
        </p:nvSpPr>
        <p:spPr>
          <a:xfrm>
            <a:off x="6231160" y="1372963"/>
            <a:ext cx="5761203" cy="5078313"/>
          </a:xfrm>
          <a:prstGeom prst="rect">
            <a:avLst/>
          </a:prstGeom>
          <a:solidFill>
            <a:srgbClr val="FFFFFF">
              <a:alpha val="50196"/>
            </a:srgbClr>
          </a:solidFill>
          <a:ln w="28575" cmpd="dbl">
            <a:noFill/>
          </a:ln>
        </p:spPr>
        <p:txBody>
          <a:bodyPr wrap="square">
            <a:spAutoFit/>
          </a:bodyPr>
          <a:lstStyle/>
          <a:p>
            <a:r>
              <a:rPr lang="fr-FR" sz="1200" b="0" dirty="0" err="1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func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Example_either_worlds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{</a:t>
            </a:r>
          </a:p>
          <a:p>
            <a:b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12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// </a:t>
            </a:r>
            <a:r>
              <a:rPr lang="fr-FR" sz="1200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func</a:t>
            </a:r>
            <a:r>
              <a:rPr lang="fr-FR" sz="12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(string) </a:t>
            </a:r>
            <a:r>
              <a:rPr lang="fr-FR" sz="1200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E.Either</a:t>
            </a:r>
            <a:r>
              <a:rPr lang="fr-FR" sz="12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fr-FR" sz="1200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error</a:t>
            </a:r>
            <a:r>
              <a:rPr lang="fr-FR" sz="12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fr-FR" sz="1200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fr-FR" sz="12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]</a:t>
            </a:r>
            <a:endParaRPr lang="fr-FR" sz="12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atoi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:= </a:t>
            </a:r>
            <a:r>
              <a:rPr lang="fr-FR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E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12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Eitherize1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12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strconv</a:t>
            </a:r>
            <a:r>
              <a:rPr lang="fr-FR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Atoi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</a:t>
            </a:r>
          </a:p>
          <a:p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12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// </a:t>
            </a:r>
            <a:r>
              <a:rPr lang="fr-FR" sz="1200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func</a:t>
            </a:r>
            <a:r>
              <a:rPr lang="fr-FR" sz="12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1200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fr-FR" sz="12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fr-FR" sz="1200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E.Either</a:t>
            </a:r>
            <a:r>
              <a:rPr lang="fr-FR" sz="12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fr-FR" sz="1200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error</a:t>
            </a:r>
            <a:r>
              <a:rPr lang="fr-FR" sz="12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fr-FR" sz="1200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fr-FR" sz="12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]</a:t>
            </a:r>
            <a:endParaRPr lang="fr-FR" sz="12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valPort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:= </a:t>
            </a:r>
            <a:r>
              <a:rPr lang="fr-FR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E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12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Eitherize1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validatePort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</a:t>
            </a:r>
          </a:p>
          <a:p>
            <a:b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12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// </a:t>
            </a:r>
            <a:r>
              <a:rPr lang="fr-FR" sz="1200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func</a:t>
            </a:r>
            <a:r>
              <a:rPr lang="fr-FR" sz="12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(string) </a:t>
            </a:r>
            <a:r>
              <a:rPr lang="fr-FR" sz="1200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E.Either</a:t>
            </a:r>
            <a:r>
              <a:rPr lang="fr-FR" sz="12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fr-FR" sz="1200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error</a:t>
            </a:r>
            <a:r>
              <a:rPr lang="fr-FR" sz="12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, string]</a:t>
            </a:r>
            <a:endParaRPr lang="fr-FR" sz="12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makeUrl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:= </a:t>
            </a:r>
            <a:r>
              <a:rPr lang="fr-FR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12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Flow3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</a:p>
          <a:p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fr-FR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atoi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</a:t>
            </a:r>
          </a:p>
          <a:p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fr-FR" sz="12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E</a:t>
            </a:r>
            <a:r>
              <a:rPr lang="fr-FR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Chain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valPort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),</a:t>
            </a:r>
          </a:p>
          <a:p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fr-FR" sz="12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E</a:t>
            </a:r>
            <a:r>
              <a:rPr lang="fr-FR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Map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fr-FR" sz="12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error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](</a:t>
            </a:r>
            <a:r>
              <a:rPr lang="fr-FR" sz="12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</a:t>
            </a:r>
            <a:r>
              <a:rPr lang="fr-FR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fr-FR" sz="12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](</a:t>
            </a:r>
            <a:r>
              <a:rPr lang="fr-FR" sz="12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"http://localhost:%d"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)),</a:t>
            </a:r>
          </a:p>
          <a:p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)</a:t>
            </a:r>
          </a:p>
          <a:p>
            <a:b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12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// </a:t>
            </a:r>
            <a:r>
              <a:rPr lang="fr-FR" sz="1200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func</a:t>
            </a:r>
            <a:r>
              <a:rPr lang="fr-FR" sz="12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(string) (string, </a:t>
            </a:r>
            <a:r>
              <a:rPr lang="fr-FR" sz="1200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error</a:t>
            </a:r>
            <a:r>
              <a:rPr lang="fr-FR" sz="12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)</a:t>
            </a:r>
            <a:endParaRPr lang="fr-FR" sz="12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makeUrlGo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:= </a:t>
            </a:r>
            <a:r>
              <a:rPr lang="fr-FR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E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12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Uneitherize1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makeUrl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</a:t>
            </a:r>
          </a:p>
          <a:p>
            <a:b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12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url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fr-FR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err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:= </a:t>
            </a:r>
            <a:r>
              <a:rPr lang="fr-FR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makeUrlGo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12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"8080"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</a:t>
            </a:r>
          </a:p>
          <a:p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err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!= </a:t>
            </a:r>
            <a:r>
              <a:rPr lang="fr-FR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nil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fr-FR" sz="12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panic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err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</a:t>
            </a:r>
          </a:p>
          <a:p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</a:t>
            </a:r>
          </a:p>
          <a:p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12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fmt</a:t>
            </a:r>
            <a:r>
              <a:rPr lang="fr-FR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Println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12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url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</a:t>
            </a:r>
          </a:p>
          <a:p>
            <a:b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12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// Output:</a:t>
            </a:r>
            <a:endParaRPr lang="fr-FR" sz="12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12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// http://localhost:8080</a:t>
            </a:r>
            <a:endParaRPr lang="fr-FR" sz="12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972642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A1114-FD34-A1D6-7871-BE5DB3069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Traversals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C21A54-E401-FE50-6539-6E4F6D1F3A5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DE" dirty="0"/>
              <a:t>Traversals convert sequences of types into types of sequences</a:t>
            </a:r>
          </a:p>
          <a:p>
            <a:pPr lvl="1"/>
            <a:r>
              <a:rPr lang="en-DE" dirty="0"/>
              <a:t>Array </a:t>
            </a:r>
            <a:r>
              <a:rPr lang="en-DE" i="1" dirty="0"/>
              <a:t>(slices)</a:t>
            </a:r>
          </a:p>
          <a:p>
            <a:pPr lvl="1"/>
            <a:r>
              <a:rPr lang="en-DE" dirty="0"/>
              <a:t>Records </a:t>
            </a:r>
            <a:r>
              <a:rPr lang="en-DE" i="1" dirty="0"/>
              <a:t>(maps)</a:t>
            </a:r>
          </a:p>
          <a:p>
            <a:endParaRPr lang="en-DE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3C9B1A-76A5-F8DE-6A32-B1D8B355157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5297990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AE444-9D45-DBF7-ECDC-4D221C7E3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Managed Side Effects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B11592B-0F66-A24F-34F2-B9B155C367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9763"/>
            <a:ext cx="10515600" cy="4351338"/>
          </a:xfrm>
        </p:spPr>
        <p:txBody>
          <a:bodyPr/>
          <a:lstStyle/>
          <a:p>
            <a:r>
              <a:rPr lang="en-DE" dirty="0"/>
              <a:t>Side effects are operations that alter or rely on state outside of the scope of a function</a:t>
            </a:r>
          </a:p>
          <a:p>
            <a:pPr lvl="1"/>
            <a:r>
              <a:rPr lang="en-DE" dirty="0"/>
              <a:t>Reading/Writing files, accessing the environment, logging, random numbers, time, HTTP requests, etc</a:t>
            </a:r>
          </a:p>
          <a:p>
            <a:pPr lvl="1"/>
            <a:endParaRPr lang="en-DE" dirty="0"/>
          </a:p>
          <a:p>
            <a:r>
              <a:rPr lang="en-DE" dirty="0"/>
              <a:t>W</a:t>
            </a:r>
            <a:r>
              <a:rPr lang="en-US" dirty="0"/>
              <a:t>e try to isolate side effects from pure functions such that their execution is effectful, but their composition remains pure</a:t>
            </a:r>
            <a:endParaRPr lang="en-D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CC6275-FF89-2797-DA89-E778CBE5998B}"/>
              </a:ext>
            </a:extLst>
          </p:cNvPr>
          <p:cNvSpPr txBox="1"/>
          <p:nvPr/>
        </p:nvSpPr>
        <p:spPr>
          <a:xfrm>
            <a:off x="2871465" y="4818249"/>
            <a:ext cx="5465712" cy="523220"/>
          </a:xfrm>
          <a:prstGeom prst="rect">
            <a:avLst/>
          </a:prstGeom>
          <a:solidFill>
            <a:srgbClr val="FFFFFF">
              <a:alpha val="50196"/>
            </a:srgbClr>
          </a:solidFill>
          <a:ln w="28575" cmpd="dbl">
            <a:noFill/>
          </a:ln>
        </p:spPr>
        <p:txBody>
          <a:bodyPr wrap="square">
            <a:spAutoFit/>
          </a:bodyPr>
          <a:lstStyle/>
          <a:p>
            <a:r>
              <a:rPr lang="en-US" sz="28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type</a:t>
            </a:r>
            <a:r>
              <a:rPr lang="en-US" sz="28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8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IO</a:t>
            </a:r>
            <a:r>
              <a:rPr lang="en-US" sz="28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en-US" sz="28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A</a:t>
            </a:r>
            <a:r>
              <a:rPr lang="en-US" sz="28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8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any</a:t>
            </a:r>
            <a:r>
              <a:rPr lang="en-US" sz="28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] </a:t>
            </a:r>
            <a:r>
              <a:rPr lang="en-US" sz="2800" b="0" dirty="0" err="1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func</a:t>
            </a:r>
            <a:r>
              <a:rPr lang="en-US" sz="28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</a:t>
            </a:r>
            <a:r>
              <a:rPr lang="en-US" sz="28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A</a:t>
            </a:r>
            <a:endParaRPr lang="en-US" sz="28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86588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AE444-9D45-DBF7-ECDC-4D221C7E3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049543" cy="1757442"/>
          </a:xfrm>
        </p:spPr>
        <p:txBody>
          <a:bodyPr/>
          <a:lstStyle/>
          <a:p>
            <a:r>
              <a:rPr lang="en-DE" dirty="0"/>
              <a:t>Managed Side Effects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B11592B-0F66-A24F-34F2-B9B155C367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122567"/>
            <a:ext cx="4933691" cy="4054396"/>
          </a:xfrm>
        </p:spPr>
        <p:txBody>
          <a:bodyPr>
            <a:normAutofit/>
          </a:bodyPr>
          <a:lstStyle/>
          <a:p>
            <a:r>
              <a:rPr lang="en-DE" dirty="0"/>
              <a:t>Signature</a:t>
            </a:r>
          </a:p>
          <a:p>
            <a:pPr lvl="1"/>
            <a:r>
              <a:rPr lang="en-DE" dirty="0"/>
              <a:t>Easily recognizable as side effect (returns a value without input)</a:t>
            </a:r>
          </a:p>
          <a:p>
            <a:pPr lvl="1"/>
            <a:endParaRPr lang="en-DE" dirty="0"/>
          </a:p>
          <a:p>
            <a:r>
              <a:rPr lang="en-DE" dirty="0"/>
              <a:t>Why?</a:t>
            </a:r>
          </a:p>
          <a:p>
            <a:pPr lvl="1"/>
            <a:r>
              <a:rPr lang="en-DE" dirty="0"/>
              <a:t>Execution pushed to the boundary</a:t>
            </a:r>
          </a:p>
          <a:p>
            <a:pPr lvl="1"/>
            <a:r>
              <a:rPr lang="en-DE" dirty="0"/>
              <a:t>Pure composability</a:t>
            </a:r>
          </a:p>
          <a:p>
            <a:pPr lvl="1"/>
            <a:r>
              <a:rPr lang="en-DE" dirty="0"/>
              <a:t>Retry/Concurrency/...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27DEF6C-21BE-0FB7-9B26-A053FAAEA683}"/>
              </a:ext>
            </a:extLst>
          </p:cNvPr>
          <p:cNvSpPr txBox="1"/>
          <p:nvPr/>
        </p:nvSpPr>
        <p:spPr>
          <a:xfrm>
            <a:off x="5966357" y="683151"/>
            <a:ext cx="6003594" cy="5493812"/>
          </a:xfrm>
          <a:prstGeom prst="rect">
            <a:avLst/>
          </a:prstGeom>
          <a:solidFill>
            <a:srgbClr val="FFFFFF">
              <a:alpha val="50196"/>
            </a:srgbClr>
          </a:solidFill>
          <a:ln w="28575" cmpd="dbl">
            <a:noFill/>
          </a:ln>
        </p:spPr>
        <p:txBody>
          <a:bodyPr wrap="square">
            <a:spAutoFit/>
          </a:bodyPr>
          <a:lstStyle/>
          <a:p>
            <a:r>
              <a:rPr lang="fr-FR" sz="9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type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Sample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900" b="0" dirty="0" err="1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struct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9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Value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9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`</a:t>
            </a:r>
            <a:r>
              <a:rPr lang="fr-FR" sz="900" b="0" dirty="0" err="1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json</a:t>
            </a:r>
            <a:r>
              <a:rPr lang="fr-FR" sz="9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:"a"`</a:t>
            </a:r>
            <a:endParaRPr lang="fr-FR" sz="9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</a:t>
            </a:r>
          </a:p>
          <a:p>
            <a:b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sz="900" b="0" dirty="0" err="1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func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fr-FR" sz="9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s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Sample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fr-FR" sz="9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getValue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</a:t>
            </a:r>
            <a:r>
              <a:rPr lang="fr-FR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9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9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s</a:t>
            </a:r>
            <a:r>
              <a:rPr lang="fr-FR" sz="9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9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Value</a:t>
            </a:r>
            <a:endParaRPr lang="fr-FR" sz="9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</a:t>
            </a:r>
          </a:p>
          <a:p>
            <a:b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sz="900" b="0" dirty="0" err="1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func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9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Example_io_flow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{</a:t>
            </a:r>
          </a:p>
          <a:p>
            <a:b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9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// </a:t>
            </a:r>
            <a:r>
              <a:rPr lang="fr-FR" sz="900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IOE.IOEither</a:t>
            </a:r>
            <a:r>
              <a:rPr lang="fr-FR" sz="9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fr-FR" sz="900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error</a:t>
            </a:r>
            <a:r>
              <a:rPr lang="fr-FR" sz="9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, string]</a:t>
            </a:r>
            <a:endParaRPr lang="fr-FR" sz="9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9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text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:= </a:t>
            </a:r>
            <a:r>
              <a:rPr lang="fr-FR" sz="9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9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Pipe2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fr-FR" sz="9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"data/file1.txt"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</a:t>
            </a: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fr-FR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file</a:t>
            </a:r>
            <a:r>
              <a:rPr lang="fr-FR" sz="9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9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ReadFile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</a:t>
            </a: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fr-FR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IOE</a:t>
            </a:r>
            <a:r>
              <a:rPr lang="fr-FR" sz="9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9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Map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fr-FR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error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](</a:t>
            </a:r>
            <a:r>
              <a:rPr lang="fr-FR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B</a:t>
            </a:r>
            <a:r>
              <a:rPr lang="fr-FR" sz="9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9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ToString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),</a:t>
            </a: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)</a:t>
            </a:r>
          </a:p>
          <a:p>
            <a:b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9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// </a:t>
            </a:r>
            <a:r>
              <a:rPr lang="fr-FR" sz="900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IOE.IOEither</a:t>
            </a:r>
            <a:r>
              <a:rPr lang="fr-FR" sz="9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fr-FR" sz="900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error</a:t>
            </a:r>
            <a:r>
              <a:rPr lang="fr-FR" sz="9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fr-FR" sz="900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fr-FR" sz="9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]</a:t>
            </a:r>
            <a:endParaRPr lang="fr-FR" sz="9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9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value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:= </a:t>
            </a:r>
            <a:r>
              <a:rPr lang="fr-FR" sz="9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9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Pipe3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fr-FR" sz="9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"data/file2.json"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</a:t>
            </a: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fr-FR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file</a:t>
            </a:r>
            <a:r>
              <a:rPr lang="fr-FR" sz="9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9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ReadFile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</a:t>
            </a: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fr-FR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IOE</a:t>
            </a:r>
            <a:r>
              <a:rPr lang="fr-FR" sz="9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9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ChainEitherK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J</a:t>
            </a:r>
            <a:r>
              <a:rPr lang="fr-FR" sz="9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9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Unmarshal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fr-FR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Sample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]),</a:t>
            </a: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fr-FR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IOE</a:t>
            </a:r>
            <a:r>
              <a:rPr lang="fr-FR" sz="9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9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Map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fr-FR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error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](</a:t>
            </a:r>
            <a:r>
              <a:rPr lang="fr-FR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Sample</a:t>
            </a:r>
            <a:r>
              <a:rPr lang="fr-FR" sz="9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9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getValue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),</a:t>
            </a: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)</a:t>
            </a:r>
          </a:p>
          <a:p>
            <a:b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9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// </a:t>
            </a:r>
            <a:r>
              <a:rPr lang="fr-FR" sz="900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IOE.IOEither</a:t>
            </a:r>
            <a:r>
              <a:rPr lang="fr-FR" sz="9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fr-FR" sz="900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error</a:t>
            </a:r>
            <a:r>
              <a:rPr lang="fr-FR" sz="9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, string]</a:t>
            </a:r>
            <a:endParaRPr lang="fr-FR" sz="9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9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result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:= </a:t>
            </a:r>
            <a:r>
              <a:rPr lang="fr-FR" sz="9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9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Pipe1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fr-FR" sz="9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IOE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9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SequenceT2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9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text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fr-FR" sz="9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value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),</a:t>
            </a: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fr-FR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IOE</a:t>
            </a:r>
            <a:r>
              <a:rPr lang="fr-FR" sz="9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9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Map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fr-FR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error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](</a:t>
            </a:r>
            <a:r>
              <a:rPr lang="fr-FR" sz="900" b="0" dirty="0" err="1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func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9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res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9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9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Tuple2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fr-FR" sz="9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string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fr-FR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]) </a:t>
            </a:r>
            <a:r>
              <a:rPr lang="fr-FR" sz="9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string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    </a:t>
            </a:r>
            <a:r>
              <a:rPr lang="fr-FR" sz="9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fmt</a:t>
            </a:r>
            <a:r>
              <a:rPr lang="fr-FR" sz="9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9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Sprintf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9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fr-FR" sz="900" b="0" dirty="0" err="1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Text</a:t>
            </a:r>
            <a:r>
              <a:rPr lang="fr-FR" sz="9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: %s, </a:t>
            </a:r>
            <a:r>
              <a:rPr lang="fr-FR" sz="900" b="0" dirty="0" err="1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Number</a:t>
            </a:r>
            <a:r>
              <a:rPr lang="fr-FR" sz="9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: %d"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fr-FR" sz="9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res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9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F1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fr-FR" sz="9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res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9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F2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</a:t>
            </a: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}),</a:t>
            </a: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)</a:t>
            </a:r>
          </a:p>
          <a:p>
            <a:b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fmt</a:t>
            </a:r>
            <a:r>
              <a:rPr lang="fr-FR" sz="9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9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Println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9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result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())</a:t>
            </a:r>
          </a:p>
          <a:p>
            <a:b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9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// Output:</a:t>
            </a:r>
            <a:endParaRPr lang="fr-FR" sz="9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9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// Right[&lt;</a:t>
            </a:r>
            <a:r>
              <a:rPr lang="fr-FR" sz="900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nil</a:t>
            </a:r>
            <a:r>
              <a:rPr lang="fr-FR" sz="9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&gt;, string](</a:t>
            </a:r>
            <a:r>
              <a:rPr lang="fr-FR" sz="900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Text</a:t>
            </a:r>
            <a:r>
              <a:rPr lang="fr-FR" sz="9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: </a:t>
            </a:r>
            <a:r>
              <a:rPr lang="fr-FR" sz="900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Some</a:t>
            </a:r>
            <a:r>
              <a:rPr lang="fr-FR" sz="9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 data, </a:t>
            </a:r>
            <a:r>
              <a:rPr lang="fr-FR" sz="900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Number</a:t>
            </a:r>
            <a:r>
              <a:rPr lang="fr-FR" sz="9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: 10)</a:t>
            </a:r>
            <a:endParaRPr lang="fr-FR" sz="9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b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538377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AE444-9D45-DBF7-ECDC-4D221C7E3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049543" cy="1757442"/>
          </a:xfrm>
        </p:spPr>
        <p:txBody>
          <a:bodyPr/>
          <a:lstStyle/>
          <a:p>
            <a:r>
              <a:rPr lang="en-DE" dirty="0"/>
              <a:t>Managed Side Effects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B11592B-0F66-A24F-34F2-B9B155C367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122567"/>
            <a:ext cx="4933691" cy="4054396"/>
          </a:xfrm>
        </p:spPr>
        <p:txBody>
          <a:bodyPr>
            <a:normAutofit/>
          </a:bodyPr>
          <a:lstStyle/>
          <a:p>
            <a:r>
              <a:rPr lang="en-DE" dirty="0"/>
              <a:t>Signature</a:t>
            </a:r>
          </a:p>
          <a:p>
            <a:pPr lvl="1"/>
            <a:r>
              <a:rPr lang="en-DE" dirty="0"/>
              <a:t>Easily recognizable as side effect (returns a value without input)</a:t>
            </a:r>
          </a:p>
          <a:p>
            <a:pPr lvl="1"/>
            <a:endParaRPr lang="en-DE" dirty="0"/>
          </a:p>
          <a:p>
            <a:r>
              <a:rPr lang="en-DE" dirty="0"/>
              <a:t>Why?</a:t>
            </a:r>
          </a:p>
          <a:p>
            <a:pPr lvl="1"/>
            <a:r>
              <a:rPr lang="en-DE" dirty="0"/>
              <a:t>Execution pushed to the boundary</a:t>
            </a:r>
          </a:p>
          <a:p>
            <a:pPr lvl="1"/>
            <a:r>
              <a:rPr lang="en-DE" dirty="0"/>
              <a:t>Pure composability</a:t>
            </a:r>
          </a:p>
          <a:p>
            <a:pPr lvl="1"/>
            <a:r>
              <a:rPr lang="en-DE" dirty="0"/>
              <a:t>Retry/Concurrency/...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27DEF6C-21BE-0FB7-9B26-A053FAAEA683}"/>
              </a:ext>
            </a:extLst>
          </p:cNvPr>
          <p:cNvSpPr txBox="1"/>
          <p:nvPr/>
        </p:nvSpPr>
        <p:spPr>
          <a:xfrm>
            <a:off x="5966357" y="683151"/>
            <a:ext cx="6003594" cy="5493812"/>
          </a:xfrm>
          <a:prstGeom prst="rect">
            <a:avLst/>
          </a:prstGeom>
          <a:solidFill>
            <a:srgbClr val="FFFFFF">
              <a:alpha val="50196"/>
            </a:srgbClr>
          </a:solidFill>
          <a:ln w="28575" cmpd="dbl">
            <a:noFill/>
          </a:ln>
        </p:spPr>
        <p:txBody>
          <a:bodyPr wrap="square">
            <a:spAutoFit/>
          </a:bodyPr>
          <a:lstStyle/>
          <a:p>
            <a:r>
              <a:rPr lang="fr-FR" sz="9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type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Sample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900" b="0" dirty="0" err="1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struct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9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Value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9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`</a:t>
            </a:r>
            <a:r>
              <a:rPr lang="fr-FR" sz="900" b="0" dirty="0" err="1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json</a:t>
            </a:r>
            <a:r>
              <a:rPr lang="fr-FR" sz="9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:"a"`</a:t>
            </a:r>
            <a:endParaRPr lang="fr-FR" sz="9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</a:t>
            </a:r>
          </a:p>
          <a:p>
            <a:b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sz="900" b="0" dirty="0" err="1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func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fr-FR" sz="9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s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Sample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fr-FR" sz="9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getValue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</a:t>
            </a:r>
            <a:r>
              <a:rPr lang="fr-FR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9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9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s</a:t>
            </a:r>
            <a:r>
              <a:rPr lang="fr-FR" sz="9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9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Value</a:t>
            </a:r>
            <a:endParaRPr lang="fr-FR" sz="9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</a:t>
            </a:r>
          </a:p>
          <a:p>
            <a:b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sz="900" b="0" dirty="0" err="1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func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9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Example_io_flow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{</a:t>
            </a:r>
          </a:p>
          <a:p>
            <a:b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9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// </a:t>
            </a:r>
            <a:r>
              <a:rPr lang="fr-FR" sz="900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IOE.IOEither</a:t>
            </a:r>
            <a:r>
              <a:rPr lang="fr-FR" sz="9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fr-FR" sz="900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error</a:t>
            </a:r>
            <a:r>
              <a:rPr lang="fr-FR" sz="9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, string]</a:t>
            </a:r>
            <a:endParaRPr lang="fr-FR" sz="9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9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text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:= </a:t>
            </a:r>
            <a:r>
              <a:rPr lang="fr-FR" sz="9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9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Pipe2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fr-FR" sz="9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"data/file1.txt"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</a:t>
            </a: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fr-FR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file</a:t>
            </a:r>
            <a:r>
              <a:rPr lang="fr-FR" sz="9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9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ReadFile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</a:t>
            </a: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fr-FR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IOE</a:t>
            </a:r>
            <a:r>
              <a:rPr lang="fr-FR" sz="9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9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Map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fr-FR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error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](</a:t>
            </a:r>
            <a:r>
              <a:rPr lang="fr-FR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B</a:t>
            </a:r>
            <a:r>
              <a:rPr lang="fr-FR" sz="9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9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ToString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),</a:t>
            </a: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)</a:t>
            </a:r>
          </a:p>
          <a:p>
            <a:b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9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// </a:t>
            </a:r>
            <a:r>
              <a:rPr lang="fr-FR" sz="900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IOE.IOEither</a:t>
            </a:r>
            <a:r>
              <a:rPr lang="fr-FR" sz="9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fr-FR" sz="900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error</a:t>
            </a:r>
            <a:r>
              <a:rPr lang="fr-FR" sz="9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fr-FR" sz="900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fr-FR" sz="9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]</a:t>
            </a:r>
            <a:endParaRPr lang="fr-FR" sz="9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9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value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:= </a:t>
            </a:r>
            <a:r>
              <a:rPr lang="fr-FR" sz="9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9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Pipe3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fr-FR" sz="9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"data/file2.json"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</a:t>
            </a: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fr-FR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file</a:t>
            </a:r>
            <a:r>
              <a:rPr lang="fr-FR" sz="9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9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ReadFile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</a:t>
            </a: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fr-FR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IOE</a:t>
            </a:r>
            <a:r>
              <a:rPr lang="fr-FR" sz="9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9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ChainEitherK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J</a:t>
            </a:r>
            <a:r>
              <a:rPr lang="fr-FR" sz="9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9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Unmarshal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fr-FR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Sample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]),</a:t>
            </a: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fr-FR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IOE</a:t>
            </a:r>
            <a:r>
              <a:rPr lang="fr-FR" sz="9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9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Map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fr-FR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error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](</a:t>
            </a:r>
            <a:r>
              <a:rPr lang="fr-FR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Sample</a:t>
            </a:r>
            <a:r>
              <a:rPr lang="fr-FR" sz="9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9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getValue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),</a:t>
            </a: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)</a:t>
            </a:r>
          </a:p>
          <a:p>
            <a:b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9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// </a:t>
            </a:r>
            <a:r>
              <a:rPr lang="fr-FR" sz="900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IOE.IOEither</a:t>
            </a:r>
            <a:r>
              <a:rPr lang="fr-FR" sz="9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fr-FR" sz="900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error</a:t>
            </a:r>
            <a:r>
              <a:rPr lang="fr-FR" sz="9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, string]</a:t>
            </a:r>
            <a:endParaRPr lang="fr-FR" sz="9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9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result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:= </a:t>
            </a:r>
            <a:r>
              <a:rPr lang="fr-FR" sz="9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9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Pipe1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fr-FR" sz="9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IOE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9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SequenceT2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9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text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fr-FR" sz="9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value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),</a:t>
            </a: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fr-FR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IOE</a:t>
            </a:r>
            <a:r>
              <a:rPr lang="fr-FR" sz="9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9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Map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fr-FR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error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](</a:t>
            </a:r>
            <a:r>
              <a:rPr lang="fr-FR" sz="900" b="0" dirty="0" err="1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func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9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res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9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9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Tuple2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fr-FR" sz="9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string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fr-FR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]) </a:t>
            </a:r>
            <a:r>
              <a:rPr lang="fr-FR" sz="9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string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    </a:t>
            </a:r>
            <a:r>
              <a:rPr lang="fr-FR" sz="9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fmt</a:t>
            </a:r>
            <a:r>
              <a:rPr lang="fr-FR" sz="9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9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Sprintf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9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fr-FR" sz="900" b="0" dirty="0" err="1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Text</a:t>
            </a:r>
            <a:r>
              <a:rPr lang="fr-FR" sz="9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: %s, </a:t>
            </a:r>
            <a:r>
              <a:rPr lang="fr-FR" sz="900" b="0" dirty="0" err="1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Number</a:t>
            </a:r>
            <a:r>
              <a:rPr lang="fr-FR" sz="9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: %d"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fr-FR" sz="9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res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9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F1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fr-FR" sz="9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res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9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F2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</a:t>
            </a: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}),</a:t>
            </a: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)</a:t>
            </a:r>
          </a:p>
          <a:p>
            <a:b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fmt</a:t>
            </a:r>
            <a:r>
              <a:rPr lang="fr-FR" sz="9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9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Println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9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result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())</a:t>
            </a:r>
          </a:p>
          <a:p>
            <a:b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9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// Output:</a:t>
            </a:r>
            <a:endParaRPr lang="fr-FR" sz="9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9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// Right[&lt;</a:t>
            </a:r>
            <a:r>
              <a:rPr lang="fr-FR" sz="900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nil</a:t>
            </a:r>
            <a:r>
              <a:rPr lang="fr-FR" sz="9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&gt;, string](</a:t>
            </a:r>
            <a:r>
              <a:rPr lang="fr-FR" sz="900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Text</a:t>
            </a:r>
            <a:r>
              <a:rPr lang="fr-FR" sz="9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: </a:t>
            </a:r>
            <a:r>
              <a:rPr lang="fr-FR" sz="900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Some</a:t>
            </a:r>
            <a:r>
              <a:rPr lang="fr-FR" sz="9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 data, </a:t>
            </a:r>
            <a:r>
              <a:rPr lang="fr-FR" sz="900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Number</a:t>
            </a:r>
            <a:r>
              <a:rPr lang="fr-FR" sz="9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: 10)</a:t>
            </a:r>
            <a:endParaRPr lang="fr-FR" sz="9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b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</a:t>
            </a:r>
          </a:p>
        </p:txBody>
      </p:sp>
      <p:sp>
        <p:nvSpPr>
          <p:cNvPr id="3" name="Callout: Bent Line 2">
            <a:extLst>
              <a:ext uri="{FF2B5EF4-FFF2-40B4-BE49-F238E27FC236}">
                <a16:creationId xmlns:a16="http://schemas.microsoft.com/office/drawing/2014/main" id="{4B8F4BD4-8A81-0650-3953-C0CBB90BAAC8}"/>
              </a:ext>
            </a:extLst>
          </p:cNvPr>
          <p:cNvSpPr/>
          <p:nvPr/>
        </p:nvSpPr>
        <p:spPr>
          <a:xfrm>
            <a:off x="9101072" y="1725632"/>
            <a:ext cx="1501589" cy="81579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51290"/>
              <a:gd name="adj6" fmla="val -39132"/>
            </a:avLst>
          </a:prstGeom>
          <a:solidFill>
            <a:schemeClr val="accent1">
              <a:lumMod val="20000"/>
              <a:lumOff val="80000"/>
              <a:alpha val="49804"/>
            </a:schemeClr>
          </a:solidFill>
          <a:ln w="28575">
            <a:solidFill>
              <a:schemeClr val="accent1">
                <a:lumMod val="75000"/>
                <a:alpha val="50196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600" i="1" dirty="0">
                <a:solidFill>
                  <a:schemeClr val="tx1"/>
                </a:solidFill>
              </a:rPr>
              <a:t>Managed effect created but not executed</a:t>
            </a:r>
          </a:p>
        </p:txBody>
      </p:sp>
      <p:sp>
        <p:nvSpPr>
          <p:cNvPr id="4" name="Callout: Bent Line 3">
            <a:extLst>
              <a:ext uri="{FF2B5EF4-FFF2-40B4-BE49-F238E27FC236}">
                <a16:creationId xmlns:a16="http://schemas.microsoft.com/office/drawing/2014/main" id="{802B00A9-B87D-99D3-4927-4D2D81751F31}"/>
              </a:ext>
            </a:extLst>
          </p:cNvPr>
          <p:cNvSpPr/>
          <p:nvPr/>
        </p:nvSpPr>
        <p:spPr>
          <a:xfrm>
            <a:off x="9949271" y="3223428"/>
            <a:ext cx="1501589" cy="81579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51290"/>
              <a:gd name="adj6" fmla="val -39132"/>
            </a:avLst>
          </a:prstGeom>
          <a:solidFill>
            <a:schemeClr val="accent1">
              <a:lumMod val="20000"/>
              <a:lumOff val="80000"/>
              <a:alpha val="49804"/>
            </a:schemeClr>
          </a:solidFill>
          <a:ln w="28575">
            <a:solidFill>
              <a:schemeClr val="accent1">
                <a:lumMod val="75000"/>
                <a:alpha val="50196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600" i="1" dirty="0">
                <a:solidFill>
                  <a:schemeClr val="tx1"/>
                </a:solidFill>
              </a:rPr>
              <a:t>Error handling via composition</a:t>
            </a:r>
          </a:p>
        </p:txBody>
      </p:sp>
      <p:sp>
        <p:nvSpPr>
          <p:cNvPr id="6" name="Callout: Bent Line 5">
            <a:extLst>
              <a:ext uri="{FF2B5EF4-FFF2-40B4-BE49-F238E27FC236}">
                <a16:creationId xmlns:a16="http://schemas.microsoft.com/office/drawing/2014/main" id="{EC4083A9-5D64-63A7-CFE3-F4EAC0A81D62}"/>
              </a:ext>
            </a:extLst>
          </p:cNvPr>
          <p:cNvSpPr/>
          <p:nvPr/>
        </p:nvSpPr>
        <p:spPr>
          <a:xfrm flipH="1">
            <a:off x="4429771" y="4039218"/>
            <a:ext cx="1501589" cy="81579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51290"/>
              <a:gd name="adj6" fmla="val -39132"/>
            </a:avLst>
          </a:prstGeom>
          <a:solidFill>
            <a:schemeClr val="accent1">
              <a:lumMod val="20000"/>
              <a:lumOff val="80000"/>
              <a:alpha val="49804"/>
            </a:schemeClr>
          </a:solidFill>
          <a:ln w="28575">
            <a:solidFill>
              <a:schemeClr val="accent1">
                <a:lumMod val="75000"/>
                <a:alpha val="50196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600" i="1" dirty="0">
                <a:solidFill>
                  <a:schemeClr val="tx1"/>
                </a:solidFill>
              </a:rPr>
              <a:t>Traversal, per default concurrently</a:t>
            </a:r>
          </a:p>
        </p:txBody>
      </p:sp>
      <p:sp>
        <p:nvSpPr>
          <p:cNvPr id="7" name="Callout: Bent Line 6">
            <a:extLst>
              <a:ext uri="{FF2B5EF4-FFF2-40B4-BE49-F238E27FC236}">
                <a16:creationId xmlns:a16="http://schemas.microsoft.com/office/drawing/2014/main" id="{C2ABE974-43BB-8C1C-2163-9D168E0599C1}"/>
              </a:ext>
            </a:extLst>
          </p:cNvPr>
          <p:cNvSpPr/>
          <p:nvPr/>
        </p:nvSpPr>
        <p:spPr>
          <a:xfrm>
            <a:off x="8447682" y="4911552"/>
            <a:ext cx="1501589" cy="81579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51290"/>
              <a:gd name="adj6" fmla="val -39132"/>
            </a:avLst>
          </a:prstGeom>
          <a:solidFill>
            <a:schemeClr val="accent1">
              <a:lumMod val="20000"/>
              <a:lumOff val="80000"/>
              <a:alpha val="49804"/>
            </a:schemeClr>
          </a:solidFill>
          <a:ln w="28575">
            <a:solidFill>
              <a:schemeClr val="accent1">
                <a:lumMod val="75000"/>
                <a:alpha val="50196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600" i="1" dirty="0">
                <a:solidFill>
                  <a:schemeClr val="tx1"/>
                </a:solidFill>
              </a:rPr>
              <a:t>Actual execution</a:t>
            </a:r>
          </a:p>
        </p:txBody>
      </p:sp>
    </p:spTree>
    <p:extLst>
      <p:ext uri="{BB962C8B-B14F-4D97-AF65-F5344CB8AC3E}">
        <p14:creationId xmlns:p14="http://schemas.microsoft.com/office/powerpoint/2010/main" val="41382798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5C88A-3D0D-672E-453A-E87B4E0D7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Comparison to idiomatic style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D15279-3340-24E0-EF7D-FAA26C78E804}"/>
              </a:ext>
            </a:extLst>
          </p:cNvPr>
          <p:cNvSpPr txBox="1"/>
          <p:nvPr/>
        </p:nvSpPr>
        <p:spPr>
          <a:xfrm>
            <a:off x="575120" y="1494112"/>
            <a:ext cx="5122295" cy="4524315"/>
          </a:xfrm>
          <a:prstGeom prst="rect">
            <a:avLst/>
          </a:prstGeom>
          <a:solidFill>
            <a:srgbClr val="FFFFFF">
              <a:alpha val="50196"/>
            </a:srgbClr>
          </a:solidFill>
          <a:ln w="28575" cmpd="dbl">
            <a:noFill/>
          </a:ln>
        </p:spPr>
        <p:txBody>
          <a:bodyPr wrap="square">
            <a:spAutoFit/>
          </a:bodyPr>
          <a:lstStyle/>
          <a:p>
            <a:r>
              <a:rPr lang="fr-FR" sz="900" b="0" dirty="0" err="1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func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9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Example_io_flow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{</a:t>
            </a:r>
          </a:p>
          <a:p>
            <a:b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9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// </a:t>
            </a:r>
            <a:r>
              <a:rPr lang="fr-FR" sz="900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IOE.IOEither</a:t>
            </a:r>
            <a:r>
              <a:rPr lang="fr-FR" sz="9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fr-FR" sz="900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error</a:t>
            </a:r>
            <a:r>
              <a:rPr lang="fr-FR" sz="9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, string]</a:t>
            </a:r>
            <a:endParaRPr lang="fr-FR" sz="9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9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text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:= </a:t>
            </a:r>
            <a:r>
              <a:rPr lang="fr-FR" sz="9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9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Pipe2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fr-FR" sz="9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"data/file1.txt"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</a:t>
            </a: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fr-FR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file</a:t>
            </a:r>
            <a:r>
              <a:rPr lang="fr-FR" sz="9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9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ReadFile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</a:t>
            </a: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fr-FR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IOE</a:t>
            </a:r>
            <a:r>
              <a:rPr lang="fr-FR" sz="9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9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Map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fr-FR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error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](</a:t>
            </a:r>
            <a:r>
              <a:rPr lang="fr-FR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B</a:t>
            </a:r>
            <a:r>
              <a:rPr lang="fr-FR" sz="9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9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ToString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),</a:t>
            </a: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)</a:t>
            </a:r>
          </a:p>
          <a:p>
            <a:b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9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// </a:t>
            </a:r>
            <a:r>
              <a:rPr lang="fr-FR" sz="900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IOE.IOEither</a:t>
            </a:r>
            <a:r>
              <a:rPr lang="fr-FR" sz="9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fr-FR" sz="900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error</a:t>
            </a:r>
            <a:r>
              <a:rPr lang="fr-FR" sz="9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fr-FR" sz="900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fr-FR" sz="9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]</a:t>
            </a:r>
            <a:endParaRPr lang="fr-FR" sz="9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9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value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:= </a:t>
            </a:r>
            <a:r>
              <a:rPr lang="fr-FR" sz="9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9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Pipe3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fr-FR" sz="9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"data/file2.json"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</a:t>
            </a: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fr-FR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file</a:t>
            </a:r>
            <a:r>
              <a:rPr lang="fr-FR" sz="9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9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ReadFile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</a:t>
            </a: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fr-FR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IOE</a:t>
            </a:r>
            <a:r>
              <a:rPr lang="fr-FR" sz="9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9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ChainEitherK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J</a:t>
            </a:r>
            <a:r>
              <a:rPr lang="fr-FR" sz="9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9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Unmarshal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fr-FR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Sample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]),</a:t>
            </a: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fr-FR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IOE</a:t>
            </a:r>
            <a:r>
              <a:rPr lang="fr-FR" sz="9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9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Map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fr-FR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error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](</a:t>
            </a:r>
            <a:r>
              <a:rPr lang="fr-FR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Sample</a:t>
            </a:r>
            <a:r>
              <a:rPr lang="fr-FR" sz="9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9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getValue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),</a:t>
            </a: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)</a:t>
            </a:r>
          </a:p>
          <a:p>
            <a:b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9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// </a:t>
            </a:r>
            <a:r>
              <a:rPr lang="fr-FR" sz="900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IOE.IOEither</a:t>
            </a:r>
            <a:r>
              <a:rPr lang="fr-FR" sz="9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fr-FR" sz="900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error</a:t>
            </a:r>
            <a:r>
              <a:rPr lang="fr-FR" sz="9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, string]</a:t>
            </a:r>
            <a:endParaRPr lang="fr-FR" sz="9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9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result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:= </a:t>
            </a:r>
            <a:r>
              <a:rPr lang="fr-FR" sz="9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9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Pipe1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fr-FR" sz="9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IOE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9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SequenceT2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9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text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fr-FR" sz="9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value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),</a:t>
            </a: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fr-FR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IOE</a:t>
            </a:r>
            <a:r>
              <a:rPr lang="fr-FR" sz="9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9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Map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fr-FR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error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](</a:t>
            </a:r>
            <a:r>
              <a:rPr lang="fr-FR" sz="900" b="0" dirty="0" err="1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func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9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res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9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9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Tuple2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fr-FR" sz="9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string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fr-FR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]) </a:t>
            </a:r>
            <a:r>
              <a:rPr lang="fr-FR" sz="9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string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    </a:t>
            </a:r>
            <a:r>
              <a:rPr lang="fr-FR" sz="9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fmt</a:t>
            </a:r>
            <a:r>
              <a:rPr lang="fr-FR" sz="9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9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Sprintf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9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fr-FR" sz="900" b="0" dirty="0" err="1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Text</a:t>
            </a:r>
            <a:r>
              <a:rPr lang="fr-FR" sz="9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: %s, </a:t>
            </a:r>
            <a:r>
              <a:rPr lang="fr-FR" sz="900" b="0" dirty="0" err="1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Number</a:t>
            </a:r>
            <a:r>
              <a:rPr lang="fr-FR" sz="9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: %d"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fr-FR" sz="9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res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9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F1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fr-FR" sz="9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res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9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F2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</a:t>
            </a: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}),</a:t>
            </a: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)</a:t>
            </a:r>
          </a:p>
          <a:p>
            <a:b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fmt</a:t>
            </a:r>
            <a:r>
              <a:rPr lang="fr-FR" sz="9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9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Println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9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result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())</a:t>
            </a:r>
          </a:p>
          <a:p>
            <a:b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9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// Output:</a:t>
            </a:r>
            <a:endParaRPr lang="fr-FR" sz="9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9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// Right[&lt;</a:t>
            </a:r>
            <a:r>
              <a:rPr lang="fr-FR" sz="900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nil</a:t>
            </a:r>
            <a:r>
              <a:rPr lang="fr-FR" sz="9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&gt;, string](</a:t>
            </a:r>
            <a:r>
              <a:rPr lang="fr-FR" sz="900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Text</a:t>
            </a:r>
            <a:r>
              <a:rPr lang="fr-FR" sz="9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: </a:t>
            </a:r>
            <a:r>
              <a:rPr lang="fr-FR" sz="900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Some</a:t>
            </a:r>
            <a:r>
              <a:rPr lang="fr-FR" sz="9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 data, </a:t>
            </a:r>
            <a:r>
              <a:rPr lang="fr-FR" sz="900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Number</a:t>
            </a:r>
            <a:r>
              <a:rPr lang="fr-FR" sz="9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: 10)</a:t>
            </a:r>
            <a:endParaRPr lang="fr-FR" sz="9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b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794F5E-F7E9-6335-F11C-49E90578C03A}"/>
              </a:ext>
            </a:extLst>
          </p:cNvPr>
          <p:cNvSpPr txBox="1"/>
          <p:nvPr/>
        </p:nvSpPr>
        <p:spPr>
          <a:xfrm>
            <a:off x="6231505" y="1494112"/>
            <a:ext cx="5122295" cy="4524315"/>
          </a:xfrm>
          <a:prstGeom prst="rect">
            <a:avLst/>
          </a:prstGeom>
          <a:solidFill>
            <a:srgbClr val="FFFFFF">
              <a:alpha val="50196"/>
            </a:srgbClr>
          </a:solidFill>
          <a:ln w="28575" cmpd="dbl">
            <a:noFill/>
          </a:ln>
        </p:spPr>
        <p:txBody>
          <a:bodyPr wrap="square">
            <a:spAutoFit/>
          </a:bodyPr>
          <a:lstStyle/>
          <a:p>
            <a:r>
              <a:rPr lang="fr-FR" sz="900" b="0" dirty="0" err="1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func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9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io_flow_idiomatic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</a:t>
            </a:r>
            <a:r>
              <a:rPr lang="fr-FR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error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b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9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// []byte</a:t>
            </a:r>
            <a:endParaRPr lang="fr-FR" sz="9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9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file1AsBytes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fr-FR" sz="9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err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:= </a:t>
            </a:r>
            <a:r>
              <a:rPr lang="fr-FR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os</a:t>
            </a:r>
            <a:r>
              <a:rPr lang="fr-FR" sz="9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9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ReadFile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9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"data/file1.txt"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</a:t>
            </a: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9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9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err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!= </a:t>
            </a:r>
            <a:r>
              <a:rPr lang="fr-FR" sz="9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nil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fr-FR" sz="9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9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err</a:t>
            </a:r>
            <a:endParaRPr lang="fr-FR" sz="9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</a:t>
            </a: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9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// string</a:t>
            </a:r>
            <a:endParaRPr lang="fr-FR" sz="9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9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text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:= </a:t>
            </a:r>
            <a:r>
              <a:rPr lang="fr-FR" sz="9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string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9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file1AsBytes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</a:t>
            </a:r>
          </a:p>
          <a:p>
            <a:b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9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// []byte</a:t>
            </a:r>
            <a:endParaRPr lang="fr-FR" sz="9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9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file2AsBytes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fr-FR" sz="9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err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:= </a:t>
            </a:r>
            <a:r>
              <a:rPr lang="fr-FR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os</a:t>
            </a:r>
            <a:r>
              <a:rPr lang="fr-FR" sz="9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9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ReadFile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9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"data/file2.json"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</a:t>
            </a: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9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9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err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!= </a:t>
            </a:r>
            <a:r>
              <a:rPr lang="fr-FR" sz="9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nil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fr-FR" sz="9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9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err</a:t>
            </a:r>
            <a:endParaRPr lang="fr-FR" sz="9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</a:t>
            </a: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9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var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9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value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Sample</a:t>
            </a:r>
            <a:endParaRPr lang="fr-FR" sz="9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9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9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err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:= </a:t>
            </a:r>
            <a:r>
              <a:rPr lang="fr-FR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json</a:t>
            </a:r>
            <a:r>
              <a:rPr lang="fr-FR" sz="9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9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Unmarshal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9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file2AsBytes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&amp;</a:t>
            </a:r>
            <a:r>
              <a:rPr lang="fr-FR" sz="9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value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 </a:t>
            </a:r>
            <a:r>
              <a:rPr lang="fr-FR" sz="9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err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!= </a:t>
            </a:r>
            <a:r>
              <a:rPr lang="fr-FR" sz="9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nil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fr-FR" sz="9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9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err</a:t>
            </a:r>
            <a:endParaRPr lang="fr-FR" sz="9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</a:t>
            </a: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9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// string</a:t>
            </a:r>
            <a:endParaRPr lang="fr-FR" sz="9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9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result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:= </a:t>
            </a:r>
            <a:r>
              <a:rPr lang="fr-FR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fmt</a:t>
            </a:r>
            <a:r>
              <a:rPr lang="fr-FR" sz="9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9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Sprintf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9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fr-FR" sz="900" b="0" dirty="0" err="1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Text</a:t>
            </a:r>
            <a:r>
              <a:rPr lang="fr-FR" sz="9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: %s, </a:t>
            </a:r>
            <a:r>
              <a:rPr lang="fr-FR" sz="900" b="0" dirty="0" err="1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Number</a:t>
            </a:r>
            <a:r>
              <a:rPr lang="fr-FR" sz="9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: %d"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fr-FR" sz="9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text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fr-FR" sz="9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value</a:t>
            </a:r>
            <a:r>
              <a:rPr lang="fr-FR" sz="9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9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Value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</a:t>
            </a:r>
          </a:p>
          <a:p>
            <a:b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endParaRPr lang="en-DE" sz="9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endParaRPr lang="en-DE" sz="9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endParaRPr lang="en-DE" sz="9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DE" sz="9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    </a:t>
            </a:r>
            <a:r>
              <a:rPr lang="fr-FR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fmt</a:t>
            </a:r>
            <a:r>
              <a:rPr lang="fr-FR" sz="9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9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Println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9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result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</a:t>
            </a:r>
          </a:p>
          <a:p>
            <a:b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9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9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nil</a:t>
            </a:r>
            <a:endParaRPr lang="fr-FR" sz="9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</a:t>
            </a:r>
            <a:endParaRPr lang="en-DE" sz="9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endParaRPr lang="en-DE" sz="9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endParaRPr lang="en-DE" sz="9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endParaRPr lang="fr-FR" sz="9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17136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5C88A-3D0D-672E-453A-E87B4E0D7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Comparison to idiomatic style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D15279-3340-24E0-EF7D-FAA26C78E804}"/>
              </a:ext>
            </a:extLst>
          </p:cNvPr>
          <p:cNvSpPr txBox="1"/>
          <p:nvPr/>
        </p:nvSpPr>
        <p:spPr>
          <a:xfrm>
            <a:off x="575120" y="1494112"/>
            <a:ext cx="5122295" cy="4524315"/>
          </a:xfrm>
          <a:prstGeom prst="rect">
            <a:avLst/>
          </a:prstGeom>
          <a:solidFill>
            <a:srgbClr val="FFFFFF">
              <a:alpha val="50196"/>
            </a:srgbClr>
          </a:solidFill>
          <a:ln w="28575" cmpd="dbl">
            <a:noFill/>
          </a:ln>
        </p:spPr>
        <p:txBody>
          <a:bodyPr wrap="square">
            <a:spAutoFit/>
          </a:bodyPr>
          <a:lstStyle/>
          <a:p>
            <a:r>
              <a:rPr lang="fr-FR" sz="900" b="0" dirty="0" err="1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func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9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Example_io_flow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{</a:t>
            </a:r>
          </a:p>
          <a:p>
            <a:b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9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// </a:t>
            </a:r>
            <a:r>
              <a:rPr lang="fr-FR" sz="900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IOE.IOEither</a:t>
            </a:r>
            <a:r>
              <a:rPr lang="fr-FR" sz="9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fr-FR" sz="900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error</a:t>
            </a:r>
            <a:r>
              <a:rPr lang="fr-FR" sz="9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, string]</a:t>
            </a:r>
            <a:endParaRPr lang="fr-FR" sz="9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9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text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:= </a:t>
            </a:r>
            <a:r>
              <a:rPr lang="fr-FR" sz="9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9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Pipe2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fr-FR" sz="9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"data/file1.txt"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</a:t>
            </a: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fr-FR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file</a:t>
            </a:r>
            <a:r>
              <a:rPr lang="fr-FR" sz="9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9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ReadFile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</a:t>
            </a: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fr-FR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IOE</a:t>
            </a:r>
            <a:r>
              <a:rPr lang="fr-FR" sz="9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9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Map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fr-FR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error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](</a:t>
            </a:r>
            <a:r>
              <a:rPr lang="fr-FR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B</a:t>
            </a:r>
            <a:r>
              <a:rPr lang="fr-FR" sz="9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9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ToString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),</a:t>
            </a: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)</a:t>
            </a:r>
          </a:p>
          <a:p>
            <a:b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9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// </a:t>
            </a:r>
            <a:r>
              <a:rPr lang="fr-FR" sz="900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IOE.IOEither</a:t>
            </a:r>
            <a:r>
              <a:rPr lang="fr-FR" sz="9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fr-FR" sz="900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error</a:t>
            </a:r>
            <a:r>
              <a:rPr lang="fr-FR" sz="9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fr-FR" sz="900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fr-FR" sz="9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]</a:t>
            </a:r>
            <a:endParaRPr lang="fr-FR" sz="9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9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value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:= </a:t>
            </a:r>
            <a:r>
              <a:rPr lang="fr-FR" sz="9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9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Pipe3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fr-FR" sz="9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"data/file2.json"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</a:t>
            </a: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fr-FR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file</a:t>
            </a:r>
            <a:r>
              <a:rPr lang="fr-FR" sz="9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9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ReadFile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</a:t>
            </a: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fr-FR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IOE</a:t>
            </a:r>
            <a:r>
              <a:rPr lang="fr-FR" sz="9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9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ChainEitherK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J</a:t>
            </a:r>
            <a:r>
              <a:rPr lang="fr-FR" sz="9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9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Unmarshal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fr-FR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Sample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]),</a:t>
            </a: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fr-FR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IOE</a:t>
            </a:r>
            <a:r>
              <a:rPr lang="fr-FR" sz="9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9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Map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fr-FR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error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](</a:t>
            </a:r>
            <a:r>
              <a:rPr lang="fr-FR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Sample</a:t>
            </a:r>
            <a:r>
              <a:rPr lang="fr-FR" sz="9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9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getValue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),</a:t>
            </a: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)</a:t>
            </a:r>
          </a:p>
          <a:p>
            <a:b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9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// </a:t>
            </a:r>
            <a:r>
              <a:rPr lang="fr-FR" sz="900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IOE.IOEither</a:t>
            </a:r>
            <a:r>
              <a:rPr lang="fr-FR" sz="9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fr-FR" sz="900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error</a:t>
            </a:r>
            <a:r>
              <a:rPr lang="fr-FR" sz="9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, string]</a:t>
            </a:r>
            <a:endParaRPr lang="fr-FR" sz="9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9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result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:= </a:t>
            </a:r>
            <a:r>
              <a:rPr lang="fr-FR" sz="9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9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Pipe1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fr-FR" sz="9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IOE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9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SequenceT2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9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text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fr-FR" sz="9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value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),</a:t>
            </a: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fr-FR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IOE</a:t>
            </a:r>
            <a:r>
              <a:rPr lang="fr-FR" sz="9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9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Map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fr-FR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error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](</a:t>
            </a:r>
            <a:r>
              <a:rPr lang="fr-FR" sz="900" b="0" dirty="0" err="1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func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9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res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9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9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Tuple2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fr-FR" sz="9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string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fr-FR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]) </a:t>
            </a:r>
            <a:r>
              <a:rPr lang="fr-FR" sz="9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string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    </a:t>
            </a:r>
            <a:r>
              <a:rPr lang="fr-FR" sz="9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fmt</a:t>
            </a:r>
            <a:r>
              <a:rPr lang="fr-FR" sz="9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9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Sprintf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9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fr-FR" sz="900" b="0" dirty="0" err="1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Text</a:t>
            </a:r>
            <a:r>
              <a:rPr lang="fr-FR" sz="9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: %s, </a:t>
            </a:r>
            <a:r>
              <a:rPr lang="fr-FR" sz="900" b="0" dirty="0" err="1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Number</a:t>
            </a:r>
            <a:r>
              <a:rPr lang="fr-FR" sz="9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: %d"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fr-FR" sz="9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res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9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F1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fr-FR" sz="9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res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9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F2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</a:t>
            </a: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}),</a:t>
            </a: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)</a:t>
            </a:r>
          </a:p>
          <a:p>
            <a:b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fmt</a:t>
            </a:r>
            <a:r>
              <a:rPr lang="fr-FR" sz="9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9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Println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9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result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())</a:t>
            </a:r>
          </a:p>
          <a:p>
            <a:b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9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// Output:</a:t>
            </a:r>
            <a:endParaRPr lang="fr-FR" sz="9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9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// Right[&lt;</a:t>
            </a:r>
            <a:r>
              <a:rPr lang="fr-FR" sz="900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nil</a:t>
            </a:r>
            <a:r>
              <a:rPr lang="fr-FR" sz="9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&gt;, string](</a:t>
            </a:r>
            <a:r>
              <a:rPr lang="fr-FR" sz="900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Text</a:t>
            </a:r>
            <a:r>
              <a:rPr lang="fr-FR" sz="9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: </a:t>
            </a:r>
            <a:r>
              <a:rPr lang="fr-FR" sz="900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Some</a:t>
            </a:r>
            <a:r>
              <a:rPr lang="fr-FR" sz="9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 data, </a:t>
            </a:r>
            <a:r>
              <a:rPr lang="fr-FR" sz="900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Number</a:t>
            </a:r>
            <a:r>
              <a:rPr lang="fr-FR" sz="9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: 10)</a:t>
            </a:r>
            <a:endParaRPr lang="fr-FR" sz="9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b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794F5E-F7E9-6335-F11C-49E90578C03A}"/>
              </a:ext>
            </a:extLst>
          </p:cNvPr>
          <p:cNvSpPr txBox="1"/>
          <p:nvPr/>
        </p:nvSpPr>
        <p:spPr>
          <a:xfrm>
            <a:off x="6231505" y="1494112"/>
            <a:ext cx="5122295" cy="4524315"/>
          </a:xfrm>
          <a:prstGeom prst="rect">
            <a:avLst/>
          </a:prstGeom>
          <a:solidFill>
            <a:srgbClr val="FFFFFF">
              <a:alpha val="50196"/>
            </a:srgbClr>
          </a:solidFill>
          <a:ln w="28575" cmpd="dbl">
            <a:noFill/>
          </a:ln>
        </p:spPr>
        <p:txBody>
          <a:bodyPr wrap="square">
            <a:spAutoFit/>
          </a:bodyPr>
          <a:lstStyle/>
          <a:p>
            <a:r>
              <a:rPr lang="fr-FR" sz="900" b="0" dirty="0" err="1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func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9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io_flow_idiomatic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</a:t>
            </a:r>
            <a:r>
              <a:rPr lang="fr-FR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error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b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9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// []byte</a:t>
            </a:r>
            <a:endParaRPr lang="fr-FR" sz="9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9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file1AsBytes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fr-FR" sz="9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err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:= </a:t>
            </a:r>
            <a:r>
              <a:rPr lang="fr-FR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os</a:t>
            </a:r>
            <a:r>
              <a:rPr lang="fr-FR" sz="9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9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ReadFile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9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"data/file1.txt"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</a:t>
            </a: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9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9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err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!= </a:t>
            </a:r>
            <a:r>
              <a:rPr lang="fr-FR" sz="9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nil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fr-FR" sz="9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9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err</a:t>
            </a:r>
            <a:endParaRPr lang="fr-FR" sz="9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</a:t>
            </a: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9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// string</a:t>
            </a:r>
            <a:endParaRPr lang="fr-FR" sz="9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9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text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:= </a:t>
            </a:r>
            <a:r>
              <a:rPr lang="fr-FR" sz="9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string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9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file1AsBytes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</a:t>
            </a:r>
          </a:p>
          <a:p>
            <a:b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9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// []byte</a:t>
            </a:r>
            <a:endParaRPr lang="fr-FR" sz="9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9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file2AsBytes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fr-FR" sz="9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err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:= </a:t>
            </a:r>
            <a:r>
              <a:rPr lang="fr-FR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os</a:t>
            </a:r>
            <a:r>
              <a:rPr lang="fr-FR" sz="9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9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ReadFile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9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"data/file2.json"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</a:t>
            </a: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9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9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err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!= </a:t>
            </a:r>
            <a:r>
              <a:rPr lang="fr-FR" sz="9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nil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fr-FR" sz="9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9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err</a:t>
            </a:r>
            <a:endParaRPr lang="fr-FR" sz="9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</a:t>
            </a: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9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var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9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value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Sample</a:t>
            </a:r>
            <a:endParaRPr lang="fr-FR" sz="9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9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9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err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:= </a:t>
            </a:r>
            <a:r>
              <a:rPr lang="fr-FR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json</a:t>
            </a:r>
            <a:r>
              <a:rPr lang="fr-FR" sz="9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9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Unmarshal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9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file2AsBytes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&amp;</a:t>
            </a:r>
            <a:r>
              <a:rPr lang="fr-FR" sz="9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value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 </a:t>
            </a:r>
            <a:r>
              <a:rPr lang="fr-FR" sz="9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err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!= </a:t>
            </a:r>
            <a:r>
              <a:rPr lang="fr-FR" sz="9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nil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fr-FR" sz="9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9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err</a:t>
            </a:r>
            <a:endParaRPr lang="fr-FR" sz="9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</a:t>
            </a: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9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// string</a:t>
            </a:r>
            <a:endParaRPr lang="fr-FR" sz="9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9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result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:= </a:t>
            </a:r>
            <a:r>
              <a:rPr lang="fr-FR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fmt</a:t>
            </a:r>
            <a:r>
              <a:rPr lang="fr-FR" sz="9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9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Sprintf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9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fr-FR" sz="900" b="0" dirty="0" err="1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Text</a:t>
            </a:r>
            <a:r>
              <a:rPr lang="fr-FR" sz="9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: %s, </a:t>
            </a:r>
            <a:r>
              <a:rPr lang="fr-FR" sz="900" b="0" dirty="0" err="1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Number</a:t>
            </a:r>
            <a:r>
              <a:rPr lang="fr-FR" sz="9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: %d"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fr-FR" sz="9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text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fr-FR" sz="9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value</a:t>
            </a:r>
            <a:r>
              <a:rPr lang="fr-FR" sz="9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9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Value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</a:t>
            </a:r>
          </a:p>
          <a:p>
            <a:b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endParaRPr lang="en-DE" sz="9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endParaRPr lang="en-DE" sz="9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endParaRPr lang="en-DE" sz="9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DE" sz="9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    </a:t>
            </a:r>
            <a:r>
              <a:rPr lang="fr-FR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fmt</a:t>
            </a:r>
            <a:r>
              <a:rPr lang="fr-FR" sz="9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9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Println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9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result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</a:t>
            </a:r>
          </a:p>
          <a:p>
            <a:b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9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9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nil</a:t>
            </a:r>
            <a:endParaRPr lang="fr-FR" sz="9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</a:t>
            </a:r>
            <a:endParaRPr lang="en-DE" sz="9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endParaRPr lang="en-DE" sz="9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endParaRPr lang="en-DE" sz="9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endParaRPr lang="fr-FR" sz="9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</p:txBody>
      </p:sp>
      <p:sp>
        <p:nvSpPr>
          <p:cNvPr id="4" name="Callout: Bent Line 3">
            <a:extLst>
              <a:ext uri="{FF2B5EF4-FFF2-40B4-BE49-F238E27FC236}">
                <a16:creationId xmlns:a16="http://schemas.microsoft.com/office/drawing/2014/main" id="{1C602288-427A-B578-9B33-CD8B522CEA16}"/>
              </a:ext>
            </a:extLst>
          </p:cNvPr>
          <p:cNvSpPr/>
          <p:nvPr/>
        </p:nvSpPr>
        <p:spPr>
          <a:xfrm>
            <a:off x="8302869" y="4758462"/>
            <a:ext cx="803894" cy="496235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51290"/>
              <a:gd name="adj6" fmla="val -39132"/>
            </a:avLst>
          </a:prstGeom>
          <a:solidFill>
            <a:srgbClr val="FFF2CC">
              <a:alpha val="49804"/>
            </a:srgbClr>
          </a:solidFill>
          <a:ln w="28575">
            <a:solidFill>
              <a:srgbClr val="000000">
                <a:alpha val="50196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600" i="1" dirty="0">
                <a:solidFill>
                  <a:schemeClr val="tx1"/>
                </a:solidFill>
              </a:rPr>
              <a:t>Eager</a:t>
            </a:r>
          </a:p>
        </p:txBody>
      </p:sp>
      <p:sp>
        <p:nvSpPr>
          <p:cNvPr id="7" name="Callout: Bent Line 6">
            <a:extLst>
              <a:ext uri="{FF2B5EF4-FFF2-40B4-BE49-F238E27FC236}">
                <a16:creationId xmlns:a16="http://schemas.microsoft.com/office/drawing/2014/main" id="{713BCE7F-9997-353B-4152-3C68AD44CE7D}"/>
              </a:ext>
            </a:extLst>
          </p:cNvPr>
          <p:cNvSpPr/>
          <p:nvPr/>
        </p:nvSpPr>
        <p:spPr>
          <a:xfrm>
            <a:off x="2812332" y="4758461"/>
            <a:ext cx="803894" cy="496235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51290"/>
              <a:gd name="adj6" fmla="val -39132"/>
            </a:avLst>
          </a:prstGeom>
          <a:solidFill>
            <a:srgbClr val="FFF2CC">
              <a:alpha val="49804"/>
            </a:srgbClr>
          </a:solidFill>
          <a:ln w="28575">
            <a:solidFill>
              <a:srgbClr val="000000">
                <a:alpha val="50196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600" i="1" dirty="0">
                <a:solidFill>
                  <a:schemeClr val="tx1"/>
                </a:solidFill>
              </a:rPr>
              <a:t>Lazy</a:t>
            </a:r>
          </a:p>
        </p:txBody>
      </p:sp>
    </p:spTree>
    <p:extLst>
      <p:ext uri="{BB962C8B-B14F-4D97-AF65-F5344CB8AC3E}">
        <p14:creationId xmlns:p14="http://schemas.microsoft.com/office/powerpoint/2010/main" val="17351011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3630A68-E59C-5E9B-8FB3-E2C8C7B6F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Managed Side Effects and Concurrency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9CB628-73BB-4620-B238-776D07AC42F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DE" dirty="0"/>
              <a:t>Side effects often represent I/O operations</a:t>
            </a:r>
          </a:p>
          <a:p>
            <a:pPr lvl="1"/>
            <a:r>
              <a:rPr lang="en-DE" dirty="0"/>
              <a:t>I/O can benefit from concurrent execution without exhausting CPU</a:t>
            </a:r>
          </a:p>
          <a:p>
            <a:pPr lvl="1"/>
            <a:r>
              <a:rPr lang="en-DE" dirty="0"/>
              <a:t>go-routines are optimized to handle I/O</a:t>
            </a:r>
          </a:p>
          <a:p>
            <a:r>
              <a:rPr lang="en-DE" dirty="0"/>
              <a:t>Sequence/Traversals</a:t>
            </a:r>
          </a:p>
          <a:p>
            <a:pPr lvl="1"/>
            <a:r>
              <a:rPr lang="en-DE" dirty="0"/>
              <a:t>Accept sets of IO to be run as a batch</a:t>
            </a:r>
          </a:p>
          <a:p>
            <a:pPr lvl="1"/>
            <a:r>
              <a:rPr lang="en-DE" i="1" dirty="0"/>
              <a:t>Applicative</a:t>
            </a:r>
            <a:r>
              <a:rPr lang="en-DE" dirty="0"/>
              <a:t> controls concurrent or sequential access</a:t>
            </a:r>
          </a:p>
          <a:p>
            <a:pPr lvl="1"/>
            <a:endParaRPr lang="en-DE" dirty="0"/>
          </a:p>
          <a:p>
            <a:pPr lvl="1"/>
            <a:endParaRPr lang="en-DE" dirty="0"/>
          </a:p>
          <a:p>
            <a:pPr lvl="1"/>
            <a:endParaRPr lang="en-D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9694ED-7907-255A-100D-54667474B16D}"/>
              </a:ext>
            </a:extLst>
          </p:cNvPr>
          <p:cNvSpPr txBox="1"/>
          <p:nvPr/>
        </p:nvSpPr>
        <p:spPr>
          <a:xfrm>
            <a:off x="6231505" y="1895455"/>
            <a:ext cx="5639145" cy="2677656"/>
          </a:xfrm>
          <a:prstGeom prst="rect">
            <a:avLst/>
          </a:prstGeom>
          <a:solidFill>
            <a:srgbClr val="FFFFFF">
              <a:alpha val="50196"/>
            </a:srgbClr>
          </a:solidFill>
          <a:ln w="28575" cmpd="dbl">
            <a:noFill/>
          </a:ln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// Ap is an alias of [</a:t>
            </a:r>
            <a:r>
              <a:rPr lang="en-US" sz="1400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ApPar</a:t>
            </a:r>
            <a:r>
              <a:rPr lang="en-US" sz="14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]</a:t>
            </a:r>
            <a:endParaRPr lang="en-US" sz="14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1400" b="0" dirty="0" err="1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func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Ap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en-US" sz="1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B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E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A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any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](</a:t>
            </a:r>
            <a:r>
              <a:rPr lang="en-US" sz="14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ma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IOEither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en-US" sz="1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E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A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]) </a:t>
            </a:r>
            <a:r>
              <a:rPr lang="en-US" sz="1400" b="0" dirty="0" err="1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func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IOEither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en-US" sz="1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E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400" b="0" dirty="0" err="1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func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A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en-US" sz="1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B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]) 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IOEither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en-US" sz="1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E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B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]</a:t>
            </a:r>
            <a:endParaRPr lang="en-DE" sz="14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endParaRPr lang="en-DE" sz="14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en-US" sz="14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// </a:t>
            </a:r>
            <a:r>
              <a:rPr lang="en-US" sz="1400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ApPar</a:t>
            </a:r>
            <a:r>
              <a:rPr lang="en-US" sz="14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 applies function and value in parallel</a:t>
            </a:r>
            <a:endParaRPr lang="en-US" sz="14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1400" b="0" dirty="0" err="1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func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ApPar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en-US" sz="1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B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E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A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any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](</a:t>
            </a:r>
            <a:r>
              <a:rPr lang="en-US" sz="14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ma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IOEither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en-US" sz="1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E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A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]) </a:t>
            </a:r>
            <a:r>
              <a:rPr lang="en-US" sz="1400" b="0" dirty="0" err="1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func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IOEither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en-US" sz="1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E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400" b="0" dirty="0" err="1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func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A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en-US" sz="1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B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]) 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IOEither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en-US" sz="1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E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B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] </a:t>
            </a:r>
            <a:endParaRPr lang="en-DE" sz="14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endParaRPr lang="en-DE" sz="14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en-US" sz="14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// </a:t>
            </a:r>
            <a:r>
              <a:rPr lang="en-US" sz="1400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ApSeq</a:t>
            </a:r>
            <a:r>
              <a:rPr lang="en-US" sz="14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 applies function and value sequentially</a:t>
            </a:r>
            <a:endParaRPr lang="en-US" sz="14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1400" b="0" dirty="0" err="1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func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ApSeq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en-US" sz="1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B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E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A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any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](</a:t>
            </a:r>
            <a:r>
              <a:rPr lang="en-US" sz="14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ma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IOEither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en-US" sz="1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E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A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]) </a:t>
            </a:r>
            <a:r>
              <a:rPr lang="en-US" sz="1400" b="0" dirty="0" err="1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func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IOEither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en-US" sz="1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E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400" b="0" dirty="0" err="1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func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A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en-US" sz="1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B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]) 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IOEither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en-US" sz="1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E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B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]</a:t>
            </a:r>
          </a:p>
          <a:p>
            <a:endParaRPr lang="en-DE" sz="14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</p:txBody>
      </p:sp>
      <p:sp>
        <p:nvSpPr>
          <p:cNvPr id="7" name="Callout: Bent Line 6">
            <a:extLst>
              <a:ext uri="{FF2B5EF4-FFF2-40B4-BE49-F238E27FC236}">
                <a16:creationId xmlns:a16="http://schemas.microsoft.com/office/drawing/2014/main" id="{3BF2FBAC-AC6E-4A9E-A20B-DE5331D29EE7}"/>
              </a:ext>
            </a:extLst>
          </p:cNvPr>
          <p:cNvSpPr/>
          <p:nvPr/>
        </p:nvSpPr>
        <p:spPr>
          <a:xfrm>
            <a:off x="10060985" y="1158279"/>
            <a:ext cx="1809665" cy="81579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86286"/>
              <a:gd name="adj6" fmla="val -62547"/>
            </a:avLst>
          </a:prstGeom>
          <a:solidFill>
            <a:srgbClr val="FFF2CC">
              <a:alpha val="49804"/>
            </a:srgbClr>
          </a:solidFill>
          <a:ln w="28575">
            <a:solidFill>
              <a:srgbClr val="000000">
                <a:alpha val="50196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600" i="1" dirty="0">
                <a:solidFill>
                  <a:schemeClr val="tx1"/>
                </a:solidFill>
              </a:rPr>
              <a:t>Traversals are based on the applicative</a:t>
            </a:r>
          </a:p>
        </p:txBody>
      </p:sp>
    </p:spTree>
    <p:extLst>
      <p:ext uri="{BB962C8B-B14F-4D97-AF65-F5344CB8AC3E}">
        <p14:creationId xmlns:p14="http://schemas.microsoft.com/office/powerpoint/2010/main" val="22625771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AE817-C58B-16FB-9785-E0F531171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Examples and Tutorials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DDCFFA8-99A7-0E24-A64E-EF7FDB0F6A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E" dirty="0"/>
              <a:t>Samples exist alongside the code and in the </a:t>
            </a:r>
            <a:r>
              <a:rPr lang="en-DE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samples</a:t>
            </a:r>
            <a:r>
              <a:rPr lang="en-DE" dirty="0"/>
              <a:t> folder:</a:t>
            </a:r>
          </a:p>
          <a:p>
            <a:pPr lvl="1"/>
            <a:r>
              <a:rPr lang="fr-FR" dirty="0">
                <a:hlinkClick r:id="rId2"/>
              </a:rPr>
              <a:t>https://github.com/IBM/fp-go/tree/main/samples</a:t>
            </a:r>
            <a:endParaRPr lang="en-DE" dirty="0"/>
          </a:p>
          <a:p>
            <a:pPr lvl="1"/>
            <a:endParaRPr lang="en-DE" dirty="0"/>
          </a:p>
          <a:p>
            <a:r>
              <a:rPr lang="en-DE" dirty="0"/>
              <a:t>Adaption of the code examples in </a:t>
            </a:r>
            <a:r>
              <a:rPr lang="en-DE" i="1" dirty="0"/>
              <a:t>Professor Frisby’s Mostly Adequate Guide to Functional Programming</a:t>
            </a:r>
          </a:p>
          <a:p>
            <a:endParaRPr lang="en-DE" i="1" dirty="0"/>
          </a:p>
          <a:p>
            <a:r>
              <a:rPr lang="en-DE" dirty="0"/>
              <a:t>Samples and tutorials for </a:t>
            </a:r>
            <a:r>
              <a:rPr lang="en-DE" sz="24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fp-ts</a:t>
            </a:r>
            <a:r>
              <a:rPr lang="en-DE" dirty="0"/>
              <a:t> also largely apply to </a:t>
            </a:r>
            <a:r>
              <a:rPr lang="en-DE" sz="24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fp</a:t>
            </a:r>
            <a:r>
              <a:rPr lang="en-DE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-go</a:t>
            </a:r>
          </a:p>
        </p:txBody>
      </p:sp>
    </p:spTree>
    <p:extLst>
      <p:ext uri="{BB962C8B-B14F-4D97-AF65-F5344CB8AC3E}">
        <p14:creationId xmlns:p14="http://schemas.microsoft.com/office/powerpoint/2010/main" val="486729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2B922-9485-1F24-A37D-CA8B9258C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Kudos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0C57CD-61EB-B2E5-58AD-5C1B6BABD0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E" dirty="0"/>
              <a:t>Implementation and design are largely inspired by the awesome </a:t>
            </a:r>
            <a:r>
              <a:rPr lang="en-DE" b="1" dirty="0" err="1"/>
              <a:t>fp-ts</a:t>
            </a:r>
            <a:r>
              <a:rPr lang="en-DE" dirty="0"/>
              <a:t> library by </a:t>
            </a:r>
            <a:r>
              <a:rPr lang="fr-FR" b="1" dirty="0"/>
              <a:t>Giulio Canti</a:t>
            </a:r>
            <a:endParaRPr lang="en-DE" b="1" dirty="0"/>
          </a:p>
          <a:p>
            <a:endParaRPr lang="en-DE" b="1" dirty="0"/>
          </a:p>
          <a:p>
            <a:r>
              <a:rPr lang="fr-FR" dirty="0">
                <a:hlinkClick r:id="rId2"/>
              </a:rPr>
              <a:t>https://gcanti.github.io/fp-ts/</a:t>
            </a:r>
            <a:endParaRPr lang="en-DE" dirty="0"/>
          </a:p>
          <a:p>
            <a:endParaRPr lang="en-DE" b="1" dirty="0"/>
          </a:p>
        </p:txBody>
      </p:sp>
    </p:spTree>
    <p:extLst>
      <p:ext uri="{BB962C8B-B14F-4D97-AF65-F5344CB8AC3E}">
        <p14:creationId xmlns:p14="http://schemas.microsoft.com/office/powerpoint/2010/main" val="36469098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7A0840C-DB9A-7D3C-FA14-B827E3470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References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9EC7A3-4C3A-DBDA-7815-004D35CE0A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>
                <a:hlinkClick r:id="rId2"/>
              </a:rPr>
              <a:t>https://github.com/IBM/fp-go</a:t>
            </a:r>
            <a:endParaRPr lang="en-DE" dirty="0">
              <a:hlinkClick r:id="rId2"/>
            </a:endParaRPr>
          </a:p>
          <a:p>
            <a:endParaRPr lang="en-DE" dirty="0">
              <a:hlinkClick r:id="rId2"/>
            </a:endParaRPr>
          </a:p>
          <a:p>
            <a:r>
              <a:rPr lang="fr-FR" dirty="0">
                <a:hlinkClick r:id="rId2"/>
              </a:rPr>
              <a:t>https://github.com/gcanti/fp-ts</a:t>
            </a:r>
            <a:endParaRPr lang="en-DE" dirty="0"/>
          </a:p>
          <a:p>
            <a:r>
              <a:rPr lang="fr-FR" dirty="0">
                <a:hlinkClick r:id="rId3"/>
              </a:rPr>
              <a:t>https://github.com/gcanti/monocle-ts</a:t>
            </a:r>
            <a:endParaRPr lang="en-DE" dirty="0"/>
          </a:p>
          <a:p>
            <a:endParaRPr lang="en-DE" dirty="0"/>
          </a:p>
          <a:p>
            <a:r>
              <a:rPr lang="fr-FR" dirty="0">
                <a:hlinkClick r:id="rId4"/>
              </a:rPr>
              <a:t>https://github.com/MostlyAdequate/mostly-adequate-guide</a:t>
            </a:r>
            <a:endParaRPr lang="en-DE" dirty="0"/>
          </a:p>
          <a:p>
            <a:endParaRPr lang="en-DE" dirty="0"/>
          </a:p>
          <a:p>
            <a:r>
              <a:rPr lang="fr-FR" dirty="0">
                <a:hlinkClick r:id="rId5"/>
              </a:rPr>
              <a:t>https://betterprogramming.pub/investigate-functional-programming-concepts-in-go-1dada09bc913</a:t>
            </a:r>
            <a:endParaRPr lang="en-DE" dirty="0"/>
          </a:p>
          <a:p>
            <a:r>
              <a:rPr lang="fr-FR" dirty="0">
                <a:hlinkClick r:id="rId6"/>
              </a:rPr>
              <a:t>https://betterprogramming.pub/investigating-the-i-o-monad-in-go-3c0fabbb4b3d</a:t>
            </a:r>
            <a:endParaRPr lang="en-DE" dirty="0"/>
          </a:p>
          <a:p>
            <a:endParaRPr lang="en-DE" dirty="0"/>
          </a:p>
          <a:p>
            <a:endParaRPr lang="en-DE" dirty="0"/>
          </a:p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571818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1208F-CE57-1E67-DA83-CD8F3F8DAA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DE" dirty="0"/>
              <a:t>Why functional programming?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7B0C651-A12F-BD6A-7CEA-2C59C6562C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DE" dirty="0"/>
              <a:t>Pure functions</a:t>
            </a:r>
          </a:p>
          <a:p>
            <a:r>
              <a:rPr lang="en-DE" dirty="0"/>
              <a:t>Composition</a:t>
            </a:r>
          </a:p>
          <a:p>
            <a:r>
              <a:rPr lang="en-DE" dirty="0"/>
              <a:t>Managed Side Effects</a:t>
            </a:r>
          </a:p>
          <a:p>
            <a:r>
              <a:rPr lang="en-DE" dirty="0"/>
              <a:t>Immutability</a:t>
            </a:r>
          </a:p>
          <a:p>
            <a:r>
              <a:rPr lang="en-DE" dirty="0"/>
              <a:t>Map/Filter/Reduce/...</a:t>
            </a:r>
          </a:p>
          <a:p>
            <a:endParaRPr lang="en-DE" dirty="0"/>
          </a:p>
          <a:p>
            <a:endParaRPr lang="en-DE" dirty="0"/>
          </a:p>
          <a:p>
            <a:r>
              <a:rPr lang="en-DE" dirty="0"/>
              <a:t>Ease of Debugging/Reasoning/Testing</a:t>
            </a:r>
          </a:p>
          <a:p>
            <a:r>
              <a:rPr lang="en-DE" dirty="0"/>
              <a:t>Modularization</a:t>
            </a:r>
          </a:p>
          <a:p>
            <a:r>
              <a:rPr lang="en-DE" dirty="0"/>
              <a:t>Parallelization</a:t>
            </a:r>
          </a:p>
          <a:p>
            <a:r>
              <a:rPr lang="en-DE" dirty="0"/>
              <a:t>Compact, yet readable code</a:t>
            </a:r>
          </a:p>
          <a:p>
            <a:endParaRPr lang="en-DE" dirty="0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4C417A15-DBEA-3DFC-1885-A484BB873EB6}"/>
              </a:ext>
            </a:extLst>
          </p:cNvPr>
          <p:cNvSpPr/>
          <p:nvPr/>
        </p:nvSpPr>
        <p:spPr>
          <a:xfrm>
            <a:off x="5833955" y="3243845"/>
            <a:ext cx="897850" cy="728210"/>
          </a:xfrm>
          <a:prstGeom prst="downArrow">
            <a:avLst/>
          </a:prstGeom>
          <a:solidFill>
            <a:srgbClr val="B4C7E7">
              <a:alpha val="50196"/>
            </a:srgbClr>
          </a:solidFill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675412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1208F-CE57-1E67-DA83-CD8F3F8DAA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DE" dirty="0"/>
              <a:t>Why </a:t>
            </a:r>
            <a:r>
              <a:rPr lang="en-DE" b="1" dirty="0"/>
              <a:t>Go</a:t>
            </a:r>
            <a:r>
              <a:rPr lang="en-DE" dirty="0"/>
              <a:t> for FP?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7B0C651-A12F-BD6A-7CEA-2C59C6562C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DE" dirty="0"/>
              <a:t>Huge ecosystem</a:t>
            </a:r>
          </a:p>
          <a:p>
            <a:endParaRPr lang="en-DE" dirty="0"/>
          </a:p>
          <a:p>
            <a:r>
              <a:rPr lang="en-DE" dirty="0"/>
              <a:t>Good concurrency model</a:t>
            </a:r>
          </a:p>
          <a:p>
            <a:endParaRPr lang="en-DE" dirty="0"/>
          </a:p>
          <a:p>
            <a:r>
              <a:rPr lang="en-DE" dirty="0"/>
              <a:t>Nice compiler toolchain</a:t>
            </a:r>
          </a:p>
          <a:p>
            <a:pPr lvl="1"/>
            <a:r>
              <a:rPr lang="en-DE" dirty="0"/>
              <a:t>Self-contained binaries</a:t>
            </a:r>
          </a:p>
          <a:p>
            <a:pPr lvl="1"/>
            <a:r>
              <a:rPr lang="en-DE" dirty="0"/>
              <a:t>Cross compilation</a:t>
            </a:r>
          </a:p>
          <a:p>
            <a:pPr lvl="1"/>
            <a:r>
              <a:rPr lang="fr-FR" dirty="0"/>
              <a:t>F</a:t>
            </a:r>
            <a:r>
              <a:rPr lang="en-DE" dirty="0" err="1"/>
              <a:t>ast</a:t>
            </a:r>
            <a:endParaRPr lang="en-DE" dirty="0"/>
          </a:p>
          <a:p>
            <a:endParaRPr lang="en-DE" dirty="0"/>
          </a:p>
          <a:p>
            <a:r>
              <a:rPr lang="en-DE" dirty="0"/>
              <a:t>Beca</a:t>
            </a:r>
            <a:r>
              <a:rPr lang="fr-FR" dirty="0"/>
              <a:t>u</a:t>
            </a:r>
            <a:r>
              <a:rPr lang="en-DE" dirty="0"/>
              <a:t>se you might need to integrate in to a lager system</a:t>
            </a:r>
          </a:p>
        </p:txBody>
      </p:sp>
    </p:spTree>
    <p:extLst>
      <p:ext uri="{BB962C8B-B14F-4D97-AF65-F5344CB8AC3E}">
        <p14:creationId xmlns:p14="http://schemas.microsoft.com/office/powerpoint/2010/main" val="42870771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1208F-CE57-1E67-DA83-CD8F3F8DAA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DE" dirty="0"/>
              <a:t>Why </a:t>
            </a:r>
            <a:r>
              <a:rPr lang="en-DE" b="1" dirty="0"/>
              <a:t>not</a:t>
            </a:r>
            <a:r>
              <a:rPr lang="en-DE" dirty="0"/>
              <a:t> to choose Go for FP?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7B0C651-A12F-BD6A-7CEA-2C59C6562C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DE" dirty="0"/>
              <a:t>Designed to be an </a:t>
            </a:r>
            <a:r>
              <a:rPr lang="en-DE" b="1" dirty="0"/>
              <a:t>imperative</a:t>
            </a:r>
            <a:r>
              <a:rPr lang="en-DE" dirty="0"/>
              <a:t> language</a:t>
            </a:r>
          </a:p>
          <a:p>
            <a:endParaRPr lang="en-DE" dirty="0"/>
          </a:p>
          <a:p>
            <a:r>
              <a:rPr lang="en-DE" dirty="0"/>
              <a:t>Strong opinion in the community about the </a:t>
            </a:r>
            <a:r>
              <a:rPr lang="en-DE" i="1" dirty="0"/>
              <a:t>idiomatic </a:t>
            </a:r>
            <a:r>
              <a:rPr lang="en-DE" dirty="0"/>
              <a:t>way to write code</a:t>
            </a:r>
          </a:p>
          <a:p>
            <a:endParaRPr lang="en-DE" dirty="0"/>
          </a:p>
          <a:p>
            <a:r>
              <a:rPr lang="en-DE" dirty="0"/>
              <a:t>Generics type system still evolving</a:t>
            </a:r>
          </a:p>
        </p:txBody>
      </p:sp>
    </p:spTree>
    <p:extLst>
      <p:ext uri="{BB962C8B-B14F-4D97-AF65-F5344CB8AC3E}">
        <p14:creationId xmlns:p14="http://schemas.microsoft.com/office/powerpoint/2010/main" val="23615083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1208F-CE57-1E67-DA83-CD8F3F8DAA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DE" dirty="0"/>
              <a:t>FP friendly </a:t>
            </a:r>
            <a:r>
              <a:rPr lang="en-DE" b="1" dirty="0"/>
              <a:t>Go</a:t>
            </a:r>
            <a:r>
              <a:rPr lang="en-DE" dirty="0"/>
              <a:t> language features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7B0C651-A12F-BD6A-7CEA-2C59C6562C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DE" dirty="0"/>
              <a:t>Generics (template types)</a:t>
            </a:r>
          </a:p>
          <a:p>
            <a:endParaRPr lang="en-DE" dirty="0"/>
          </a:p>
          <a:p>
            <a:r>
              <a:rPr lang="en-DE" dirty="0"/>
              <a:t>Higher order functions</a:t>
            </a:r>
          </a:p>
          <a:p>
            <a:endParaRPr lang="en-DE" dirty="0"/>
          </a:p>
          <a:p>
            <a:r>
              <a:rPr lang="en-DE" dirty="0"/>
              <a:t>Closures</a:t>
            </a:r>
          </a:p>
          <a:p>
            <a:endParaRPr lang="en-DE" dirty="0"/>
          </a:p>
          <a:p>
            <a:r>
              <a:rPr lang="en-DE" dirty="0"/>
              <a:t>Functions are first-class entities</a:t>
            </a:r>
          </a:p>
        </p:txBody>
      </p:sp>
    </p:spTree>
    <p:extLst>
      <p:ext uri="{BB962C8B-B14F-4D97-AF65-F5344CB8AC3E}">
        <p14:creationId xmlns:p14="http://schemas.microsoft.com/office/powerpoint/2010/main" val="39451108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16CD16E8-620B-0E27-D2ED-CEBB222AFE61}"/>
              </a:ext>
            </a:extLst>
          </p:cNvPr>
          <p:cNvSpPr txBox="1"/>
          <p:nvPr/>
        </p:nvSpPr>
        <p:spPr>
          <a:xfrm>
            <a:off x="731659" y="1661572"/>
            <a:ext cx="6946612" cy="1200329"/>
          </a:xfrm>
          <a:prstGeom prst="rect">
            <a:avLst/>
          </a:prstGeom>
          <a:solidFill>
            <a:srgbClr val="FFFFFF">
              <a:alpha val="50196"/>
            </a:srgbClr>
          </a:solidFill>
          <a:ln w="28575" cmpd="dbl">
            <a:noFill/>
          </a:ln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// </a:t>
            </a:r>
            <a:r>
              <a:rPr lang="en-US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addInts</a:t>
            </a:r>
            <a:r>
              <a:rPr lang="en-US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 adds two integers</a:t>
            </a:r>
            <a:endParaRPr lang="en-US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b="0" dirty="0" err="1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func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addInts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left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right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left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+ </a:t>
            </a:r>
            <a:r>
              <a:rPr lang="en-US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right</a:t>
            </a:r>
            <a:endParaRPr lang="en-US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</a:t>
            </a:r>
          </a:p>
        </p:txBody>
      </p:sp>
      <p:sp>
        <p:nvSpPr>
          <p:cNvPr id="9" name="Callout: Bent Line 8">
            <a:extLst>
              <a:ext uri="{FF2B5EF4-FFF2-40B4-BE49-F238E27FC236}">
                <a16:creationId xmlns:a16="http://schemas.microsoft.com/office/drawing/2014/main" id="{B960071B-7A0F-38C9-00AD-56B56268129A}"/>
              </a:ext>
            </a:extLst>
          </p:cNvPr>
          <p:cNvSpPr/>
          <p:nvPr/>
        </p:nvSpPr>
        <p:spPr>
          <a:xfrm>
            <a:off x="5257799" y="632012"/>
            <a:ext cx="1501589" cy="376517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359230"/>
              <a:gd name="adj6" fmla="val -44276"/>
            </a:avLst>
          </a:prstGeom>
          <a:solidFill>
            <a:schemeClr val="accent1">
              <a:lumMod val="20000"/>
              <a:lumOff val="80000"/>
              <a:alpha val="49804"/>
            </a:schemeClr>
          </a:solidFill>
          <a:ln w="28575">
            <a:solidFill>
              <a:schemeClr val="accent1">
                <a:lumMod val="75000"/>
                <a:alpha val="50196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600" i="1" dirty="0">
                <a:solidFill>
                  <a:schemeClr val="tx1"/>
                </a:solidFill>
              </a:rPr>
              <a:t>Explicit type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B3E7B38-373B-3C99-8A1A-489A84FD2E97}"/>
              </a:ext>
            </a:extLst>
          </p:cNvPr>
          <p:cNvSpPr txBox="1"/>
          <p:nvPr/>
        </p:nvSpPr>
        <p:spPr>
          <a:xfrm>
            <a:off x="731658" y="4046184"/>
            <a:ext cx="6946613" cy="1200329"/>
          </a:xfrm>
          <a:prstGeom prst="rect">
            <a:avLst/>
          </a:prstGeom>
          <a:solidFill>
            <a:srgbClr val="FFFFFF">
              <a:alpha val="50196"/>
            </a:srgbClr>
          </a:solidFill>
          <a:ln w="28575" cmpd="dbl">
            <a:noFill/>
          </a:ln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// </a:t>
            </a:r>
            <a:r>
              <a:rPr lang="en-US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addNumbers</a:t>
            </a:r>
            <a:r>
              <a:rPr lang="en-US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 adds two numbers</a:t>
            </a:r>
            <a:endParaRPr lang="en-US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b="0" dirty="0" err="1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func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addNumbers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N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Number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](</a:t>
            </a:r>
            <a:r>
              <a:rPr lang="en-US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left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right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left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+ </a:t>
            </a:r>
            <a:r>
              <a:rPr lang="en-US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right</a:t>
            </a:r>
            <a:endParaRPr lang="en-US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</a:t>
            </a:r>
          </a:p>
        </p:txBody>
      </p:sp>
      <p:sp>
        <p:nvSpPr>
          <p:cNvPr id="11" name="Callout: Bent Line 10">
            <a:extLst>
              <a:ext uri="{FF2B5EF4-FFF2-40B4-BE49-F238E27FC236}">
                <a16:creationId xmlns:a16="http://schemas.microsoft.com/office/drawing/2014/main" id="{248D7EA5-5540-1125-AD53-2514F0B25025}"/>
              </a:ext>
            </a:extLst>
          </p:cNvPr>
          <p:cNvSpPr/>
          <p:nvPr/>
        </p:nvSpPr>
        <p:spPr>
          <a:xfrm>
            <a:off x="3541057" y="3192215"/>
            <a:ext cx="1501589" cy="541585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05593"/>
              <a:gd name="adj6" fmla="val -27261"/>
            </a:avLst>
          </a:prstGeom>
          <a:solidFill>
            <a:schemeClr val="accent1">
              <a:lumMod val="20000"/>
              <a:lumOff val="80000"/>
              <a:alpha val="49804"/>
            </a:schemeClr>
          </a:solidFill>
          <a:ln w="28575">
            <a:solidFill>
              <a:schemeClr val="accent1">
                <a:lumMod val="75000"/>
                <a:alpha val="50196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600" i="1" dirty="0">
                <a:solidFill>
                  <a:schemeClr val="tx1"/>
                </a:solidFill>
              </a:rPr>
              <a:t>Type with constraint</a:t>
            </a:r>
          </a:p>
        </p:txBody>
      </p:sp>
      <p:sp>
        <p:nvSpPr>
          <p:cNvPr id="12" name="Callout: Bent Line 11">
            <a:extLst>
              <a:ext uri="{FF2B5EF4-FFF2-40B4-BE49-F238E27FC236}">
                <a16:creationId xmlns:a16="http://schemas.microsoft.com/office/drawing/2014/main" id="{AE1E9117-1C1B-6180-A1B3-0B6808C0D932}"/>
              </a:ext>
            </a:extLst>
          </p:cNvPr>
          <p:cNvSpPr/>
          <p:nvPr/>
        </p:nvSpPr>
        <p:spPr>
          <a:xfrm>
            <a:off x="6974539" y="3158207"/>
            <a:ext cx="1501589" cy="541585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05593"/>
              <a:gd name="adj6" fmla="val -27261"/>
            </a:avLst>
          </a:prstGeom>
          <a:solidFill>
            <a:schemeClr val="accent1">
              <a:lumMod val="20000"/>
              <a:lumOff val="80000"/>
              <a:alpha val="49804"/>
            </a:schemeClr>
          </a:solidFill>
          <a:ln w="28575">
            <a:solidFill>
              <a:schemeClr val="accent1">
                <a:lumMod val="75000"/>
                <a:alpha val="50196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600" i="1" dirty="0">
                <a:solidFill>
                  <a:schemeClr val="tx1"/>
                </a:solidFill>
              </a:rPr>
              <a:t>Type reference</a:t>
            </a:r>
          </a:p>
        </p:txBody>
      </p:sp>
    </p:spTree>
    <p:extLst>
      <p:ext uri="{BB962C8B-B14F-4D97-AF65-F5344CB8AC3E}">
        <p14:creationId xmlns:p14="http://schemas.microsoft.com/office/powerpoint/2010/main" val="20659675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06C8A84-063A-3E2E-6CFA-196F229DF799}"/>
              </a:ext>
            </a:extLst>
          </p:cNvPr>
          <p:cNvSpPr txBox="1"/>
          <p:nvPr/>
        </p:nvSpPr>
        <p:spPr>
          <a:xfrm>
            <a:off x="2206352" y="1131890"/>
            <a:ext cx="7641377" cy="4247317"/>
          </a:xfrm>
          <a:prstGeom prst="rect">
            <a:avLst/>
          </a:prstGeom>
          <a:solidFill>
            <a:srgbClr val="FFFFFF">
              <a:alpha val="50196"/>
            </a:srgbClr>
          </a:solidFill>
          <a:ln w="28575" cmpd="dbl">
            <a:noFill/>
          </a:ln>
        </p:spPr>
        <p:txBody>
          <a:bodyPr wrap="square">
            <a:spAutoFit/>
          </a:bodyPr>
          <a:lstStyle/>
          <a:p>
            <a:r>
              <a:rPr lang="fr-FR" b="0" dirty="0" err="1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func</a:t>
            </a:r>
            <a:r>
              <a:rPr lang="fr-FR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captureValue</a:t>
            </a:r>
            <a:r>
              <a:rPr lang="fr-FR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fr-FR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</a:t>
            </a:r>
            <a:r>
              <a:rPr lang="fr-FR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any</a:t>
            </a:r>
            <a:r>
              <a:rPr lang="fr-FR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](</a:t>
            </a:r>
            <a:r>
              <a:rPr lang="fr-FR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captured</a:t>
            </a:r>
            <a:r>
              <a:rPr lang="fr-FR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</a:t>
            </a:r>
            <a:r>
              <a:rPr lang="fr-FR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fr-FR" b="0" dirty="0" err="1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func</a:t>
            </a:r>
            <a:r>
              <a:rPr lang="fr-FR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</a:t>
            </a:r>
            <a:r>
              <a:rPr lang="fr-FR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string</a:t>
            </a:r>
            <a:r>
              <a:rPr lang="fr-FR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fr-FR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fr-FR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b="0" dirty="0" err="1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func</a:t>
            </a:r>
            <a:r>
              <a:rPr lang="fr-FR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</a:t>
            </a:r>
            <a:r>
              <a:rPr lang="fr-FR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string</a:t>
            </a:r>
            <a:r>
              <a:rPr lang="fr-FR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fr-FR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fr-FR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fr-FR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fmt</a:t>
            </a:r>
            <a:r>
              <a:rPr lang="fr-FR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Sprintf</a:t>
            </a:r>
            <a:r>
              <a:rPr lang="fr-FR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"Value: %v"</a:t>
            </a:r>
            <a:r>
              <a:rPr lang="fr-FR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fr-FR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captured</a:t>
            </a:r>
            <a:r>
              <a:rPr lang="fr-FR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</a:t>
            </a:r>
          </a:p>
          <a:p>
            <a:r>
              <a:rPr lang="fr-FR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</a:t>
            </a:r>
          </a:p>
          <a:p>
            <a:r>
              <a:rPr lang="fr-FR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</a:t>
            </a:r>
          </a:p>
          <a:p>
            <a:br>
              <a:rPr lang="fr-FR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b="0" dirty="0" err="1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func</a:t>
            </a:r>
            <a:r>
              <a:rPr lang="fr-FR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Example_closure</a:t>
            </a:r>
            <a:r>
              <a:rPr lang="fr-FR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{</a:t>
            </a:r>
          </a:p>
          <a:p>
            <a:br>
              <a:rPr lang="fr-FR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hof</a:t>
            </a:r>
            <a:r>
              <a:rPr lang="fr-FR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:= </a:t>
            </a:r>
            <a:r>
              <a:rPr lang="fr-FR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captureValue</a:t>
            </a:r>
            <a:r>
              <a:rPr lang="fr-FR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"Carsten"</a:t>
            </a:r>
            <a:r>
              <a:rPr lang="fr-FR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fr-FR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// </a:t>
            </a:r>
            <a:r>
              <a:rPr lang="fr-FR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func</a:t>
            </a:r>
            <a:r>
              <a:rPr lang="fr-FR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() string</a:t>
            </a:r>
            <a:endParaRPr lang="fr-FR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br>
              <a:rPr lang="fr-FR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fmt</a:t>
            </a:r>
            <a:r>
              <a:rPr lang="fr-FR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Println</a:t>
            </a:r>
            <a:r>
              <a:rPr lang="fr-FR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hof</a:t>
            </a:r>
            <a:r>
              <a:rPr lang="fr-FR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())</a:t>
            </a:r>
          </a:p>
          <a:p>
            <a:br>
              <a:rPr lang="fr-FR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// Output:</a:t>
            </a:r>
            <a:endParaRPr lang="fr-FR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// Value: Carsten</a:t>
            </a:r>
            <a:endParaRPr lang="fr-FR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</a:t>
            </a:r>
          </a:p>
        </p:txBody>
      </p:sp>
      <p:sp>
        <p:nvSpPr>
          <p:cNvPr id="5" name="Callout: Bent Line 4">
            <a:extLst>
              <a:ext uri="{FF2B5EF4-FFF2-40B4-BE49-F238E27FC236}">
                <a16:creationId xmlns:a16="http://schemas.microsoft.com/office/drawing/2014/main" id="{BD9C80A3-2327-47E2-0CA6-D0F58741290B}"/>
              </a:ext>
            </a:extLst>
          </p:cNvPr>
          <p:cNvSpPr/>
          <p:nvPr/>
        </p:nvSpPr>
        <p:spPr>
          <a:xfrm>
            <a:off x="10354234" y="851646"/>
            <a:ext cx="1501589" cy="81579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24325"/>
              <a:gd name="adj6" fmla="val -70545"/>
            </a:avLst>
          </a:prstGeom>
          <a:solidFill>
            <a:schemeClr val="accent1">
              <a:lumMod val="20000"/>
              <a:lumOff val="80000"/>
              <a:alpha val="49804"/>
            </a:schemeClr>
          </a:solidFill>
          <a:ln w="28575">
            <a:solidFill>
              <a:schemeClr val="accent1">
                <a:lumMod val="75000"/>
                <a:alpha val="50196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600" i="1" dirty="0">
                <a:solidFill>
                  <a:schemeClr val="tx1"/>
                </a:solidFill>
              </a:rPr>
              <a:t>Reference to closure</a:t>
            </a:r>
          </a:p>
        </p:txBody>
      </p:sp>
      <p:sp>
        <p:nvSpPr>
          <p:cNvPr id="6" name="Callout: Bent Line 5">
            <a:extLst>
              <a:ext uri="{FF2B5EF4-FFF2-40B4-BE49-F238E27FC236}">
                <a16:creationId xmlns:a16="http://schemas.microsoft.com/office/drawing/2014/main" id="{7C1EFE61-A9FE-3D5B-13D0-48DDBFD25A0C}"/>
              </a:ext>
            </a:extLst>
          </p:cNvPr>
          <p:cNvSpPr/>
          <p:nvPr/>
        </p:nvSpPr>
        <p:spPr>
          <a:xfrm flipH="1">
            <a:off x="221880" y="3874111"/>
            <a:ext cx="1501589" cy="81579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37763"/>
              <a:gd name="adj6" fmla="val -69351"/>
            </a:avLst>
          </a:prstGeom>
          <a:solidFill>
            <a:schemeClr val="accent1">
              <a:lumMod val="20000"/>
              <a:lumOff val="80000"/>
              <a:alpha val="49804"/>
            </a:schemeClr>
          </a:solidFill>
          <a:ln w="28575">
            <a:solidFill>
              <a:schemeClr val="accent1">
                <a:lumMod val="75000"/>
                <a:alpha val="50196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600" i="1" dirty="0">
                <a:solidFill>
                  <a:schemeClr val="tx1"/>
                </a:solidFill>
              </a:rPr>
              <a:t>Function as variable</a:t>
            </a:r>
          </a:p>
        </p:txBody>
      </p:sp>
    </p:spTree>
    <p:extLst>
      <p:ext uri="{BB962C8B-B14F-4D97-AF65-F5344CB8AC3E}">
        <p14:creationId xmlns:p14="http://schemas.microsoft.com/office/powerpoint/2010/main" val="32111560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2881</TotalTime>
  <Words>4129</Words>
  <Application>Microsoft Office PowerPoint</Application>
  <PresentationFormat>Widescreen</PresentationFormat>
  <Paragraphs>644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Arial</vt:lpstr>
      <vt:lpstr>Calibri</vt:lpstr>
      <vt:lpstr>Calibri Light</vt:lpstr>
      <vt:lpstr>Century Gothic</vt:lpstr>
      <vt:lpstr>Fira Code</vt:lpstr>
      <vt:lpstr>Office Theme</vt:lpstr>
      <vt:lpstr>Custom Design</vt:lpstr>
      <vt:lpstr>Introduction to fp-go</vt:lpstr>
      <vt:lpstr>Disclaimer</vt:lpstr>
      <vt:lpstr>Kudos</vt:lpstr>
      <vt:lpstr>Why functional programming?</vt:lpstr>
      <vt:lpstr>Why Go for FP?</vt:lpstr>
      <vt:lpstr>Why not to choose Go for FP?</vt:lpstr>
      <vt:lpstr>FP friendly Go language features</vt:lpstr>
      <vt:lpstr>PowerPoint Presentation</vt:lpstr>
      <vt:lpstr>PowerPoint Presentation</vt:lpstr>
      <vt:lpstr>Not part of the Go language so far</vt:lpstr>
      <vt:lpstr>Concepts Supported by fp-go</vt:lpstr>
      <vt:lpstr>Concepts Supported by fp-go</vt:lpstr>
      <vt:lpstr>Map/Filter/Reduce</vt:lpstr>
      <vt:lpstr>Monadic Operations</vt:lpstr>
      <vt:lpstr>Function Composition</vt:lpstr>
      <vt:lpstr>Immutability</vt:lpstr>
      <vt:lpstr>Optics</vt:lpstr>
      <vt:lpstr>Optics</vt:lpstr>
      <vt:lpstr>Error Handling</vt:lpstr>
      <vt:lpstr>Error Handling</vt:lpstr>
      <vt:lpstr>Switching between the Worlds</vt:lpstr>
      <vt:lpstr>Traversals</vt:lpstr>
      <vt:lpstr>Managed Side Effects</vt:lpstr>
      <vt:lpstr>Managed Side Effects</vt:lpstr>
      <vt:lpstr>Managed Side Effects</vt:lpstr>
      <vt:lpstr>Comparison to idiomatic style</vt:lpstr>
      <vt:lpstr>Comparison to idiomatic style</vt:lpstr>
      <vt:lpstr>Managed Side Effects and Concurrency</vt:lpstr>
      <vt:lpstr>Examples and Tutorials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fp-go</dc:title>
  <dc:creator>Carsten Leue</dc:creator>
  <cp:lastModifiedBy>Carsten Leue</cp:lastModifiedBy>
  <cp:revision>130</cp:revision>
  <dcterms:created xsi:type="dcterms:W3CDTF">2023-09-22T09:16:13Z</dcterms:created>
  <dcterms:modified xsi:type="dcterms:W3CDTF">2023-10-26T18:55:38Z</dcterms:modified>
</cp:coreProperties>
</file>