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2" r:id="rId7"/>
    <p:sldId id="263" r:id="rId8"/>
    <p:sldId id="260" r:id="rId9"/>
    <p:sldId id="264" r:id="rId10"/>
    <p:sldId id="266" r:id="rId11"/>
    <p:sldId id="265" r:id="rId12"/>
    <p:sldId id="272" r:id="rId13"/>
    <p:sldId id="273" r:id="rId14"/>
    <p:sldId id="274" r:id="rId15"/>
    <p:sldId id="279" r:id="rId16"/>
    <p:sldId id="280" r:id="rId17"/>
    <p:sldId id="281" r:id="rId18"/>
    <p:sldId id="267" r:id="rId19"/>
    <p:sldId id="268" r:id="rId20"/>
    <p:sldId id="269" r:id="rId21"/>
    <p:sldId id="270" r:id="rId22"/>
    <p:sldId id="271" r:id="rId23"/>
    <p:sldId id="275" r:id="rId24"/>
    <p:sldId id="276" r:id="rId25"/>
    <p:sldId id="277" r:id="rId26"/>
    <p:sldId id="261" r:id="rId2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6927" autoAdjust="0"/>
  </p:normalViewPr>
  <p:slideViewPr>
    <p:cSldViewPr snapToGrid="0">
      <p:cViewPr varScale="1">
        <p:scale>
          <a:sx n="132" d="100"/>
          <a:sy n="132" d="100"/>
        </p:scale>
        <p:origin x="418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53C2-0405-456C-E71F-EA999F27EB02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FD30-0271-BF76-2CCB-8F38EC9C1A54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C22A6-7783-38D9-7767-F148B0966D27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1F890-0A18-9B34-CB11-8CB864D00294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2DF5-47DA-1F57-1E97-B31631F072D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BEAA3B-DE8D-F183-B286-ED554EB7FC91}"/>
              </a:ext>
            </a:extLst>
          </p:cNvPr>
          <p:cNvSpPr txBox="1"/>
          <p:nvPr userDrawn="1"/>
        </p:nvSpPr>
        <p:spPr>
          <a:xfrm>
            <a:off x="6524045" y="41188"/>
            <a:ext cx="56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In</a:t>
            </a:r>
            <a:r>
              <a:rPr lang="fr-FR" dirty="0">
                <a:solidFill>
                  <a:schemeClr val="bg1"/>
                </a:solidFill>
              </a:rPr>
              <a:t>t</a:t>
            </a:r>
            <a:r>
              <a:rPr lang="en-DE" dirty="0" err="1">
                <a:solidFill>
                  <a:schemeClr val="bg1"/>
                </a:solidFill>
              </a:rPr>
              <a:t>roduction</a:t>
            </a:r>
            <a:r>
              <a:rPr lang="en-DE" dirty="0">
                <a:solidFill>
                  <a:schemeClr val="bg1"/>
                </a:solidFill>
              </a:rPr>
              <a:t> to </a:t>
            </a:r>
            <a:r>
              <a:rPr lang="en-DE" dirty="0" err="1">
                <a:solidFill>
                  <a:schemeClr val="bg1"/>
                </a:solidFill>
              </a:rPr>
              <a:t>fp</a:t>
            </a:r>
            <a:r>
              <a:rPr lang="en-DE" dirty="0">
                <a:solidFill>
                  <a:schemeClr val="bg1"/>
                </a:solidFill>
              </a:rPr>
              <a:t>-go – functional programming for </a:t>
            </a:r>
            <a:r>
              <a:rPr lang="en-DE" dirty="0" err="1">
                <a:solidFill>
                  <a:schemeClr val="bg1"/>
                </a:solidFill>
              </a:rPr>
              <a:t>golang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FEFE3-ECB2-BC15-5DBD-D3B61E2BAAED}"/>
              </a:ext>
            </a:extLst>
          </p:cNvPr>
          <p:cNvSpPr txBox="1"/>
          <p:nvPr userDrawn="1"/>
        </p:nvSpPr>
        <p:spPr>
          <a:xfrm>
            <a:off x="0" y="6447480"/>
            <a:ext cx="40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Carsten Leue – carsten.leue@de.ibm.com</a:t>
            </a:r>
          </a:p>
        </p:txBody>
      </p:sp>
    </p:spTree>
    <p:extLst>
      <p:ext uri="{BB962C8B-B14F-4D97-AF65-F5344CB8AC3E}">
        <p14:creationId xmlns:p14="http://schemas.microsoft.com/office/powerpoint/2010/main" val="13665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C222-E4D4-E992-7B13-E5DDD147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A8772-EC54-9977-2F47-18903BF81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E583-0EFC-00BD-E2B4-CE47F605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19E0-5AE1-9329-B339-86E56180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9CA2-6BA2-7ADF-E2B3-BB4BC932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92771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2B8DF-B4C1-1447-C570-C193146DD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9DC17-B9B8-004C-013C-EF85A2E00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2AC31-E101-2EC3-E627-571F4729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121B-061A-4CB2-42F0-0F84406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0FF3-636F-EE93-A1F4-6023B0BC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52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BCC5-A7EB-03FF-A5D8-EC1D9D0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81B9-152B-84E5-9E58-0775BF59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4BD2-98E9-AAC2-E924-731B449E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EF45-B5F8-7E73-E602-91677885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44D9-FB3C-D108-9D8E-BAA20878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465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979C-D4AD-6E7C-E49B-A86170FAE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2B21E-4A63-5184-509C-7870FB6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9164-4119-E918-4CCC-622FAEB6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FE22D-E124-AD6F-A8E9-FE633D24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DDE85-8D82-2DA6-40FF-859E61A1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97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1BE7-DFED-0679-6EAD-FB3371631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93D7E-3382-980A-78F2-A6453CB3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A1846-9870-B7E9-0C6E-C2F4DFBAA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D8F68-0A42-032B-FB39-7A9FE1983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AD1C8-E45B-661A-8590-A3789B47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763C8-8749-A0A9-B07F-0C8973E0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565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E6-D311-DD76-8D58-8FB97434B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D450D-07B9-9FA6-E86B-8E3215F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8BCC3-97DA-A126-55DB-6EAC780C3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23034-0540-72F8-3A58-87D130A8F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8F861-BBFD-6079-BC2E-2C4B27BF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EDD15-E4AE-8E76-5711-F5950FA0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AFB40-799A-1A43-B0BC-5503EE3D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A539-528B-C0CA-DFDA-3C4667B7C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75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20FA-D0AF-1ABF-9069-348BBDE4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0B913-FE28-5A29-077C-82B4A482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09C7D-60C6-CC05-92EB-699BC3A7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1585F-CBE2-28F4-D91C-61B86A01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216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98B63-8F13-803D-54BF-40C493BB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D570F-811E-1158-2A4F-4A5F8108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30236-B1F8-ACCC-A73E-41E4557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21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1231-7BC7-F3FA-3E50-DF61EE21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DD86-AA61-6784-EC2A-E9E4C2AF2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02AB8-01E4-2B6D-A680-9138F668C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4F87D-3DDC-D6B2-4E58-7183C63C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CB9B5-6CCC-A4FD-7065-6DCC899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18E9-7664-A132-71F6-1F9A2544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565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FB186-1F0F-59D0-2F3A-17B0C116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7995C-5FF1-F8D6-EE8E-AD3F143F0F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1D618-59AE-0990-CC6B-FDDCB26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D3864-600E-F6C9-2786-D10B6A2F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AD776-54EE-5D57-B382-95F0BA40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F64C4-EC7F-11F6-1D1F-675AFB0AB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4156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grey metal surface&#10;&#10;Description automatically generated">
            <a:extLst>
              <a:ext uri="{FF2B5EF4-FFF2-40B4-BE49-F238E27FC236}">
                <a16:creationId xmlns:a16="http://schemas.microsoft.com/office/drawing/2014/main" id="{C8C79F4C-DB03-C969-AF01-701881FA673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"/>
            <a:ext cx="12192002" cy="6857999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EEC68CD-7D71-4C3F-4AB8-B96A3F5913E9}"/>
              </a:ext>
            </a:extLst>
          </p:cNvPr>
          <p:cNvSpPr/>
          <p:nvPr userDrawn="1"/>
        </p:nvSpPr>
        <p:spPr>
          <a:xfrm>
            <a:off x="0" y="516835"/>
            <a:ext cx="12191999" cy="582433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6FC963B-A5E3-49A0-420A-4CFB5B06DAE1}"/>
              </a:ext>
            </a:extLst>
          </p:cNvPr>
          <p:cNvCxnSpPr/>
          <p:nvPr userDrawn="1"/>
        </p:nvCxnSpPr>
        <p:spPr>
          <a:xfrm>
            <a:off x="0" y="516835"/>
            <a:ext cx="12192000" cy="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6BF4DC-B44C-4636-6456-C47208D04A10}"/>
              </a:ext>
            </a:extLst>
          </p:cNvPr>
          <p:cNvCxnSpPr/>
          <p:nvPr userDrawn="1"/>
        </p:nvCxnSpPr>
        <p:spPr>
          <a:xfrm>
            <a:off x="-1" y="6341165"/>
            <a:ext cx="12192000" cy="0"/>
          </a:xfrm>
          <a:prstGeom prst="line">
            <a:avLst/>
          </a:prstGeom>
          <a:ln w="28575">
            <a:solidFill>
              <a:srgbClr val="000000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8FDA37-8CD4-4272-33C6-B68139ADC2F1}"/>
              </a:ext>
            </a:extLst>
          </p:cNvPr>
          <p:cNvSpPr txBox="1"/>
          <p:nvPr userDrawn="1"/>
        </p:nvSpPr>
        <p:spPr>
          <a:xfrm>
            <a:off x="6524045" y="41188"/>
            <a:ext cx="563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In</a:t>
            </a:r>
            <a:r>
              <a:rPr lang="fr-FR" dirty="0">
                <a:solidFill>
                  <a:schemeClr val="bg1"/>
                </a:solidFill>
              </a:rPr>
              <a:t>t</a:t>
            </a:r>
            <a:r>
              <a:rPr lang="en-DE" dirty="0" err="1">
                <a:solidFill>
                  <a:schemeClr val="bg1"/>
                </a:solidFill>
              </a:rPr>
              <a:t>roduction</a:t>
            </a:r>
            <a:r>
              <a:rPr lang="en-DE" dirty="0">
                <a:solidFill>
                  <a:schemeClr val="bg1"/>
                </a:solidFill>
              </a:rPr>
              <a:t> to </a:t>
            </a:r>
            <a:r>
              <a:rPr lang="en-DE" dirty="0" err="1">
                <a:solidFill>
                  <a:schemeClr val="bg1"/>
                </a:solidFill>
              </a:rPr>
              <a:t>fp</a:t>
            </a:r>
            <a:r>
              <a:rPr lang="en-DE" dirty="0">
                <a:solidFill>
                  <a:schemeClr val="bg1"/>
                </a:solidFill>
              </a:rPr>
              <a:t>-go – functional programming for </a:t>
            </a:r>
            <a:r>
              <a:rPr lang="en-DE" dirty="0" err="1">
                <a:solidFill>
                  <a:schemeClr val="bg1"/>
                </a:solidFill>
              </a:rPr>
              <a:t>golang</a:t>
            </a:r>
            <a:endParaRPr lang="en-DE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FA4F59-48AC-708A-3611-1316776747B5}"/>
              </a:ext>
            </a:extLst>
          </p:cNvPr>
          <p:cNvSpPr txBox="1"/>
          <p:nvPr userDrawn="1"/>
        </p:nvSpPr>
        <p:spPr>
          <a:xfrm>
            <a:off x="0" y="6447480"/>
            <a:ext cx="40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Carsten Leue – carsten.leue@de.ibm.com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149E5-6F6A-9637-DF53-E852AA84B4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635BA-421B-216A-05CB-35E6E263CFC3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A86-E591-5BE4-2D6B-55B4345EEA6F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A49A-CEC9-4682-8E60-AC886074B69E}" type="datetimeFigureOut">
              <a:rPr lang="en-DE" smtClean="0"/>
              <a:t>05/10/2023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275D-D090-B62D-85C7-78200D2E4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880B-3F3C-5136-D98A-9A4F908CF9E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EA82D-D739-4534-AFB7-ABEEE4472E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282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M/fp-go/tree/main/sample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canti/monocle-ts" TargetMode="External"/><Relationship Id="rId2" Type="http://schemas.openxmlformats.org/officeDocument/2006/relationships/hyperlink" Target="https://github.com/gcanti/fp-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etterprogramming.pub/investigating-the-i-o-monad-in-go-3c0fabbb4b3d" TargetMode="External"/><Relationship Id="rId5" Type="http://schemas.openxmlformats.org/officeDocument/2006/relationships/hyperlink" Target="https://betterprogramming.pub/investigate-functional-programming-concepts-in-go-1dada09bc913" TargetMode="External"/><Relationship Id="rId4" Type="http://schemas.openxmlformats.org/officeDocument/2006/relationships/hyperlink" Target="https://github.com/MostlyAdequate/mostly-adequate-guid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3023-E362-E834-DD33-4A1C6845C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DE" dirty="0"/>
              <a:t>Introduction to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7B4B-D4B3-37D6-20C7-1E3D9FE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Functional programming library for Go</a:t>
            </a:r>
          </a:p>
          <a:p>
            <a:r>
              <a:rPr lang="en-DE" dirty="0"/>
              <a:t>Dr. Carsten Leue</a:t>
            </a:r>
          </a:p>
        </p:txBody>
      </p:sp>
    </p:spTree>
    <p:extLst>
      <p:ext uri="{BB962C8B-B14F-4D97-AF65-F5344CB8AC3E}">
        <p14:creationId xmlns:p14="http://schemas.microsoft.com/office/powerpoint/2010/main" val="65090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5DE1-A754-148D-56C3-A5C170B1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Monadic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9148-B1AD-89CA-13A6-587EC961AF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Consistent set of monadic operations for all types</a:t>
            </a:r>
          </a:p>
          <a:p>
            <a:pPr lvl="1"/>
            <a:r>
              <a:rPr lang="en-DE" b="1" dirty="0"/>
              <a:t>Readable </a:t>
            </a:r>
            <a:r>
              <a:rPr lang="en-DE" dirty="0"/>
              <a:t>because code patterns are recognizable across monads</a:t>
            </a:r>
          </a:p>
          <a:p>
            <a:pPr lvl="1"/>
            <a:r>
              <a:rPr lang="en-DE" dirty="0"/>
              <a:t>Maintainable learning curve since there exists an manageable set of operations</a:t>
            </a:r>
          </a:p>
          <a:p>
            <a:pPr lvl="1"/>
            <a:r>
              <a:rPr lang="en-DE" sz="1800" b="0" i="0" kern="1200" dirty="0"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limited ability to write fully generic code since there exist </a:t>
            </a:r>
            <a:r>
              <a:rPr lang="en-DE" b="1" dirty="0"/>
              <a:t>no higher-</a:t>
            </a:r>
            <a:r>
              <a:rPr lang="en-DE" b="1" dirty="0" err="1"/>
              <a:t>kinded</a:t>
            </a:r>
            <a:r>
              <a:rPr lang="en-DE" dirty="0"/>
              <a:t>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33BB-CBD1-DFB8-BD71-641C222A354B}"/>
              </a:ext>
            </a:extLst>
          </p:cNvPr>
          <p:cNvSpPr txBox="1"/>
          <p:nvPr/>
        </p:nvSpPr>
        <p:spPr>
          <a:xfrm>
            <a:off x="6214611" y="1172289"/>
            <a:ext cx="5465712" cy="3139321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Pointed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Functor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Chain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ChainTo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ChainFirst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Apply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Derived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Flatten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HKT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24F2E-FC05-74F2-6AC7-6FA6881143D8}"/>
              </a:ext>
            </a:extLst>
          </p:cNvPr>
          <p:cNvSpPr txBox="1"/>
          <p:nvPr/>
        </p:nvSpPr>
        <p:spPr>
          <a:xfrm>
            <a:off x="8295802" y="4311610"/>
            <a:ext cx="356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/>
              <a:t>Chain is an alias for Bind or </a:t>
            </a:r>
            <a:r>
              <a:rPr lang="en-DE" i="1" dirty="0" err="1"/>
              <a:t>FlatMap</a:t>
            </a:r>
            <a:endParaRPr lang="en-DE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3D3F1-AA4D-5DAA-BCD2-1D4567590176}"/>
              </a:ext>
            </a:extLst>
          </p:cNvPr>
          <p:cNvSpPr txBox="1"/>
          <p:nvPr/>
        </p:nvSpPr>
        <p:spPr>
          <a:xfrm>
            <a:off x="6214611" y="5057308"/>
            <a:ext cx="5465712" cy="93871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with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start value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en-DE" sz="1100" b="0" dirty="0">
              <a:solidFill>
                <a:srgbClr val="267F99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composes n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functions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into</a:t>
            </a:r>
            <a:r>
              <a:rPr lang="fr-FR" sz="11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 single </a:t>
            </a:r>
            <a:r>
              <a:rPr lang="fr-FR" sz="11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function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..,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1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T1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...) </a:t>
            </a:r>
            <a:r>
              <a:rPr lang="fr-FR" sz="11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1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T0</a:t>
            </a:r>
            <a:r>
              <a:rPr lang="fr-FR" sz="11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1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Tn</a:t>
            </a:r>
            <a:endParaRPr lang="fr-FR" sz="11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8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8667-F528-ABAF-3634-9B8FD052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Function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C72D-106D-E1A1-FA48-DC791285429A}"/>
              </a:ext>
            </a:extLst>
          </p:cNvPr>
          <p:cNvSpPr txBox="1"/>
          <p:nvPr/>
        </p:nvSpPr>
        <p:spPr>
          <a:xfrm>
            <a:off x="483182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Example_composition_pipe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3C09C-740E-0C13-C89C-C6F47492806E}"/>
              </a:ext>
            </a:extLst>
          </p:cNvPr>
          <p:cNvSpPr txBox="1"/>
          <p:nvPr/>
        </p:nvSpPr>
        <p:spPr>
          <a:xfrm>
            <a:off x="6797094" y="1575792"/>
            <a:ext cx="4463956" cy="433965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Example_composition_flow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bool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%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==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[]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filterAndDouble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[4 8]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6B9B374C-F7E5-8AE4-A71F-0A898A111C8E}"/>
              </a:ext>
            </a:extLst>
          </p:cNvPr>
          <p:cNvSpPr/>
          <p:nvPr/>
        </p:nvSpPr>
        <p:spPr>
          <a:xfrm>
            <a:off x="4040028" y="479060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74"/>
              <a:gd name="adj6" fmla="val -7936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Curried, so functions compose well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36B8DCB1-13AC-2E54-C237-E8A4BBE71684}"/>
              </a:ext>
            </a:extLst>
          </p:cNvPr>
          <p:cNvSpPr/>
          <p:nvPr/>
        </p:nvSpPr>
        <p:spPr>
          <a:xfrm>
            <a:off x="4040028" y="3119719"/>
            <a:ext cx="1607737" cy="122392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6299"/>
              <a:gd name="adj6" fmla="val -100093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Index needed due to missing function overloading </a:t>
            </a:r>
            <a:r>
              <a:rPr lang="en-DE" sz="1600" b="0" i="0" dirty="0">
                <a:effectLst/>
                <a:latin typeface="__Plus_Jakarta_Sans_c26b88"/>
              </a:rPr>
              <a:t>😞</a:t>
            </a:r>
            <a:endParaRPr lang="en-DE" sz="1600" i="1" dirty="0">
              <a:solidFill>
                <a:schemeClr val="tx1"/>
              </a:solidFill>
            </a:endParaRP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5A71617F-8F9C-973A-90D5-C465D75E5A3A}"/>
              </a:ext>
            </a:extLst>
          </p:cNvPr>
          <p:cNvSpPr/>
          <p:nvPr/>
        </p:nvSpPr>
        <p:spPr>
          <a:xfrm>
            <a:off x="10445778" y="2613210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047"/>
              <a:gd name="adj6" fmla="val -4409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 err="1">
                <a:solidFill>
                  <a:schemeClr val="tx1"/>
                </a:solidFill>
              </a:rPr>
              <a:t>FlowN</a:t>
            </a:r>
            <a:r>
              <a:rPr lang="en-DE" sz="1600" i="1" dirty="0">
                <a:solidFill>
                  <a:schemeClr val="tx1"/>
                </a:solidFill>
              </a:rPr>
              <a:t> enables point-free style</a:t>
            </a:r>
          </a:p>
        </p:txBody>
      </p:sp>
    </p:spTree>
    <p:extLst>
      <p:ext uri="{BB962C8B-B14F-4D97-AF65-F5344CB8AC3E}">
        <p14:creationId xmlns:p14="http://schemas.microsoft.com/office/powerpoint/2010/main" val="168766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DEFA-17EC-6E6C-C6B3-C1479398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Immutability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37E2-D461-2A29-03CF-94AE638A02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Go does not offer the concept of immutable types</a:t>
            </a:r>
            <a:r>
              <a:rPr lang="en-DE" sz="28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 </a:t>
            </a:r>
            <a:r>
              <a:rPr lang="en-DE" sz="2400" b="0" i="0" kern="1200" dirty="0">
                <a:solidFill>
                  <a:srgbClr val="FFFFFF"/>
                </a:solidFill>
                <a:effectLst/>
                <a:latin typeface="+mn-ea"/>
                <a:ea typeface="+mn-ea"/>
                <a:cs typeface="+mn-cs"/>
              </a:rPr>
              <a:t>😞</a:t>
            </a:r>
            <a:r>
              <a:rPr lang="en-DE" dirty="0"/>
              <a:t> </a:t>
            </a:r>
          </a:p>
          <a:p>
            <a:r>
              <a:rPr lang="en-DE" dirty="0" err="1"/>
              <a:t>fp</a:t>
            </a:r>
            <a:r>
              <a:rPr lang="en-DE" dirty="0"/>
              <a:t>-go implements immutability by-contract</a:t>
            </a:r>
          </a:p>
          <a:p>
            <a:pPr lvl="1"/>
            <a:r>
              <a:rPr lang="en-DE" dirty="0"/>
              <a:t>modifications of arrays/records create copies</a:t>
            </a:r>
          </a:p>
          <a:p>
            <a:r>
              <a:rPr lang="fr-FR" dirty="0"/>
              <a:t>I</a:t>
            </a:r>
            <a:r>
              <a:rPr lang="en-DE" dirty="0" err="1"/>
              <a:t>mmutability</a:t>
            </a:r>
            <a:r>
              <a:rPr lang="en-DE" dirty="0"/>
              <a:t> for structs can be simulated </a:t>
            </a:r>
          </a:p>
          <a:p>
            <a:pPr lvl="1"/>
            <a:r>
              <a:rPr lang="en-DE" dirty="0"/>
              <a:t>pass-by-value</a:t>
            </a:r>
          </a:p>
          <a:p>
            <a:pPr lvl="1"/>
            <a:r>
              <a:rPr lang="en-DE" dirty="0"/>
              <a:t>getters/setters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9F4CB-5487-6298-026B-4A2D4DD45D12}"/>
              </a:ext>
            </a:extLst>
          </p:cNvPr>
          <p:cNvSpPr txBox="1"/>
          <p:nvPr/>
        </p:nvSpPr>
        <p:spPr>
          <a:xfrm>
            <a:off x="6450451" y="831032"/>
            <a:ext cx="5465712" cy="526297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p.age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Example_immutability_struct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8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8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Curry2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Swap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54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8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8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8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8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4015AF9F-1BD0-4894-1ABF-9FCFBEC2400F}"/>
              </a:ext>
            </a:extLst>
          </p:cNvPr>
          <p:cNvSpPr/>
          <p:nvPr/>
        </p:nvSpPr>
        <p:spPr>
          <a:xfrm>
            <a:off x="9696880" y="258294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362"/>
              <a:gd name="adj6" fmla="val -155136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Operates on a copy for each call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C9A6E97-2BB1-B849-E8EE-7B9F98B3FC84}"/>
              </a:ext>
            </a:extLst>
          </p:cNvPr>
          <p:cNvSpPr/>
          <p:nvPr/>
        </p:nvSpPr>
        <p:spPr>
          <a:xfrm>
            <a:off x="9696880" y="658978"/>
            <a:ext cx="1501589" cy="10317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959"/>
              <a:gd name="adj6" fmla="val -141083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Lower case fields are package-private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8D1DB3C1-0DF1-598F-0B45-7E4FBED10B68}"/>
              </a:ext>
            </a:extLst>
          </p:cNvPr>
          <p:cNvSpPr/>
          <p:nvPr/>
        </p:nvSpPr>
        <p:spPr>
          <a:xfrm>
            <a:off x="9696880" y="5069613"/>
            <a:ext cx="1501589" cy="1024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30"/>
              <a:gd name="adj6" fmla="val -38580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Setter accessed on type has binary signature</a:t>
            </a:r>
          </a:p>
        </p:txBody>
      </p:sp>
    </p:spTree>
    <p:extLst>
      <p:ext uri="{BB962C8B-B14F-4D97-AF65-F5344CB8AC3E}">
        <p14:creationId xmlns:p14="http://schemas.microsoft.com/office/powerpoint/2010/main" val="2891379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BC28-2E85-C805-6A15-7B61337B0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Representation of </a:t>
            </a:r>
            <a:r>
              <a:rPr lang="en-DE" i="1" dirty="0"/>
              <a:t>composable getters and setters </a:t>
            </a:r>
            <a:r>
              <a:rPr lang="en-DE" dirty="0"/>
              <a:t>on immutable data types</a:t>
            </a:r>
          </a:p>
          <a:p>
            <a:pPr lvl="1"/>
            <a:r>
              <a:rPr lang="en-DE" dirty="0"/>
              <a:t>Lens, Optional, Prism, ISO, Traversal</a:t>
            </a:r>
          </a:p>
          <a:p>
            <a:r>
              <a:rPr lang="en-DE" dirty="0"/>
              <a:t>Advantages</a:t>
            </a:r>
          </a:p>
          <a:p>
            <a:pPr lvl="1"/>
            <a:r>
              <a:rPr lang="en-DE" dirty="0"/>
              <a:t>Immutable, Composable, Type Safe, Readable, Testable</a:t>
            </a:r>
          </a:p>
          <a:p>
            <a:pPr lvl="1"/>
            <a:r>
              <a:rPr lang="en-DE" dirty="0"/>
              <a:t>Plays well with functional concepts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6450451" y="831032"/>
            <a:ext cx="5465712" cy="440120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Example_immutability_optics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(Person) Person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ageLens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MakePerson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incAge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53}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{Carsten 54}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7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05E7-EEE4-4E06-494C-5999F583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554B6-4C16-05AF-8BB5-5E6FA4D9D5C4}"/>
              </a:ext>
            </a:extLst>
          </p:cNvPr>
          <p:cNvSpPr txBox="1"/>
          <p:nvPr/>
        </p:nvSpPr>
        <p:spPr>
          <a:xfrm>
            <a:off x="4486835" y="831032"/>
            <a:ext cx="7429328" cy="489364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Example_immutability_lenses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Lens[Person,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Person]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SetPerson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Lens[Client,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Compose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(Client) Client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L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Modify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ToUpper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clientNameLens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MakeClient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53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upperName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c2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{{CARSTEN 53} {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Böblingen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}}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F2538-95B5-4817-FB59-AC334855FE5C}"/>
              </a:ext>
            </a:extLst>
          </p:cNvPr>
          <p:cNvSpPr txBox="1"/>
          <p:nvPr/>
        </p:nvSpPr>
        <p:spPr>
          <a:xfrm>
            <a:off x="275837" y="1507867"/>
            <a:ext cx="3985846" cy="4154984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age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city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 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Address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US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Client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Person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person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More getters and setters</a:t>
            </a:r>
            <a:endParaRPr lang="en-US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1200" dirty="0">
                <a:solidFill>
                  <a:srgbClr val="000000"/>
                </a:solidFill>
                <a:latin typeface="Fira Code" panose="020B0809050000020004" pitchFamily="49" charset="0"/>
              </a:rPr>
              <a:t>…</a:t>
            </a:r>
            <a:endParaRPr lang="en-DE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332FB5A-8BDD-471F-CB1D-F650158F9440}"/>
              </a:ext>
            </a:extLst>
          </p:cNvPr>
          <p:cNvSpPr/>
          <p:nvPr/>
        </p:nvSpPr>
        <p:spPr>
          <a:xfrm>
            <a:off x="8923157" y="2123673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6142"/>
              <a:gd name="adj6" fmla="val -6145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Focus on a sub-field of Client</a:t>
            </a:r>
          </a:p>
        </p:txBody>
      </p:sp>
    </p:spTree>
    <p:extLst>
      <p:ext uri="{BB962C8B-B14F-4D97-AF65-F5344CB8AC3E}">
        <p14:creationId xmlns:p14="http://schemas.microsoft.com/office/powerpoint/2010/main" val="378693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B5A9-640C-DD63-940C-3355021D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35D19-1864-F477-C9C4-0EBD9A388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Errors are represented as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error</a:t>
            </a:r>
            <a:r>
              <a:rPr lang="en-DE" dirty="0"/>
              <a:t> interface</a:t>
            </a:r>
          </a:p>
          <a:p>
            <a:r>
              <a:rPr lang="en-DE" dirty="0"/>
              <a:t>Operations that can fail return a value </a:t>
            </a:r>
            <a:r>
              <a:rPr lang="en-DE" i="1" dirty="0"/>
              <a:t>or</a:t>
            </a:r>
            <a:r>
              <a:rPr lang="en-DE" dirty="0"/>
              <a:t> an error</a:t>
            </a:r>
          </a:p>
          <a:p>
            <a:pPr lvl="1"/>
            <a:r>
              <a:rPr lang="en-DE" dirty="0"/>
              <a:t>No exceptions</a:t>
            </a:r>
          </a:p>
          <a:p>
            <a:r>
              <a:rPr lang="en-DE" dirty="0"/>
              <a:t>Errors are handled on the composition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60DF-C0CD-FC3F-29F8-75CB5457BD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 err="1"/>
              <a:t>fp</a:t>
            </a:r>
            <a:r>
              <a:rPr lang="en-DE" dirty="0"/>
              <a:t>-go</a:t>
            </a:r>
          </a:p>
          <a:p>
            <a:pPr lvl="1"/>
            <a:r>
              <a:rPr lang="en-DE" dirty="0"/>
              <a:t>error returns use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Either[E, T]</a:t>
            </a:r>
          </a:p>
          <a:p>
            <a:pPr lvl="1"/>
            <a:r>
              <a:rPr lang="en-DE" dirty="0"/>
              <a:t>error handling via the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Either</a:t>
            </a:r>
            <a:r>
              <a:rPr lang="en-DE" dirty="0"/>
              <a:t> monad using composition</a:t>
            </a:r>
          </a:p>
          <a:p>
            <a:r>
              <a:rPr lang="fr-FR" dirty="0"/>
              <a:t>I</a:t>
            </a:r>
            <a:r>
              <a:rPr lang="en-DE" dirty="0" err="1"/>
              <a:t>diomatic</a:t>
            </a:r>
            <a:r>
              <a:rPr lang="en-DE" dirty="0"/>
              <a:t> Go</a:t>
            </a:r>
          </a:p>
          <a:p>
            <a:pPr lvl="1"/>
            <a:r>
              <a:rPr lang="en-DE" dirty="0"/>
              <a:t>error returns use a multi return value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(T, error)</a:t>
            </a:r>
          </a:p>
          <a:p>
            <a:pPr lvl="1"/>
            <a:r>
              <a:rPr lang="en-DE" dirty="0"/>
              <a:t>error handling via </a:t>
            </a:r>
            <a:r>
              <a:rPr lang="en-DE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if/else</a:t>
            </a:r>
          </a:p>
        </p:txBody>
      </p:sp>
    </p:spTree>
    <p:extLst>
      <p:ext uri="{BB962C8B-B14F-4D97-AF65-F5344CB8AC3E}">
        <p14:creationId xmlns:p14="http://schemas.microsoft.com/office/powerpoint/2010/main" val="339144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502C-BFB3-6F88-8A91-F8A4E92F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2A4F-AEC4-A073-300C-79EC29B83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33901"/>
            <a:ext cx="5181600" cy="4351338"/>
          </a:xfrm>
        </p:spPr>
        <p:txBody>
          <a:bodyPr/>
          <a:lstStyle/>
          <a:p>
            <a:r>
              <a:rPr lang="en-DE" dirty="0"/>
              <a:t>Why different?</a:t>
            </a:r>
          </a:p>
          <a:p>
            <a:pPr lvl="1"/>
            <a:r>
              <a:rPr lang="en-DE" dirty="0"/>
              <a:t>Multi-return values</a:t>
            </a:r>
          </a:p>
          <a:p>
            <a:pPr lvl="2"/>
            <a:r>
              <a:rPr lang="en-DE" dirty="0"/>
              <a:t>no first-class entities</a:t>
            </a:r>
          </a:p>
          <a:p>
            <a:pPr lvl="2"/>
            <a:r>
              <a:rPr lang="en-DE" dirty="0"/>
              <a:t>do not enforce an </a:t>
            </a:r>
            <a:r>
              <a:rPr lang="en-DE" dirty="0" err="1"/>
              <a:t>xor</a:t>
            </a:r>
            <a:r>
              <a:rPr lang="en-DE" dirty="0"/>
              <a:t> semantic</a:t>
            </a:r>
          </a:p>
          <a:p>
            <a:pPr lvl="2"/>
            <a:r>
              <a:rPr lang="en-DE" dirty="0"/>
              <a:t>not composable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Either Monad</a:t>
            </a:r>
          </a:p>
          <a:p>
            <a:pPr lvl="2"/>
            <a:r>
              <a:rPr lang="en-DE" dirty="0"/>
              <a:t>composable</a:t>
            </a:r>
          </a:p>
          <a:p>
            <a:pPr lvl="2"/>
            <a:r>
              <a:rPr lang="en-DE" dirty="0"/>
              <a:t>can be used transitively</a:t>
            </a:r>
          </a:p>
          <a:p>
            <a:pPr lvl="2"/>
            <a:r>
              <a:rPr lang="en-DE" dirty="0"/>
              <a:t>fits with the rest of the FP ecosystem</a:t>
            </a:r>
          </a:p>
          <a:p>
            <a:pPr lvl="1"/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3C3D0-4ECF-0633-BF70-99F0B3E63DAD}"/>
              </a:ext>
            </a:extLst>
          </p:cNvPr>
          <p:cNvSpPr txBox="1"/>
          <p:nvPr/>
        </p:nvSpPr>
        <p:spPr>
          <a:xfrm>
            <a:off x="6096000" y="706816"/>
            <a:ext cx="5896363" cy="547842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&gt;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Errorf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 %d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is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not a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 port </a:t>
            </a:r>
            <a:r>
              <a:rPr lang="fr-FR" sz="7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Example_either_monad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7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string](http://localhost:8080)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Example_either_idiomatic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(</a:t>
            </a:r>
            <a:r>
              <a:rPr lang="fr-FR" sz="7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parsed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valid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7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7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7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7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7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7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7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2029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39010-2AEC-B55B-3CAB-E244952DB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Switching </a:t>
            </a:r>
            <a:r>
              <a:rPr lang="en-DE" dirty="0" err="1"/>
              <a:t>betw</a:t>
            </a:r>
            <a:r>
              <a:rPr lang="fr-FR" dirty="0"/>
              <a:t>e</a:t>
            </a:r>
            <a:r>
              <a:rPr lang="en-DE" dirty="0" err="1"/>
              <a:t>en</a:t>
            </a:r>
            <a:r>
              <a:rPr lang="en-DE" dirty="0"/>
              <a:t> the Worlds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1921F9C-5754-5174-45F4-1D6BC22B83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Go </a:t>
            </a:r>
            <a:r>
              <a:rPr lang="en-DE" dirty="0">
                <a:sym typeface="Wingdings" panose="05000000000000000000" pitchFamily="2" charset="2"/>
              </a:rPr>
              <a:t> </a:t>
            </a:r>
            <a:r>
              <a:rPr lang="en-DE" dirty="0" err="1">
                <a:sym typeface="Wingdings" panose="05000000000000000000" pitchFamily="2" charset="2"/>
              </a:rPr>
              <a:t>fp</a:t>
            </a:r>
            <a:r>
              <a:rPr lang="en-DE" dirty="0">
                <a:sym typeface="Wingdings" panose="05000000000000000000" pitchFamily="2" charset="2"/>
              </a:rPr>
              <a:t>-go</a:t>
            </a:r>
          </a:p>
          <a:p>
            <a:pPr lvl="1"/>
            <a:r>
              <a:rPr lang="en-DE" sz="20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EitherizeN</a:t>
            </a:r>
            <a:endParaRPr lang="en-DE" sz="20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lvl="2"/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multi return values 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Either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OptionizeN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lvl="2"/>
            <a:r>
              <a:rPr lang="fr-FR" dirty="0">
                <a:sym typeface="Wingdings" panose="05000000000000000000" pitchFamily="2" charset="2"/>
              </a:rPr>
              <a:t>C</a:t>
            </a:r>
            <a:r>
              <a:rPr lang="en-DE" dirty="0" err="1">
                <a:sym typeface="Wingdings" panose="05000000000000000000" pitchFamily="2" charset="2"/>
              </a:rPr>
              <a:t>onvert</a:t>
            </a:r>
            <a:r>
              <a:rPr lang="en-DE" dirty="0">
                <a:sym typeface="Wingdings" panose="05000000000000000000" pitchFamily="2" charset="2"/>
              </a:rPr>
              <a:t> from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(value, bool) </a:t>
            </a:r>
            <a:r>
              <a:rPr lang="en-DE" dirty="0">
                <a:sym typeface="Wingdings" panose="05000000000000000000" pitchFamily="2" charset="2"/>
              </a:rPr>
              <a:t>to </a:t>
            </a:r>
            <a:r>
              <a:rPr lang="en-DE" sz="1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Option</a:t>
            </a:r>
          </a:p>
          <a:p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fp</a:t>
            </a: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-go  Go</a:t>
            </a:r>
          </a:p>
          <a:p>
            <a:pPr lvl="1"/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Uneitherize</a:t>
            </a: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/</a:t>
            </a:r>
            <a:r>
              <a:rPr lang="en-DE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Unoptionize</a:t>
            </a:r>
            <a:endParaRPr lang="en-DE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Wingdings" panose="05000000000000000000" pitchFamily="2" charset="2"/>
            </a:endParaRPr>
          </a:p>
          <a:p>
            <a:pPr lvl="1"/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Fold</a:t>
            </a:r>
          </a:p>
          <a:p>
            <a:pPr marL="914400" lvl="2" indent="0">
              <a:buNone/>
            </a:pPr>
            <a:r>
              <a:rPr lang="en-DE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B30DA0-D983-0966-B77B-6A671B749851}"/>
              </a:ext>
            </a:extLst>
          </p:cNvPr>
          <p:cNvSpPr txBox="1"/>
          <p:nvPr/>
        </p:nvSpPr>
        <p:spPr>
          <a:xfrm>
            <a:off x="6231160" y="1372963"/>
            <a:ext cx="5761203" cy="5078313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2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Example_either_worlds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strconv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validatePort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E.Either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Flow3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atoi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valPort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Format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"http://localhost:%d"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)),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(string) (string, </a:t>
            </a:r>
            <a:r>
              <a:rPr lang="fr-FR" sz="12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)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Uneitherize1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makeUrlGo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"8080"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2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panic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2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2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2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url</a:t>
            </a: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2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http://localhost:8080</a:t>
            </a:r>
            <a:endParaRPr lang="fr-FR" sz="12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2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264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1114-FD34-A1D6-7871-BE5DB306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Traversals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1A54-E401-FE50-6539-6E4F6D1F3A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Traversals convert sequences of types into types of sequences</a:t>
            </a:r>
          </a:p>
          <a:p>
            <a:pPr lvl="1"/>
            <a:r>
              <a:rPr lang="en-DE" dirty="0"/>
              <a:t>Array </a:t>
            </a:r>
            <a:r>
              <a:rPr lang="en-DE" i="1" dirty="0"/>
              <a:t>(slices)</a:t>
            </a:r>
          </a:p>
          <a:p>
            <a:pPr lvl="1"/>
            <a:r>
              <a:rPr lang="en-DE" dirty="0"/>
              <a:t>Records </a:t>
            </a:r>
            <a:r>
              <a:rPr lang="en-DE" i="1" dirty="0"/>
              <a:t>(maps)</a:t>
            </a:r>
          </a:p>
          <a:p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B1A-76A5-F8DE-6A32-B1D8B3551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799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763"/>
            <a:ext cx="10515600" cy="4351338"/>
          </a:xfrm>
        </p:spPr>
        <p:txBody>
          <a:bodyPr/>
          <a:lstStyle/>
          <a:p>
            <a:r>
              <a:rPr lang="en-DE" dirty="0"/>
              <a:t>Side effects are operations that alter or rely on state outside of the scope of a function</a:t>
            </a:r>
          </a:p>
          <a:p>
            <a:pPr lvl="1"/>
            <a:r>
              <a:rPr lang="en-DE" dirty="0"/>
              <a:t>Reading/Writing files, accessing the environment, logging, random numbers, time, HTTP requests, etc</a:t>
            </a:r>
          </a:p>
          <a:p>
            <a:r>
              <a:rPr lang="en-DE" b="0" i="0" dirty="0">
                <a:solidFill>
                  <a:srgbClr val="242424"/>
                </a:solidFill>
                <a:effectLst/>
                <a:latin typeface="source-serif-pro"/>
              </a:rPr>
              <a:t>W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 try to isolate side effects from pure functions such that their execution is effectful, but their composition remains pure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C6275-FF89-2797-DA89-E778CBE5998B}"/>
              </a:ext>
            </a:extLst>
          </p:cNvPr>
          <p:cNvSpPr txBox="1"/>
          <p:nvPr/>
        </p:nvSpPr>
        <p:spPr>
          <a:xfrm>
            <a:off x="2871465" y="4818249"/>
            <a:ext cx="5465712" cy="523220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r>
              <a:rPr lang="en-US" sz="28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28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en-US" sz="28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endParaRPr lang="en-US" sz="28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5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F65-74BE-1DD3-E30B-690A3EC9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1D0C-375A-0958-A2D8-1B4CD568B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232323"/>
                </a:solidFill>
                <a:effectLst/>
                <a:latin typeface="IBMPlexSans"/>
              </a:rPr>
              <a:t>This activity is not sponsored or approved by IBM. All those involved are voluntarily engaging in their individual capacities and not in their IBM roles.</a:t>
            </a:r>
            <a:endParaRPr lang="en-DE" b="0" dirty="0">
              <a:solidFill>
                <a:srgbClr val="232323"/>
              </a:solidFill>
              <a:effectLst/>
              <a:latin typeface="IBMPlexSans"/>
            </a:endParaRPr>
          </a:p>
          <a:p>
            <a:r>
              <a:rPr lang="en-US" b="0" dirty="0">
                <a:solidFill>
                  <a:srgbClr val="232323"/>
                </a:solidFill>
                <a:effectLst/>
                <a:latin typeface="IBMPlexSans"/>
              </a:rPr>
              <a:t>The </a:t>
            </a:r>
            <a:r>
              <a:rPr lang="en-DE" b="0" dirty="0">
                <a:solidFill>
                  <a:srgbClr val="232323"/>
                </a:solidFill>
                <a:effectLst/>
                <a:latin typeface="IBMPlexSans"/>
              </a:rPr>
              <a:t>statements in these slides </a:t>
            </a:r>
            <a:r>
              <a:rPr lang="en-US" b="0" dirty="0">
                <a:solidFill>
                  <a:srgbClr val="232323"/>
                </a:solidFill>
                <a:effectLst/>
                <a:latin typeface="IBMPlexSans"/>
              </a:rPr>
              <a:t>are my own and don't necessarily represent IBM's positions, strategies or opinions.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60823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837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E444-9D45-DBF7-ECDC-4D221C7E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11592B-0F66-A24F-34F2-B9B155C36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Signature</a:t>
            </a:r>
          </a:p>
          <a:p>
            <a:pPr lvl="1"/>
            <a:r>
              <a:rPr lang="en-DE" dirty="0"/>
              <a:t>Easily recognizable as side effect (returns a value without input)</a:t>
            </a:r>
          </a:p>
          <a:p>
            <a:r>
              <a:rPr lang="en-DE" dirty="0"/>
              <a:t>Why?</a:t>
            </a:r>
          </a:p>
          <a:p>
            <a:pPr lvl="1"/>
            <a:r>
              <a:rPr lang="en-DE" dirty="0"/>
              <a:t>Execution pushed to the boundary</a:t>
            </a:r>
          </a:p>
          <a:p>
            <a:pPr lvl="1"/>
            <a:r>
              <a:rPr lang="en-DE" dirty="0"/>
              <a:t>Pure composability</a:t>
            </a:r>
          </a:p>
          <a:p>
            <a:pPr lvl="1"/>
            <a:r>
              <a:rPr lang="en-DE" dirty="0"/>
              <a:t>Retry/Concurrency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EF6C-21BE-0FB7-9B26-A053FAAEA683}"/>
              </a:ext>
            </a:extLst>
          </p:cNvPr>
          <p:cNvSpPr txBox="1"/>
          <p:nvPr/>
        </p:nvSpPr>
        <p:spPr>
          <a:xfrm>
            <a:off x="5966357" y="683151"/>
            <a:ext cx="6003594" cy="5493812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type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struct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`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:"a"`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C2FDD819-8667-7115-7C82-BAC6AEBAD3C6}"/>
              </a:ext>
            </a:extLst>
          </p:cNvPr>
          <p:cNvSpPr/>
          <p:nvPr/>
        </p:nvSpPr>
        <p:spPr>
          <a:xfrm>
            <a:off x="9101072" y="172563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Managed effect created but not executed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B21C58CA-C7BC-6FCB-1A0D-BFD283B17EBA}"/>
              </a:ext>
            </a:extLst>
          </p:cNvPr>
          <p:cNvSpPr/>
          <p:nvPr/>
        </p:nvSpPr>
        <p:spPr>
          <a:xfrm>
            <a:off x="9949271" y="322342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Error handling via composition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5A8E539F-0499-8C9D-B012-30D4E0004F6F}"/>
              </a:ext>
            </a:extLst>
          </p:cNvPr>
          <p:cNvSpPr/>
          <p:nvPr/>
        </p:nvSpPr>
        <p:spPr>
          <a:xfrm flipH="1">
            <a:off x="4429771" y="4039218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Traversal, per default concurrently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FFB82E16-DE02-516E-B700-9E6AE3FECA99}"/>
              </a:ext>
            </a:extLst>
          </p:cNvPr>
          <p:cNvSpPr/>
          <p:nvPr/>
        </p:nvSpPr>
        <p:spPr>
          <a:xfrm>
            <a:off x="8447682" y="4911552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>
                <a:solidFill>
                  <a:schemeClr val="tx1"/>
                </a:solidFill>
              </a:rPr>
              <a:t>Actual execution</a:t>
            </a:r>
            <a:endParaRPr lang="en-DE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0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13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C88A-3D0D-672E-453A-E87B4E0D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Comparison to idiomatic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15279-3340-24E0-EF7D-FAA26C78E804}"/>
              </a:ext>
            </a:extLst>
          </p:cNvPr>
          <p:cNvSpPr txBox="1"/>
          <p:nvPr/>
        </p:nvSpPr>
        <p:spPr>
          <a:xfrm>
            <a:off x="575120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Example_io_flow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ToString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Pipe3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file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ChainEitherK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getValue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IOE.IOEither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, string]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Pipe1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SequenceT2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Tuple2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F1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F2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}),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Right[&lt;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&gt;, string](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Some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data, </a:t>
            </a:r>
            <a:r>
              <a:rPr lang="fr-FR" sz="9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: 10)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94F5E-F7E9-6335-F11C-49E90578C03A}"/>
              </a:ext>
            </a:extLst>
          </p:cNvPr>
          <p:cNvSpPr txBox="1"/>
          <p:nvPr/>
        </p:nvSpPr>
        <p:spPr>
          <a:xfrm>
            <a:off x="6231505" y="1494112"/>
            <a:ext cx="5122295" cy="4524315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9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io_flow_idiomatic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error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"data/file1.txt"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file1AsBytes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[]byte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os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ReadFile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"data/file2.json"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var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Sample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if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json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Unmarshal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file2AsBytes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&amp;</a:t>
            </a:r>
            <a:r>
              <a:rPr lang="fr-FR" sz="9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);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!=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err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string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%s, </a:t>
            </a:r>
            <a:r>
              <a:rPr lang="fr-FR" sz="900" b="0" dirty="0" err="1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fr-FR" sz="900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: %d"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text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Value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DE" sz="9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    </a:t>
            </a:r>
            <a:r>
              <a:rPr lang="fr-FR" sz="9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9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9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result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9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9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nil</a:t>
            </a:r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9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9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endParaRPr lang="en-DE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fr-FR" sz="9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1C602288-427A-B578-9B33-CD8B522CEA16}"/>
              </a:ext>
            </a:extLst>
          </p:cNvPr>
          <p:cNvSpPr/>
          <p:nvPr/>
        </p:nvSpPr>
        <p:spPr>
          <a:xfrm>
            <a:off x="8302869" y="4758462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Eager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713BCE7F-9997-353B-4152-3C68AD44CE7D}"/>
              </a:ext>
            </a:extLst>
          </p:cNvPr>
          <p:cNvSpPr/>
          <p:nvPr/>
        </p:nvSpPr>
        <p:spPr>
          <a:xfrm>
            <a:off x="2812332" y="4758461"/>
            <a:ext cx="803894" cy="49623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290"/>
              <a:gd name="adj6" fmla="val -39132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Lazy</a:t>
            </a:r>
          </a:p>
        </p:txBody>
      </p:sp>
    </p:spTree>
    <p:extLst>
      <p:ext uri="{BB962C8B-B14F-4D97-AF65-F5344CB8AC3E}">
        <p14:creationId xmlns:p14="http://schemas.microsoft.com/office/powerpoint/2010/main" val="1735101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630A68-E59C-5E9B-8FB3-E2C8C7B6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Managed Side Effects and Concurrency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CB628-73BB-4620-B238-776D07AC4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DE" dirty="0"/>
              <a:t>Side effects often represent I/O operations</a:t>
            </a:r>
          </a:p>
          <a:p>
            <a:pPr lvl="1"/>
            <a:r>
              <a:rPr lang="en-DE" dirty="0"/>
              <a:t>I/O can benefit from concurrent execution without exhausting CPU</a:t>
            </a:r>
          </a:p>
          <a:p>
            <a:pPr lvl="1"/>
            <a:r>
              <a:rPr lang="en-DE" dirty="0"/>
              <a:t>go-routines are optimized to handle I/O</a:t>
            </a:r>
          </a:p>
          <a:p>
            <a:r>
              <a:rPr lang="en-DE" dirty="0"/>
              <a:t>Sequence/Traversals</a:t>
            </a:r>
          </a:p>
          <a:p>
            <a:pPr lvl="1"/>
            <a:r>
              <a:rPr lang="en-DE" dirty="0"/>
              <a:t>Accept sets of IO to be run as a batch</a:t>
            </a:r>
          </a:p>
          <a:p>
            <a:pPr lvl="1"/>
            <a:r>
              <a:rPr lang="en-DE" i="1" dirty="0"/>
              <a:t>Applicative</a:t>
            </a:r>
            <a:r>
              <a:rPr lang="en-DE" dirty="0"/>
              <a:t> controls concurrent or sequential access</a:t>
            </a:r>
          </a:p>
          <a:p>
            <a:pPr lvl="1"/>
            <a:endParaRPr lang="en-DE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694ED-7907-255A-100D-54667474B16D}"/>
              </a:ext>
            </a:extLst>
          </p:cNvPr>
          <p:cNvSpPr txBox="1"/>
          <p:nvPr/>
        </p:nvSpPr>
        <p:spPr>
          <a:xfrm>
            <a:off x="6231505" y="1895455"/>
            <a:ext cx="5639145" cy="267765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Ap is an alias of [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in parallel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ApPar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 </a:t>
            </a:r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endParaRPr lang="en-DE" sz="1400" dirty="0">
              <a:solidFill>
                <a:srgbClr val="000000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applies function and value sequentially</a:t>
            </a:r>
            <a:endParaRPr lang="en-US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ApSeq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ma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])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IOEither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E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1400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B</a:t>
            </a:r>
            <a:r>
              <a:rPr lang="en-US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</a:t>
            </a:r>
          </a:p>
          <a:p>
            <a:endParaRPr lang="en-DE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3BF2FBAC-AC6E-4A9E-A20B-DE5331D29EE7}"/>
              </a:ext>
            </a:extLst>
          </p:cNvPr>
          <p:cNvSpPr/>
          <p:nvPr/>
        </p:nvSpPr>
        <p:spPr>
          <a:xfrm>
            <a:off x="10060985" y="1158279"/>
            <a:ext cx="1809665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6286"/>
              <a:gd name="adj6" fmla="val -62547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Traversals are based on the applicative</a:t>
            </a:r>
          </a:p>
        </p:txBody>
      </p:sp>
    </p:spTree>
    <p:extLst>
      <p:ext uri="{BB962C8B-B14F-4D97-AF65-F5344CB8AC3E}">
        <p14:creationId xmlns:p14="http://schemas.microsoft.com/office/powerpoint/2010/main" val="2262577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E817-C58B-16FB-9785-E0F53117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Examples and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CFFA8-99A7-0E24-A64E-EF7FDB0F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Samples exist alongside the code and in the 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samples</a:t>
            </a:r>
            <a:r>
              <a:rPr lang="en-DE" dirty="0"/>
              <a:t> folder:</a:t>
            </a:r>
          </a:p>
          <a:p>
            <a:pPr lvl="1"/>
            <a:r>
              <a:rPr lang="fr-FR" dirty="0">
                <a:hlinkClick r:id="rId2"/>
              </a:rPr>
              <a:t>https://github.com/IBM/fp-go/tree/main/samples</a:t>
            </a:r>
            <a:endParaRPr lang="en-DE" dirty="0"/>
          </a:p>
          <a:p>
            <a:r>
              <a:rPr lang="en-DE" dirty="0"/>
              <a:t>Adaption of the code examples in </a:t>
            </a:r>
            <a:r>
              <a:rPr lang="en-DE" i="1" dirty="0"/>
              <a:t>Professor Frisby’s Mostly Adequate Guide to Functional Programming</a:t>
            </a:r>
          </a:p>
          <a:p>
            <a:r>
              <a:rPr lang="en-DE" dirty="0"/>
              <a:t>Samples and tutorials for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fp-ts</a:t>
            </a:r>
            <a:r>
              <a:rPr lang="en-DE" dirty="0"/>
              <a:t> also largely apply to </a:t>
            </a:r>
            <a:r>
              <a:rPr lang="en-DE" sz="2400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fp</a:t>
            </a:r>
            <a:r>
              <a:rPr lang="en-DE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-go</a:t>
            </a:r>
          </a:p>
        </p:txBody>
      </p:sp>
    </p:spTree>
    <p:extLst>
      <p:ext uri="{BB962C8B-B14F-4D97-AF65-F5344CB8AC3E}">
        <p14:creationId xmlns:p14="http://schemas.microsoft.com/office/powerpoint/2010/main" val="486729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A0840C-DB9A-7D3C-FA14-B827E347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EC7A3-4C3A-DBDA-7815-004D35CE0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hlinkClick r:id="rId2"/>
              </a:rPr>
              <a:t>https://github.com/IBM/fp-go</a:t>
            </a:r>
            <a:endParaRPr lang="en-DE" dirty="0">
              <a:hlinkClick r:id="rId2"/>
            </a:endParaRPr>
          </a:p>
          <a:p>
            <a:endParaRPr lang="en-DE" dirty="0">
              <a:hlinkClick r:id="rId2"/>
            </a:endParaRPr>
          </a:p>
          <a:p>
            <a:r>
              <a:rPr lang="fr-FR" dirty="0">
                <a:hlinkClick r:id="rId2"/>
              </a:rPr>
              <a:t>https://github.com/gcanti/fp-ts</a:t>
            </a:r>
            <a:endParaRPr lang="en-DE" dirty="0"/>
          </a:p>
          <a:p>
            <a:r>
              <a:rPr lang="fr-FR" dirty="0">
                <a:hlinkClick r:id="rId3"/>
              </a:rPr>
              <a:t>https://github.com/gcanti/monocle-ts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4"/>
              </a:rPr>
              <a:t>https://github.com/MostlyAdequate/mostly-adequate-guide</a:t>
            </a:r>
            <a:endParaRPr lang="en-DE" dirty="0"/>
          </a:p>
          <a:p>
            <a:endParaRPr lang="en-DE" dirty="0"/>
          </a:p>
          <a:p>
            <a:r>
              <a:rPr lang="fr-FR" dirty="0">
                <a:hlinkClick r:id="rId5"/>
              </a:rPr>
              <a:t>https://betterprogramming.pub/investigate-functional-programming-concepts-in-go-1dada09bc913</a:t>
            </a:r>
            <a:endParaRPr lang="en-DE" dirty="0"/>
          </a:p>
          <a:p>
            <a:r>
              <a:rPr lang="fr-FR" dirty="0">
                <a:hlinkClick r:id="rId6"/>
              </a:rPr>
              <a:t>https://betterprogramming.pub/investigating-the-i-o-monad-in-go-3c0fabbb4b3d</a:t>
            </a:r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718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208F-CE57-1E67-DA83-CD8F3F8DA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functional programming?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AF84D6-4932-7246-75E4-2A7E6B69A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B0C651-A12F-BD6A-7CEA-2C59C6562C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Pure functions</a:t>
            </a:r>
          </a:p>
          <a:p>
            <a:r>
              <a:rPr lang="en-DE" dirty="0"/>
              <a:t>Composition</a:t>
            </a:r>
          </a:p>
          <a:p>
            <a:r>
              <a:rPr lang="en-DE" dirty="0"/>
              <a:t>Managed Side Effects</a:t>
            </a:r>
          </a:p>
          <a:p>
            <a:r>
              <a:rPr lang="en-DE" dirty="0"/>
              <a:t>Immutability</a:t>
            </a:r>
          </a:p>
          <a:p>
            <a:r>
              <a:rPr lang="en-DE" dirty="0"/>
              <a:t>Map/Filter/Reduce</a:t>
            </a:r>
          </a:p>
          <a:p>
            <a:pPr lvl="1"/>
            <a:r>
              <a:rPr lang="fr-FR" dirty="0"/>
              <a:t>C</a:t>
            </a:r>
            <a:r>
              <a:rPr lang="en-DE" dirty="0" err="1"/>
              <a:t>ommon</a:t>
            </a:r>
            <a:r>
              <a:rPr lang="en-DE" dirty="0"/>
              <a:t> monadic operations in general</a:t>
            </a:r>
          </a:p>
          <a:p>
            <a:endParaRPr lang="en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123855-3E45-3B97-F27C-C1F1ACDF5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Benefits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93C919A-E167-2E2D-D960-5D0C989ED6A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Ease of Debugging/Reasoning</a:t>
            </a:r>
          </a:p>
          <a:p>
            <a:r>
              <a:rPr lang="en-DE" dirty="0"/>
              <a:t>Modularization</a:t>
            </a:r>
          </a:p>
          <a:p>
            <a:r>
              <a:rPr lang="en-DE" dirty="0"/>
              <a:t>Parallelization</a:t>
            </a:r>
          </a:p>
          <a:p>
            <a:r>
              <a:rPr lang="en-DE" dirty="0"/>
              <a:t>Compact, yet readable code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754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70CA-B3E2-12F1-65DA-954A35ED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Why Go for FP?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C4907-94DD-361F-57D9-1E08118937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DEEB7E-956B-960F-DB92-5462D0D3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91629"/>
            <a:ext cx="5157787" cy="3684588"/>
          </a:xfrm>
        </p:spPr>
        <p:txBody>
          <a:bodyPr/>
          <a:lstStyle/>
          <a:p>
            <a:r>
              <a:rPr lang="en-DE" dirty="0"/>
              <a:t>Huge ecosystem</a:t>
            </a:r>
          </a:p>
          <a:p>
            <a:r>
              <a:rPr lang="en-DE" dirty="0"/>
              <a:t>Good concurrency model</a:t>
            </a:r>
          </a:p>
          <a:p>
            <a:r>
              <a:rPr lang="en-DE" dirty="0"/>
              <a:t>Nice compiler toolchain</a:t>
            </a:r>
          </a:p>
          <a:p>
            <a:pPr lvl="1"/>
            <a:r>
              <a:rPr lang="en-DE" dirty="0"/>
              <a:t>Self-contained binaries</a:t>
            </a:r>
          </a:p>
          <a:p>
            <a:pPr lvl="1"/>
            <a:r>
              <a:rPr lang="en-DE" dirty="0"/>
              <a:t>Cross compilation</a:t>
            </a:r>
          </a:p>
          <a:p>
            <a:pPr lvl="1"/>
            <a:r>
              <a:rPr lang="fr-FR" dirty="0"/>
              <a:t>F</a:t>
            </a:r>
            <a:r>
              <a:rPr lang="en-DE" dirty="0" err="1"/>
              <a:t>ast</a:t>
            </a:r>
            <a:endParaRPr lang="en-DE" dirty="0"/>
          </a:p>
          <a:p>
            <a:r>
              <a:rPr lang="en-DE" dirty="0"/>
              <a:t>Beca</a:t>
            </a:r>
            <a:r>
              <a:rPr lang="fr-FR" dirty="0"/>
              <a:t>u</a:t>
            </a:r>
            <a:r>
              <a:rPr lang="en-DE" dirty="0"/>
              <a:t>se you might need to integrate in to a lager system</a:t>
            </a:r>
          </a:p>
          <a:p>
            <a:endParaRPr lang="en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8EBFC7-95E2-ED92-E8D4-EBA5C49A4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Contra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06DDE0-14C1-0BA4-7D1C-6F9B16BAFA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Designed to be an </a:t>
            </a:r>
            <a:r>
              <a:rPr lang="en-DE" b="1" dirty="0"/>
              <a:t>imperative</a:t>
            </a:r>
            <a:r>
              <a:rPr lang="en-DE" dirty="0"/>
              <a:t> language</a:t>
            </a:r>
          </a:p>
          <a:p>
            <a:r>
              <a:rPr lang="en-DE" dirty="0"/>
              <a:t>Strong opinion in the community about the </a:t>
            </a:r>
            <a:r>
              <a:rPr lang="en-DE" i="1" dirty="0"/>
              <a:t>idiomatic </a:t>
            </a:r>
            <a:r>
              <a:rPr lang="en-DE" dirty="0"/>
              <a:t>way to write code</a:t>
            </a:r>
          </a:p>
          <a:p>
            <a:r>
              <a:rPr lang="en-DE" dirty="0"/>
              <a:t>Generics type system still evolving</a:t>
            </a:r>
          </a:p>
        </p:txBody>
      </p:sp>
    </p:spTree>
    <p:extLst>
      <p:ext uri="{BB962C8B-B14F-4D97-AF65-F5344CB8AC3E}">
        <p14:creationId xmlns:p14="http://schemas.microsoft.com/office/powerpoint/2010/main" val="320010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CC30-47F9-43AE-53C2-1CB8380E0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Go Language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7C2B1-B2C3-C56A-9D6D-2781FF508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Useful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05E12-C320-D025-470D-76A11FD001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Generics (template types)</a:t>
            </a:r>
          </a:p>
          <a:p>
            <a:r>
              <a:rPr lang="en-DE" dirty="0"/>
              <a:t>Higher order functions</a:t>
            </a:r>
          </a:p>
          <a:p>
            <a:r>
              <a:rPr lang="en-DE" dirty="0"/>
              <a:t>Closures</a:t>
            </a:r>
          </a:p>
          <a:p>
            <a:r>
              <a:rPr lang="en-DE" dirty="0"/>
              <a:t>Functions are first-class objects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08972-D830-D5EA-7111-CD7B10E34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What’s missing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F55C-FB43-8AE0-AF16-74D0A8126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Immutable data types</a:t>
            </a:r>
          </a:p>
          <a:p>
            <a:r>
              <a:rPr lang="en-DE" dirty="0"/>
              <a:t>Type parameters for methods</a:t>
            </a:r>
          </a:p>
          <a:p>
            <a:r>
              <a:rPr lang="en-DE" dirty="0"/>
              <a:t>Function overloading</a:t>
            </a:r>
          </a:p>
          <a:p>
            <a:r>
              <a:rPr lang="en-DE" dirty="0"/>
              <a:t>Type variance</a:t>
            </a:r>
          </a:p>
          <a:p>
            <a:r>
              <a:rPr lang="en-DE" dirty="0"/>
              <a:t>Tuples are no real data types</a:t>
            </a:r>
          </a:p>
          <a:p>
            <a:r>
              <a:rPr lang="en-DE" dirty="0"/>
              <a:t>Higher </a:t>
            </a:r>
            <a:r>
              <a:rPr lang="en-DE" dirty="0" err="1"/>
              <a:t>kinded</a:t>
            </a:r>
            <a:r>
              <a:rPr lang="en-DE" dirty="0"/>
              <a:t> types</a:t>
            </a:r>
          </a:p>
        </p:txBody>
      </p:sp>
    </p:spTree>
    <p:extLst>
      <p:ext uri="{BB962C8B-B14F-4D97-AF65-F5344CB8AC3E}">
        <p14:creationId xmlns:p14="http://schemas.microsoft.com/office/powerpoint/2010/main" val="412029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CD16E8-620B-0E27-D2ED-CEBB222AFE61}"/>
              </a:ext>
            </a:extLst>
          </p:cNvPr>
          <p:cNvSpPr txBox="1"/>
          <p:nvPr/>
        </p:nvSpPr>
        <p:spPr>
          <a:xfrm>
            <a:off x="731659" y="1661572"/>
            <a:ext cx="6946612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integers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addInts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B960071B-7A0F-38C9-00AD-56B56268129A}"/>
              </a:ext>
            </a:extLst>
          </p:cNvPr>
          <p:cNvSpPr/>
          <p:nvPr/>
        </p:nvSpPr>
        <p:spPr>
          <a:xfrm>
            <a:off x="5257799" y="632012"/>
            <a:ext cx="1501589" cy="37651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9230"/>
              <a:gd name="adj6" fmla="val -44276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Explicit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E7B38-373B-3C99-8A1A-489A84FD2E97}"/>
              </a:ext>
            </a:extLst>
          </p:cNvPr>
          <p:cNvSpPr txBox="1"/>
          <p:nvPr/>
        </p:nvSpPr>
        <p:spPr>
          <a:xfrm>
            <a:off x="731658" y="4046184"/>
            <a:ext cx="6946613" cy="1200329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adds two numbers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addNumbers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en-US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+ </a:t>
            </a:r>
            <a:r>
              <a:rPr lang="en-US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right</a:t>
            </a:r>
            <a:endParaRPr lang="en-US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48D7EA5-5540-1125-AD53-2514F0B25025}"/>
              </a:ext>
            </a:extLst>
          </p:cNvPr>
          <p:cNvSpPr/>
          <p:nvPr/>
        </p:nvSpPr>
        <p:spPr>
          <a:xfrm>
            <a:off x="3541057" y="3192215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with constraint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AE1E9117-1C1B-6180-A1B3-0B6808C0D932}"/>
              </a:ext>
            </a:extLst>
          </p:cNvPr>
          <p:cNvSpPr/>
          <p:nvPr/>
        </p:nvSpPr>
        <p:spPr>
          <a:xfrm>
            <a:off x="6974539" y="3158207"/>
            <a:ext cx="1501589" cy="5415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5593"/>
              <a:gd name="adj6" fmla="val -2726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Type reference</a:t>
            </a:r>
          </a:p>
        </p:txBody>
      </p:sp>
    </p:spTree>
    <p:extLst>
      <p:ext uri="{BB962C8B-B14F-4D97-AF65-F5344CB8AC3E}">
        <p14:creationId xmlns:p14="http://schemas.microsoft.com/office/powerpoint/2010/main" val="206596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C8A84-063A-3E2E-6CFA-196F229DF799}"/>
              </a:ext>
            </a:extLst>
          </p:cNvPr>
          <p:cNvSpPr txBox="1"/>
          <p:nvPr/>
        </p:nvSpPr>
        <p:spPr>
          <a:xfrm>
            <a:off x="2206352" y="1131890"/>
            <a:ext cx="7641377" cy="4247317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any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</a:t>
            </a:r>
            <a:r>
              <a:rPr lang="fr-FR" b="0" dirty="0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string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Sprintf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"Value: %v"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captured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Example_closure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captureValue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Fira Code" panose="020B0809050000020004" pitchFamily="49" charset="0"/>
              </a:rPr>
              <a:t>"Carsten"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() string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hof</a:t>
            </a: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Value: Carsten</a:t>
            </a:r>
            <a:endParaRPr lang="fr-FR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BD9C80A3-2327-47E2-0CA6-D0F58741290B}"/>
              </a:ext>
            </a:extLst>
          </p:cNvPr>
          <p:cNvSpPr/>
          <p:nvPr/>
        </p:nvSpPr>
        <p:spPr>
          <a:xfrm>
            <a:off x="10354234" y="851646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4325"/>
              <a:gd name="adj6" fmla="val -70545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Reference to closure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7C1EFE61-A9FE-3D5B-13D0-48DDBFD25A0C}"/>
              </a:ext>
            </a:extLst>
          </p:cNvPr>
          <p:cNvSpPr/>
          <p:nvPr/>
        </p:nvSpPr>
        <p:spPr>
          <a:xfrm flipH="1">
            <a:off x="221880" y="3874111"/>
            <a:ext cx="1501589" cy="81579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763"/>
              <a:gd name="adj6" fmla="val -69351"/>
            </a:avLst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i="1" dirty="0">
                <a:solidFill>
                  <a:schemeClr val="tx1"/>
                </a:solidFill>
              </a:rPr>
              <a:t>Function as variable</a:t>
            </a:r>
          </a:p>
        </p:txBody>
      </p:sp>
    </p:spTree>
    <p:extLst>
      <p:ext uri="{BB962C8B-B14F-4D97-AF65-F5344CB8AC3E}">
        <p14:creationId xmlns:p14="http://schemas.microsoft.com/office/powerpoint/2010/main" val="321115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53B5-3A5D-640E-594F-4439DDF4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Concepts Supported by </a:t>
            </a:r>
            <a:r>
              <a:rPr lang="en-DE" b="1" dirty="0" err="1"/>
              <a:t>fp</a:t>
            </a:r>
            <a:r>
              <a:rPr lang="en-DE" b="1" dirty="0"/>
              <a:t>-go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680AA9-F5FA-7F5B-A15C-C1DA57263B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Map/Filter/Reduce</a:t>
            </a:r>
          </a:p>
          <a:p>
            <a:pPr lvl="1"/>
            <a:r>
              <a:rPr lang="fr-FR" dirty="0"/>
              <a:t>F</a:t>
            </a:r>
            <a:r>
              <a:rPr lang="en-DE" dirty="0"/>
              <a:t>or slices and maps</a:t>
            </a:r>
          </a:p>
          <a:p>
            <a:pPr lvl="1"/>
            <a:r>
              <a:rPr lang="fr-FR" dirty="0"/>
              <a:t>F</a:t>
            </a:r>
            <a:r>
              <a:rPr lang="en-DE" dirty="0"/>
              <a:t>or many more monadic types</a:t>
            </a:r>
          </a:p>
          <a:p>
            <a:r>
              <a:rPr lang="en-DE" dirty="0"/>
              <a:t>Function Composition</a:t>
            </a:r>
          </a:p>
          <a:p>
            <a:pPr lvl="1"/>
            <a:r>
              <a:rPr lang="en-DE" dirty="0"/>
              <a:t>Pipe/Flow</a:t>
            </a:r>
          </a:p>
          <a:p>
            <a:r>
              <a:rPr lang="en-DE" dirty="0"/>
              <a:t>Collection of Monads</a:t>
            </a:r>
          </a:p>
          <a:p>
            <a:pPr lvl="1"/>
            <a:r>
              <a:rPr lang="en-DE" dirty="0"/>
              <a:t>Either</a:t>
            </a:r>
          </a:p>
          <a:p>
            <a:pPr lvl="1"/>
            <a:r>
              <a:rPr lang="en-DE" dirty="0"/>
              <a:t>Option</a:t>
            </a:r>
          </a:p>
          <a:p>
            <a:pPr lvl="1"/>
            <a:r>
              <a:rPr lang="en-DE" dirty="0"/>
              <a:t>IO, </a:t>
            </a:r>
            <a:r>
              <a:rPr lang="en-DE" dirty="0" err="1"/>
              <a:t>IOEither</a:t>
            </a:r>
            <a:r>
              <a:rPr lang="en-DE" dirty="0"/>
              <a:t>, ...</a:t>
            </a:r>
          </a:p>
          <a:p>
            <a:pPr lvl="1"/>
            <a:r>
              <a:rPr lang="en-DE" dirty="0"/>
              <a:t>Reader, </a:t>
            </a:r>
            <a:r>
              <a:rPr lang="en-DE" dirty="0" err="1"/>
              <a:t>ReaderIO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  <a:p>
            <a:pPr lvl="1"/>
            <a:endParaRPr lang="en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AB1173-D664-8FDC-F472-76C17ADC01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DE" dirty="0"/>
              <a:t>Monoids/Semigroups</a:t>
            </a:r>
          </a:p>
          <a:p>
            <a:r>
              <a:rPr lang="en-DE" dirty="0"/>
              <a:t>Optics</a:t>
            </a:r>
          </a:p>
          <a:p>
            <a:pPr lvl="1"/>
            <a:r>
              <a:rPr lang="en-DE" dirty="0"/>
              <a:t>Lenses</a:t>
            </a:r>
          </a:p>
          <a:p>
            <a:pPr lvl="1"/>
            <a:r>
              <a:rPr lang="en-DE" dirty="0"/>
              <a:t>Prism</a:t>
            </a:r>
          </a:p>
          <a:p>
            <a:pPr lvl="1"/>
            <a:r>
              <a:rPr lang="en-DE" dirty="0"/>
              <a:t>Traversal</a:t>
            </a:r>
          </a:p>
          <a:p>
            <a:pPr lvl="1"/>
            <a:r>
              <a:rPr lang="en-DE" dirty="0"/>
              <a:t>ISO</a:t>
            </a:r>
          </a:p>
          <a:p>
            <a:r>
              <a:rPr lang="en-DE" dirty="0"/>
              <a:t>HTTP</a:t>
            </a:r>
          </a:p>
          <a:p>
            <a:r>
              <a:rPr lang="en-DE" dirty="0"/>
              <a:t>Concurrency</a:t>
            </a:r>
          </a:p>
          <a:p>
            <a:pPr lvl="1"/>
            <a:r>
              <a:rPr lang="en-DE" dirty="0" err="1"/>
              <a:t>IOEither</a:t>
            </a:r>
            <a:r>
              <a:rPr lang="en-DE" dirty="0"/>
              <a:t>, </a:t>
            </a:r>
            <a:r>
              <a:rPr lang="en-DE" dirty="0" err="1"/>
              <a:t>ReaderIOEither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2623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D0B732-2A89-5D2E-42A4-58C67C15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Map/Filter/Reduce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B1AD1-B223-ECEA-B6D7-F5A027BF9569}"/>
              </a:ext>
            </a:extLst>
          </p:cNvPr>
          <p:cNvSpPr txBox="1"/>
          <p:nvPr/>
        </p:nvSpPr>
        <p:spPr>
          <a:xfrm>
            <a:off x="7454965" y="810344"/>
            <a:ext cx="4463956" cy="5047536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return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*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idiomatic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 go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make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len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for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_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range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append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}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map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Map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res2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[2 4 6 8]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5B6D-3736-90F5-D54C-85BE5F42F75A}"/>
              </a:ext>
            </a:extLst>
          </p:cNvPr>
          <p:cNvSpPr txBox="1"/>
          <p:nvPr/>
        </p:nvSpPr>
        <p:spPr>
          <a:xfrm>
            <a:off x="306180" y="1887562"/>
            <a:ext cx="6438038" cy="3970318"/>
          </a:xfrm>
          <a:prstGeom prst="rect">
            <a:avLst/>
          </a:prstGeom>
          <a:solidFill>
            <a:srgbClr val="FFFFFF">
              <a:alpha val="50196"/>
            </a:srgbClr>
          </a:solidFill>
          <a:ln w="28575" cmpd="dbl">
            <a:noFill/>
          </a:ln>
        </p:spPr>
        <p:txBody>
          <a:bodyPr wrap="square">
            <a:spAutoFit/>
          </a:bodyPr>
          <a:lstStyle/>
          <a:p>
            <a:r>
              <a:rPr lang="fr-FR" sz="1400" b="0" dirty="0" err="1">
                <a:solidFill>
                  <a:srgbClr val="AF00DB"/>
                </a:solidFill>
                <a:effectLst/>
                <a:latin typeface="Fira Code" panose="020B0809050000020004" pitchFamily="49" charset="0"/>
              </a:rPr>
              <a:t>func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Example_reduce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() {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[]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{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4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reduce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Reduce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Concat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fr-FR" sz="1400" b="0" dirty="0">
                <a:solidFill>
                  <a:srgbClr val="09865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red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fr-FR" sz="1400" b="0" dirty="0" err="1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fold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 :=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A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Fold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N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MonoidSum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]())(</a:t>
            </a:r>
            <a:r>
              <a:rPr lang="fr-FR" sz="1400" b="0" dirty="0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input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 err="1">
                <a:solidFill>
                  <a:srgbClr val="267F99"/>
                </a:solidFill>
                <a:effectLst/>
                <a:latin typeface="Fira Code" panose="020B0809050000020004" pitchFamily="49" charset="0"/>
              </a:rPr>
              <a:t>fmt</a:t>
            </a:r>
            <a:r>
              <a:rPr lang="fr-FR" sz="1400" b="0" dirty="0" err="1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fr-FR" sz="1400" b="0" dirty="0" err="1">
                <a:solidFill>
                  <a:srgbClr val="795E26"/>
                </a:solidFill>
                <a:effectLst/>
                <a:latin typeface="Fira Code" panose="020B0809050000020004" pitchFamily="49" charset="0"/>
              </a:rPr>
              <a:t>Println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fr-FR" sz="1400" b="0" dirty="0" err="1">
                <a:solidFill>
                  <a:srgbClr val="001080"/>
                </a:solidFill>
                <a:effectLst/>
                <a:latin typeface="Fira Code" panose="020B0809050000020004" pitchFamily="49" charset="0"/>
              </a:rPr>
              <a:t>fld</a:t>
            </a: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Output: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fr-FR" sz="1400" b="0" dirty="0">
                <a:solidFill>
                  <a:srgbClr val="008000"/>
                </a:solidFill>
                <a:effectLst/>
                <a:latin typeface="Fira Code" panose="020B0809050000020004" pitchFamily="49" charset="0"/>
              </a:rPr>
              <a:t>// 10</a:t>
            </a: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  <a:p>
            <a: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fr-FR" sz="1400" b="0" dirty="0"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</a:br>
            <a:endParaRPr lang="fr-FR" sz="1400" b="0" dirty="0">
              <a:solidFill>
                <a:srgbClr val="000000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00EDB-FFF2-FDC1-5897-0CFA7633BE47}"/>
              </a:ext>
            </a:extLst>
          </p:cNvPr>
          <p:cNvSpPr txBox="1"/>
          <p:nvPr/>
        </p:nvSpPr>
        <p:spPr>
          <a:xfrm>
            <a:off x="5581998" y="1191617"/>
            <a:ext cx="1654588" cy="803522"/>
          </a:xfrm>
          <a:prstGeom prst="rect">
            <a:avLst/>
          </a:prstGeom>
          <a:solidFill>
            <a:srgbClr val="FFF2CC">
              <a:alpha val="49804"/>
            </a:srgbClr>
          </a:solidFill>
          <a:ln w="28575">
            <a:solidFill>
              <a:srgbClr val="000000">
                <a:alpha val="50196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 sz="1600" 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DE" dirty="0">
                <a:solidFill>
                  <a:schemeClr val="tx1"/>
                </a:solidFill>
              </a:rPr>
              <a:t>Notice the curried functions</a:t>
            </a:r>
          </a:p>
        </p:txBody>
      </p:sp>
    </p:spTree>
    <p:extLst>
      <p:ext uri="{BB962C8B-B14F-4D97-AF65-F5344CB8AC3E}">
        <p14:creationId xmlns:p14="http://schemas.microsoft.com/office/powerpoint/2010/main" val="263935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4088</Words>
  <Application>Microsoft Office PowerPoint</Application>
  <PresentationFormat>Widescreen</PresentationFormat>
  <Paragraphs>607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__Plus_Jakarta_Sans_c26b88</vt:lpstr>
      <vt:lpstr>Arial</vt:lpstr>
      <vt:lpstr>Calibri</vt:lpstr>
      <vt:lpstr>Calibri Light</vt:lpstr>
      <vt:lpstr>Fira Code</vt:lpstr>
      <vt:lpstr>IBMPlexSans</vt:lpstr>
      <vt:lpstr>source-serif-pro</vt:lpstr>
      <vt:lpstr>Office Theme</vt:lpstr>
      <vt:lpstr>Introduction to fp-go</vt:lpstr>
      <vt:lpstr>Disclaimer</vt:lpstr>
      <vt:lpstr>Why functional programming?</vt:lpstr>
      <vt:lpstr>Why Go for FP?</vt:lpstr>
      <vt:lpstr>Go Language Features</vt:lpstr>
      <vt:lpstr>PowerPoint Presentation</vt:lpstr>
      <vt:lpstr>PowerPoint Presentation</vt:lpstr>
      <vt:lpstr>Concepts Supported by fp-go</vt:lpstr>
      <vt:lpstr>Map/Filter/Reduce</vt:lpstr>
      <vt:lpstr>Monadic Operations</vt:lpstr>
      <vt:lpstr>Function Composition</vt:lpstr>
      <vt:lpstr>Immutability</vt:lpstr>
      <vt:lpstr>Optics</vt:lpstr>
      <vt:lpstr>Optics</vt:lpstr>
      <vt:lpstr>Error Handling</vt:lpstr>
      <vt:lpstr>Error Handling</vt:lpstr>
      <vt:lpstr>Switching between the Worlds</vt:lpstr>
      <vt:lpstr>Traversals</vt:lpstr>
      <vt:lpstr>Managed Side Effects</vt:lpstr>
      <vt:lpstr>Managed Side Effects</vt:lpstr>
      <vt:lpstr>Managed Side Effects</vt:lpstr>
      <vt:lpstr>Comparison to idiomatic style</vt:lpstr>
      <vt:lpstr>Comparison to idiomatic style</vt:lpstr>
      <vt:lpstr>Managed Side Effects and Concurrency</vt:lpstr>
      <vt:lpstr>Examples and Tutorials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fp-go</dc:title>
  <dc:creator>Carsten Leue</dc:creator>
  <cp:lastModifiedBy>Carsten Leue</cp:lastModifiedBy>
  <cp:revision>88</cp:revision>
  <dcterms:created xsi:type="dcterms:W3CDTF">2023-09-22T09:16:13Z</dcterms:created>
  <dcterms:modified xsi:type="dcterms:W3CDTF">2023-10-05T13:48:25Z</dcterms:modified>
</cp:coreProperties>
</file>