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6927" autoAdjust="0"/>
  </p:normalViewPr>
  <p:slideViewPr>
    <p:cSldViewPr snapToGrid="0">
      <p:cViewPr varScale="1">
        <p:scale>
          <a:sx n="122" d="100"/>
          <a:sy n="122" d="100"/>
        </p:scale>
        <p:origin x="99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53C2-0405-456C-E71F-EA999F27EB0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FD30-0271-BF76-2CCB-8F38EC9C1A5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EAA3B-DE8D-F183-B286-ED554EB7FC91}"/>
              </a:ext>
            </a:extLst>
          </p:cNvPr>
          <p:cNvSpPr txBox="1"/>
          <p:nvPr userDrawn="1"/>
        </p:nvSpPr>
        <p:spPr>
          <a:xfrm>
            <a:off x="6524045" y="41188"/>
            <a:ext cx="56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In</a:t>
            </a:r>
            <a:r>
              <a:rPr lang="fr-FR" dirty="0">
                <a:solidFill>
                  <a:schemeClr val="bg1"/>
                </a:solidFill>
              </a:rPr>
              <a:t>t</a:t>
            </a:r>
            <a:r>
              <a:rPr lang="en-DE" dirty="0" err="1">
                <a:solidFill>
                  <a:schemeClr val="bg1"/>
                </a:solidFill>
              </a:rPr>
              <a:t>roduction</a:t>
            </a:r>
            <a:r>
              <a:rPr lang="en-DE" dirty="0">
                <a:solidFill>
                  <a:schemeClr val="bg1"/>
                </a:solidFill>
              </a:rPr>
              <a:t> to </a:t>
            </a:r>
            <a:r>
              <a:rPr lang="en-DE" dirty="0" err="1">
                <a:solidFill>
                  <a:schemeClr val="bg1"/>
                </a:solidFill>
              </a:rPr>
              <a:t>fp</a:t>
            </a:r>
            <a:r>
              <a:rPr lang="en-DE" dirty="0">
                <a:solidFill>
                  <a:schemeClr val="bg1"/>
                </a:solidFill>
              </a:rPr>
              <a:t>-go – functional programming for </a:t>
            </a:r>
            <a:r>
              <a:rPr lang="en-DE" dirty="0" err="1">
                <a:solidFill>
                  <a:schemeClr val="bg1"/>
                </a:solidFill>
              </a:rPr>
              <a:t>golang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FEFE3-ECB2-BC15-5DBD-D3B61E2BAAED}"/>
              </a:ext>
            </a:extLst>
          </p:cNvPr>
          <p:cNvSpPr txBox="1"/>
          <p:nvPr userDrawn="1"/>
        </p:nvSpPr>
        <p:spPr>
          <a:xfrm>
            <a:off x="0" y="6447480"/>
            <a:ext cx="40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Carsten Leue – carsten.leue@de.ibm.com</a:t>
            </a:r>
          </a:p>
        </p:txBody>
      </p:sp>
    </p:spTree>
    <p:extLst>
      <p:ext uri="{BB962C8B-B14F-4D97-AF65-F5344CB8AC3E}">
        <p14:creationId xmlns:p14="http://schemas.microsoft.com/office/powerpoint/2010/main" val="13665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222-E4D4-E992-7B13-E5DDD1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8772-EC54-9977-2F47-18903BF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583-0EFC-00BD-E2B4-CE47F60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9E0-5AE1-9329-B339-86E56180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9CA2-6BA2-7ADF-E2B3-BB4BC93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77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B8DF-B4C1-1447-C570-C193146D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DC17-B9B8-004C-013C-EF85A2E0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C31-E101-2EC3-E627-571F472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121B-061A-4CB2-42F0-0F84406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FF3-636F-EE93-A1F4-6023B0B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52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CC5-A7EB-03FF-A5D8-EC1D9D0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1B9-152B-84E5-9E58-0775BF5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4BD2-98E9-AAC2-E924-731B44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EF45-B5F8-7E73-E602-916778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44D9-FB3C-D108-9D8E-BAA2087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65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9C-D4AD-6E7C-E49B-A86170F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B21E-4A63-5184-509C-7870FB6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9164-4119-E918-4CCC-622FAEB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22D-E124-AD6F-A8E9-FE633D2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DE85-8D82-2DA6-40FF-859E61A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7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BE7-DFED-0679-6EAD-FB33716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3D7E-3382-980A-78F2-A6453CB3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1846-9870-B7E9-0C6E-C2F4DFBA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8F68-0A42-032B-FB39-7A9FE19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1C8-E45B-661A-8590-A3789B4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63C8-8749-A0A9-B07F-0C8973E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6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E6-D311-DD76-8D58-8FB9743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50D-07B9-9FA6-E86B-8E3215F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BCC3-97DA-A126-55DB-6EAC780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3034-0540-72F8-3A58-87D130A8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F861-BBFD-6079-BC2E-2C4B27BF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DD15-E4AE-8E76-5711-F5950FA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FB40-799A-1A43-B0BC-5503E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A539-528B-C0CA-DFDA-3C4667B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0FA-D0AF-1ABF-9069-348BBDE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B913-FE28-5A29-077C-82B4A48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9C7D-60C6-CC05-92EB-699BC3A7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585F-CBE2-28F4-D91C-61B86A0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1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8B63-8F13-803D-54BF-40C493B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70F-811E-1158-2A4F-4A5F810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0236-B1F8-ACCC-A73E-41E4557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231-7BC7-F3FA-3E50-DF61EE2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DD86-AA61-6784-EC2A-E9E4C2A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2AB8-01E4-2B6D-A680-9138F668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F87D-3DDC-D6B2-4E58-7183C63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9B5-6CCC-A4FD-7065-6DCC899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18E9-7664-A132-71F6-1F9A254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6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186-1F0F-59D0-2F3A-17B0C11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995C-5FF1-F8D6-EE8E-AD3F143F0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618-59AE-0990-CC6B-FDDCB2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3864-600E-F6C9-2786-D10B6A2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D776-54EE-5D57-B382-95F0BA4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64C4-EC7F-11F6-1D1F-675AFB0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close up of a painting&#10;&#10;Description automatically generated">
            <a:extLst>
              <a:ext uri="{FF2B5EF4-FFF2-40B4-BE49-F238E27FC236}">
                <a16:creationId xmlns:a16="http://schemas.microsoft.com/office/drawing/2014/main" id="{EFBD2F54-CD4D-135E-7169-F9723A44A9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7223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EEC68CD-7D71-4C3F-4AB8-B96A3F5913E9}"/>
              </a:ext>
            </a:extLst>
          </p:cNvPr>
          <p:cNvSpPr/>
          <p:nvPr userDrawn="1"/>
        </p:nvSpPr>
        <p:spPr>
          <a:xfrm>
            <a:off x="0" y="516835"/>
            <a:ext cx="12191999" cy="582433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FC963B-A5E3-49A0-420A-4CFB5B06DAE1}"/>
              </a:ext>
            </a:extLst>
          </p:cNvPr>
          <p:cNvCxnSpPr/>
          <p:nvPr userDrawn="1"/>
        </p:nvCxnSpPr>
        <p:spPr>
          <a:xfrm>
            <a:off x="0" y="516835"/>
            <a:ext cx="12192000" cy="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6BF4DC-B44C-4636-6456-C47208D04A10}"/>
              </a:ext>
            </a:extLst>
          </p:cNvPr>
          <p:cNvCxnSpPr/>
          <p:nvPr userDrawn="1"/>
        </p:nvCxnSpPr>
        <p:spPr>
          <a:xfrm>
            <a:off x="-1" y="6341165"/>
            <a:ext cx="12192000" cy="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8FDA37-8CD4-4272-33C6-B68139ADC2F1}"/>
              </a:ext>
            </a:extLst>
          </p:cNvPr>
          <p:cNvSpPr txBox="1"/>
          <p:nvPr userDrawn="1"/>
        </p:nvSpPr>
        <p:spPr>
          <a:xfrm>
            <a:off x="6524045" y="41188"/>
            <a:ext cx="56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In</a:t>
            </a:r>
            <a:r>
              <a:rPr lang="fr-FR" dirty="0">
                <a:solidFill>
                  <a:schemeClr val="bg1"/>
                </a:solidFill>
              </a:rPr>
              <a:t>t</a:t>
            </a:r>
            <a:r>
              <a:rPr lang="en-DE" dirty="0" err="1">
                <a:solidFill>
                  <a:schemeClr val="bg1"/>
                </a:solidFill>
              </a:rPr>
              <a:t>roduction</a:t>
            </a:r>
            <a:r>
              <a:rPr lang="en-DE" dirty="0">
                <a:solidFill>
                  <a:schemeClr val="bg1"/>
                </a:solidFill>
              </a:rPr>
              <a:t> to </a:t>
            </a:r>
            <a:r>
              <a:rPr lang="en-DE" dirty="0" err="1">
                <a:solidFill>
                  <a:schemeClr val="bg1"/>
                </a:solidFill>
              </a:rPr>
              <a:t>fp</a:t>
            </a:r>
            <a:r>
              <a:rPr lang="en-DE" dirty="0">
                <a:solidFill>
                  <a:schemeClr val="bg1"/>
                </a:solidFill>
              </a:rPr>
              <a:t>-go – functional programming for </a:t>
            </a:r>
            <a:r>
              <a:rPr lang="en-DE" dirty="0" err="1">
                <a:solidFill>
                  <a:schemeClr val="bg1"/>
                </a:solidFill>
              </a:rPr>
              <a:t>golang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A4F59-48AC-708A-3611-1316776747B5}"/>
              </a:ext>
            </a:extLst>
          </p:cNvPr>
          <p:cNvSpPr txBox="1"/>
          <p:nvPr userDrawn="1"/>
        </p:nvSpPr>
        <p:spPr>
          <a:xfrm>
            <a:off x="0" y="6447480"/>
            <a:ext cx="40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Carsten Leue – carsten.leue@de.ibm.com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149E5-6F6A-9637-DF53-E852AA84B4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35BA-421B-216A-05CB-35E6E263CFC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A86-E591-5BE4-2D6B-55B4345EEA6F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A49A-CEC9-4682-8E60-AC886074B69E}" type="datetimeFigureOut">
              <a:rPr lang="en-DE" smtClean="0"/>
              <a:t>22/09/2023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75D-D090-B62D-85C7-78200D2E4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0B-3F3C-5136-D98A-9A4F908CF9E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8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nti/monocle-ts" TargetMode="External"/><Relationship Id="rId2" Type="http://schemas.openxmlformats.org/officeDocument/2006/relationships/hyperlink" Target="https://github.com/gcanti/fp-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terprogramming.pub/investigating-the-i-o-monad-in-go-3c0fabbb4b3d" TargetMode="External"/><Relationship Id="rId5" Type="http://schemas.openxmlformats.org/officeDocument/2006/relationships/hyperlink" Target="https://betterprogramming.pub/investigate-functional-programming-concepts-in-go-1dada09bc913" TargetMode="External"/><Relationship Id="rId4" Type="http://schemas.openxmlformats.org/officeDocument/2006/relationships/hyperlink" Target="https://github.com/MostlyAdequate/mostly-adequate-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3023-E362-E834-DD33-4A1C6845C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Introduction to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7B4B-D4B3-37D6-20C7-1E3D9FE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Functional programming library for Go</a:t>
            </a:r>
          </a:p>
          <a:p>
            <a:r>
              <a:rPr lang="en-DE" dirty="0"/>
              <a:t>Dr. Carsten Leue</a:t>
            </a:r>
          </a:p>
        </p:txBody>
      </p:sp>
    </p:spTree>
    <p:extLst>
      <p:ext uri="{BB962C8B-B14F-4D97-AF65-F5344CB8AC3E}">
        <p14:creationId xmlns:p14="http://schemas.microsoft.com/office/powerpoint/2010/main" val="650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0840C-DB9A-7D3C-FA14-B827E34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C7A3-4C3A-DBDA-7815-004D35CE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https://github.com/IBM/fp-go</a:t>
            </a:r>
            <a:endParaRPr lang="en-DE" dirty="0">
              <a:hlinkClick r:id="rId2"/>
            </a:endParaRPr>
          </a:p>
          <a:p>
            <a:endParaRPr lang="en-DE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https://github.com/gcanti/fp-ts</a:t>
            </a:r>
            <a:endParaRPr lang="en-DE" dirty="0"/>
          </a:p>
          <a:p>
            <a:r>
              <a:rPr lang="fr-FR" dirty="0">
                <a:hlinkClick r:id="rId3"/>
              </a:rPr>
              <a:t>https://github.com/gcanti/monocle-ts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4"/>
              </a:rPr>
              <a:t>https://github.com/MostlyAdequate/mostly-adequate-guide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5"/>
              </a:rPr>
              <a:t>https://betterprogramming.pub/investigate-functional-programming-concepts-in-go-1dada09bc913</a:t>
            </a:r>
            <a:endParaRPr lang="en-DE" dirty="0"/>
          </a:p>
          <a:p>
            <a:r>
              <a:rPr lang="fr-FR" dirty="0">
                <a:hlinkClick r:id="rId6"/>
              </a:rPr>
              <a:t>https://betterprogramming.pub/investigating-the-i-o-monad-in-go-3c0fabbb4b3d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18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AF84D6-4932-7246-75E4-2A7E6B69A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dirty="0"/>
              <a:t>Managed Side Effects</a:t>
            </a:r>
          </a:p>
          <a:p>
            <a:r>
              <a:rPr lang="en-DE" dirty="0"/>
              <a:t>Immutability</a:t>
            </a:r>
          </a:p>
          <a:p>
            <a:r>
              <a:rPr lang="en-DE" dirty="0"/>
              <a:t>Map/Filter/Reduce</a:t>
            </a:r>
          </a:p>
          <a:p>
            <a:pPr lvl="1"/>
            <a:r>
              <a:rPr lang="fr-FR" dirty="0"/>
              <a:t>C</a:t>
            </a:r>
            <a:r>
              <a:rPr lang="en-DE" dirty="0" err="1"/>
              <a:t>ommon</a:t>
            </a:r>
            <a:r>
              <a:rPr lang="en-DE" dirty="0"/>
              <a:t> monadic operations in general</a:t>
            </a:r>
          </a:p>
          <a:p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123855-3E45-3B97-F27C-C1F1ACDF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3C919A-E167-2E2D-D960-5D0C989ED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Ease of Debugging/Reasoning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54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0CA-B3E2-12F1-65DA-954A35ED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Go?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C4907-94DD-361F-57D9-1E0811893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EEB7E-956B-960F-DB92-5462D0D3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91629"/>
            <a:ext cx="5157787" cy="3684588"/>
          </a:xfrm>
        </p:spPr>
        <p:txBody>
          <a:bodyPr/>
          <a:lstStyle/>
          <a:p>
            <a:r>
              <a:rPr lang="en-DE" dirty="0"/>
              <a:t>Huge ecosystem</a:t>
            </a:r>
          </a:p>
          <a:p>
            <a:r>
              <a:rPr lang="en-DE" dirty="0"/>
              <a:t>Good concurrency model</a:t>
            </a:r>
          </a:p>
          <a:p>
            <a:r>
              <a:rPr lang="en-DE" dirty="0"/>
              <a:t>Nice compiler toolchain</a:t>
            </a:r>
          </a:p>
          <a:p>
            <a:pPr lvl="1"/>
            <a:r>
              <a:rPr lang="en-DE" dirty="0"/>
              <a:t>Self-contained binaries</a:t>
            </a:r>
          </a:p>
          <a:p>
            <a:pPr lvl="1"/>
            <a:r>
              <a:rPr lang="en-DE" dirty="0"/>
              <a:t>Cross compilation</a:t>
            </a:r>
          </a:p>
          <a:p>
            <a:pPr lvl="1"/>
            <a:r>
              <a:rPr lang="fr-FR" dirty="0"/>
              <a:t>F</a:t>
            </a:r>
            <a:r>
              <a:rPr lang="en-DE" dirty="0" err="1"/>
              <a:t>ast</a:t>
            </a:r>
            <a:endParaRPr lang="en-DE" dirty="0"/>
          </a:p>
          <a:p>
            <a:r>
              <a:rPr lang="en-DE" dirty="0"/>
              <a:t>Beca</a:t>
            </a:r>
            <a:r>
              <a:rPr lang="fr-FR" dirty="0"/>
              <a:t>u</a:t>
            </a:r>
            <a:r>
              <a:rPr lang="en-DE" dirty="0"/>
              <a:t>se you might need to integrate in to a lager system</a:t>
            </a:r>
          </a:p>
          <a:p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EBFC7-95E2-ED92-E8D4-EBA5C49A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Contra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06DDE0-14C1-0BA4-7D1C-6F9B16BAFA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Designed to be an </a:t>
            </a:r>
            <a:r>
              <a:rPr lang="en-DE" b="1" dirty="0"/>
              <a:t>imperative</a:t>
            </a:r>
            <a:r>
              <a:rPr lang="en-DE" dirty="0"/>
              <a:t> language</a:t>
            </a:r>
          </a:p>
          <a:p>
            <a:r>
              <a:rPr lang="en-DE" dirty="0"/>
              <a:t>Strong opinion in the community about the </a:t>
            </a:r>
            <a:r>
              <a:rPr lang="en-DE" i="1" dirty="0"/>
              <a:t>idiomatic </a:t>
            </a:r>
            <a:r>
              <a:rPr lang="en-DE" dirty="0"/>
              <a:t>way to write code</a:t>
            </a:r>
          </a:p>
          <a:p>
            <a:r>
              <a:rPr lang="en-DE" dirty="0"/>
              <a:t>Generics type system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32001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CC30-47F9-43AE-53C2-1CB8380E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Go Language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C2B1-B2C3-C56A-9D6D-2781FF508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Useful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05E12-C320-D025-470D-76A11FD00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Generics (template types)</a:t>
            </a:r>
          </a:p>
          <a:p>
            <a:r>
              <a:rPr lang="en-DE" dirty="0"/>
              <a:t>Higher order functions</a:t>
            </a:r>
          </a:p>
          <a:p>
            <a:r>
              <a:rPr lang="en-DE" dirty="0"/>
              <a:t>Closures</a:t>
            </a:r>
          </a:p>
          <a:p>
            <a:r>
              <a:rPr lang="en-DE" dirty="0"/>
              <a:t>Functions are first-class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08972-D830-D5EA-7111-CD7B10E3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What’s missing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F55C-FB43-8AE0-AF16-74D0A8126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Immutable data types</a:t>
            </a:r>
          </a:p>
          <a:p>
            <a:r>
              <a:rPr lang="en-DE" dirty="0"/>
              <a:t>Type parameters for methods</a:t>
            </a:r>
          </a:p>
          <a:p>
            <a:r>
              <a:rPr lang="en-DE" dirty="0"/>
              <a:t>Function overloading</a:t>
            </a:r>
          </a:p>
          <a:p>
            <a:r>
              <a:rPr lang="en-DE" dirty="0"/>
              <a:t>Type variance</a:t>
            </a:r>
          </a:p>
          <a:p>
            <a:r>
              <a:rPr lang="en-DE" dirty="0"/>
              <a:t>Tuples are no real data types</a:t>
            </a:r>
          </a:p>
          <a:p>
            <a:r>
              <a:rPr lang="en-DE" dirty="0"/>
              <a:t>Higher </a:t>
            </a:r>
            <a:r>
              <a:rPr lang="en-DE" dirty="0" err="1"/>
              <a:t>kinded</a:t>
            </a:r>
            <a:r>
              <a:rPr lang="en-DE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412029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CD16E8-620B-0E27-D2ED-CEBB222AFE61}"/>
              </a:ext>
            </a:extLst>
          </p:cNvPr>
          <p:cNvSpPr txBox="1"/>
          <p:nvPr/>
        </p:nvSpPr>
        <p:spPr>
          <a:xfrm>
            <a:off x="731659" y="1661572"/>
            <a:ext cx="6946612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integers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960071B-7A0F-38C9-00AD-56B56268129A}"/>
              </a:ext>
            </a:extLst>
          </p:cNvPr>
          <p:cNvSpPr/>
          <p:nvPr/>
        </p:nvSpPr>
        <p:spPr>
          <a:xfrm>
            <a:off x="5257799" y="632012"/>
            <a:ext cx="1501589" cy="376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230"/>
              <a:gd name="adj6" fmla="val -44276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Explicit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E7B38-373B-3C99-8A1A-489A84FD2E97}"/>
              </a:ext>
            </a:extLst>
          </p:cNvPr>
          <p:cNvSpPr txBox="1"/>
          <p:nvPr/>
        </p:nvSpPr>
        <p:spPr>
          <a:xfrm>
            <a:off x="731658" y="4046184"/>
            <a:ext cx="6946613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numbers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48D7EA5-5540-1125-AD53-2514F0B25025}"/>
              </a:ext>
            </a:extLst>
          </p:cNvPr>
          <p:cNvSpPr/>
          <p:nvPr/>
        </p:nvSpPr>
        <p:spPr>
          <a:xfrm>
            <a:off x="3541057" y="3192215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with constraint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E1E9117-1C1B-6180-A1B3-0B6808C0D932}"/>
              </a:ext>
            </a:extLst>
          </p:cNvPr>
          <p:cNvSpPr/>
          <p:nvPr/>
        </p:nvSpPr>
        <p:spPr>
          <a:xfrm>
            <a:off x="6974539" y="3158207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8BF42-0925-FDDB-5DB3-53C392495792}"/>
              </a:ext>
            </a:extLst>
          </p:cNvPr>
          <p:cNvSpPr txBox="1"/>
          <p:nvPr/>
        </p:nvSpPr>
        <p:spPr>
          <a:xfrm>
            <a:off x="67235" y="-71717"/>
            <a:ext cx="181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659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28116-280D-E73B-2A95-F2AD9061CFEA}"/>
              </a:ext>
            </a:extLst>
          </p:cNvPr>
          <p:cNvSpPr txBox="1"/>
          <p:nvPr/>
        </p:nvSpPr>
        <p:spPr>
          <a:xfrm>
            <a:off x="67235" y="-71717"/>
            <a:ext cx="181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C8A84-063A-3E2E-6CFA-196F229DF799}"/>
              </a:ext>
            </a:extLst>
          </p:cNvPr>
          <p:cNvSpPr txBox="1"/>
          <p:nvPr/>
        </p:nvSpPr>
        <p:spPr>
          <a:xfrm>
            <a:off x="2206352" y="1131890"/>
            <a:ext cx="7641377" cy="424731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"Value: %v"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Example_closure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() string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Value: Carsten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BD9C80A3-2327-47E2-0CA6-D0F58741290B}"/>
              </a:ext>
            </a:extLst>
          </p:cNvPr>
          <p:cNvSpPr/>
          <p:nvPr/>
        </p:nvSpPr>
        <p:spPr>
          <a:xfrm>
            <a:off x="10354234" y="851646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25"/>
              <a:gd name="adj6" fmla="val -70545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Reference to closure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C1EFE61-A9FE-3D5B-13D0-48DDBFD25A0C}"/>
              </a:ext>
            </a:extLst>
          </p:cNvPr>
          <p:cNvSpPr/>
          <p:nvPr/>
        </p:nvSpPr>
        <p:spPr>
          <a:xfrm flipH="1">
            <a:off x="221880" y="3874111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3"/>
              <a:gd name="adj6" fmla="val -6935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Function as variable</a:t>
            </a:r>
          </a:p>
        </p:txBody>
      </p:sp>
    </p:spTree>
    <p:extLst>
      <p:ext uri="{BB962C8B-B14F-4D97-AF65-F5344CB8AC3E}">
        <p14:creationId xmlns:p14="http://schemas.microsoft.com/office/powerpoint/2010/main" val="321115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3B5-3A5D-640E-594F-4439DDF4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680AA9-F5FA-7F5B-A15C-C1DA57263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Map/Filter/Reduce</a:t>
            </a:r>
          </a:p>
          <a:p>
            <a:pPr lvl="1"/>
            <a:r>
              <a:rPr lang="fr-FR" dirty="0"/>
              <a:t>F</a:t>
            </a:r>
            <a:r>
              <a:rPr lang="en-DE" dirty="0"/>
              <a:t>or slices and maps</a:t>
            </a:r>
          </a:p>
          <a:p>
            <a:pPr lvl="1"/>
            <a:r>
              <a:rPr lang="fr-FR" dirty="0"/>
              <a:t>F</a:t>
            </a:r>
            <a:r>
              <a:rPr lang="en-DE" dirty="0"/>
              <a:t>or many more monadic types</a:t>
            </a:r>
          </a:p>
          <a:p>
            <a:r>
              <a:rPr lang="en-DE" dirty="0"/>
              <a:t>Function Composition</a:t>
            </a:r>
          </a:p>
          <a:p>
            <a:pPr lvl="1"/>
            <a:r>
              <a:rPr lang="en-DE" dirty="0"/>
              <a:t>Pipe/Flow</a:t>
            </a:r>
          </a:p>
          <a:p>
            <a:r>
              <a:rPr lang="en-DE" dirty="0"/>
              <a:t>Collection of Monads</a:t>
            </a:r>
          </a:p>
          <a:p>
            <a:pPr lvl="1"/>
            <a:r>
              <a:rPr lang="en-DE" dirty="0"/>
              <a:t>Either</a:t>
            </a:r>
          </a:p>
          <a:p>
            <a:pPr lvl="1"/>
            <a:r>
              <a:rPr lang="en-DE" dirty="0"/>
              <a:t>Option</a:t>
            </a:r>
          </a:p>
          <a:p>
            <a:pPr lvl="1"/>
            <a:r>
              <a:rPr lang="en-DE" dirty="0"/>
              <a:t>IO, </a:t>
            </a:r>
            <a:r>
              <a:rPr lang="en-DE" dirty="0" err="1"/>
              <a:t>IOEither</a:t>
            </a:r>
            <a:r>
              <a:rPr lang="en-DE" dirty="0"/>
              <a:t>, ...</a:t>
            </a:r>
          </a:p>
          <a:p>
            <a:pPr lvl="1"/>
            <a:r>
              <a:rPr lang="en-DE" dirty="0"/>
              <a:t>Reader, </a:t>
            </a:r>
            <a:r>
              <a:rPr lang="en-DE" dirty="0" err="1"/>
              <a:t>ReaderIO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  <a:p>
            <a:pPr lvl="1"/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AB1173-D664-8FDC-F472-76C17ADC0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DE" dirty="0"/>
              <a:t>Monoids/Semigroups</a:t>
            </a:r>
          </a:p>
          <a:p>
            <a:r>
              <a:rPr lang="en-DE" dirty="0"/>
              <a:t>Optics</a:t>
            </a:r>
          </a:p>
          <a:p>
            <a:pPr lvl="1"/>
            <a:r>
              <a:rPr lang="en-DE" dirty="0"/>
              <a:t>Lenses</a:t>
            </a:r>
          </a:p>
          <a:p>
            <a:pPr lvl="1"/>
            <a:r>
              <a:rPr lang="en-DE" dirty="0"/>
              <a:t>Prism</a:t>
            </a:r>
          </a:p>
          <a:p>
            <a:pPr lvl="1"/>
            <a:r>
              <a:rPr lang="en-DE" dirty="0"/>
              <a:t>Traversal</a:t>
            </a:r>
          </a:p>
          <a:p>
            <a:pPr lvl="1"/>
            <a:r>
              <a:rPr lang="en-DE" dirty="0"/>
              <a:t>ISO</a:t>
            </a:r>
          </a:p>
          <a:p>
            <a:r>
              <a:rPr lang="en-DE" dirty="0"/>
              <a:t>HTTP</a:t>
            </a:r>
          </a:p>
          <a:p>
            <a:r>
              <a:rPr lang="en-DE" dirty="0"/>
              <a:t>Concurrency</a:t>
            </a:r>
          </a:p>
          <a:p>
            <a:pPr lvl="1"/>
            <a:r>
              <a:rPr lang="en-DE" dirty="0" err="1"/>
              <a:t>IOEither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2623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0B732-2A89-5D2E-42A4-58C67C1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Map/Filter/Reduce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B1AD1-B223-ECEA-B6D7-F5A027BF9569}"/>
              </a:ext>
            </a:extLst>
          </p:cNvPr>
          <p:cNvSpPr txBox="1"/>
          <p:nvPr/>
        </p:nvSpPr>
        <p:spPr>
          <a:xfrm>
            <a:off x="7454965" y="810344"/>
            <a:ext cx="4463956" cy="504753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idiomatic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map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5B6D-3736-90F5-D54C-85BE5F42F75A}"/>
              </a:ext>
            </a:extLst>
          </p:cNvPr>
          <p:cNvSpPr txBox="1"/>
          <p:nvPr/>
        </p:nvSpPr>
        <p:spPr>
          <a:xfrm>
            <a:off x="306180" y="1887562"/>
            <a:ext cx="6438038" cy="3970318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reduce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Concat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fold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0EDB-FFF2-FDC1-5897-0CFA7633BE47}"/>
              </a:ext>
            </a:extLst>
          </p:cNvPr>
          <p:cNvSpPr txBox="1"/>
          <p:nvPr/>
        </p:nvSpPr>
        <p:spPr>
          <a:xfrm>
            <a:off x="5581998" y="1191617"/>
            <a:ext cx="1654588" cy="803522"/>
          </a:xfrm>
          <a:prstGeom prst="rect">
            <a:avLst/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 sz="1600" 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DE" dirty="0">
                <a:solidFill>
                  <a:schemeClr val="tx1"/>
                </a:solidFill>
              </a:rPr>
              <a:t>Notice the 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263935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67-F528-ABAF-3634-9B8FD0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C72D-106D-E1A1-FA48-DC791285429A}"/>
              </a:ext>
            </a:extLst>
          </p:cNvPr>
          <p:cNvSpPr txBox="1"/>
          <p:nvPr/>
        </p:nvSpPr>
        <p:spPr>
          <a:xfrm>
            <a:off x="483182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Example_composition_pipe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09C-740E-0C13-C89C-C6F47492806E}"/>
              </a:ext>
            </a:extLst>
          </p:cNvPr>
          <p:cNvSpPr txBox="1"/>
          <p:nvPr/>
        </p:nvSpPr>
        <p:spPr>
          <a:xfrm>
            <a:off x="6797094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Example_composition_flow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B9B374C-F7E5-8AE4-A71F-0A898A111C8E}"/>
              </a:ext>
            </a:extLst>
          </p:cNvPr>
          <p:cNvSpPr/>
          <p:nvPr/>
        </p:nvSpPr>
        <p:spPr>
          <a:xfrm>
            <a:off x="4040028" y="479060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74"/>
              <a:gd name="adj6" fmla="val -7936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Curried, so functions compose well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6B8DCB1-13AC-2E54-C237-E8A4BBE71684}"/>
              </a:ext>
            </a:extLst>
          </p:cNvPr>
          <p:cNvSpPr/>
          <p:nvPr/>
        </p:nvSpPr>
        <p:spPr>
          <a:xfrm>
            <a:off x="4040028" y="3119719"/>
            <a:ext cx="1607737" cy="122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299"/>
              <a:gd name="adj6" fmla="val -100093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Index needed due to missing function overloading </a:t>
            </a:r>
            <a:r>
              <a:rPr lang="en-DE" sz="1600" b="0" i="0" dirty="0">
                <a:effectLst/>
                <a:latin typeface="__Plus_Jakarta_Sans_c26b88"/>
              </a:rPr>
              <a:t>😞</a:t>
            </a:r>
            <a:endParaRPr lang="en-DE" sz="1600" i="1" dirty="0">
              <a:solidFill>
                <a:schemeClr val="tx1"/>
              </a:solidFill>
            </a:endParaRP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A71617F-8F9C-973A-90D5-C465D75E5A3A}"/>
              </a:ext>
            </a:extLst>
          </p:cNvPr>
          <p:cNvSpPr/>
          <p:nvPr/>
        </p:nvSpPr>
        <p:spPr>
          <a:xfrm>
            <a:off x="10445778" y="261321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047"/>
              <a:gd name="adj6" fmla="val -4409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 err="1">
                <a:solidFill>
                  <a:schemeClr val="tx1"/>
                </a:solidFill>
              </a:rPr>
              <a:t>FlowN</a:t>
            </a:r>
            <a:r>
              <a:rPr lang="en-DE" sz="1600" i="1" dirty="0">
                <a:solidFill>
                  <a:schemeClr val="tx1"/>
                </a:solidFill>
              </a:rPr>
              <a:t> enables point-free style</a:t>
            </a:r>
          </a:p>
        </p:txBody>
      </p:sp>
    </p:spTree>
    <p:extLst>
      <p:ext uri="{BB962C8B-B14F-4D97-AF65-F5344CB8AC3E}">
        <p14:creationId xmlns:p14="http://schemas.microsoft.com/office/powerpoint/2010/main" val="168766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852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__Plus_Jakarta_Sans_c26b88</vt:lpstr>
      <vt:lpstr>Arial</vt:lpstr>
      <vt:lpstr>Calibri</vt:lpstr>
      <vt:lpstr>Calibri Light</vt:lpstr>
      <vt:lpstr>Fira Code</vt:lpstr>
      <vt:lpstr>Office Theme</vt:lpstr>
      <vt:lpstr>Introduction to fp-go</vt:lpstr>
      <vt:lpstr>Why functional programming?</vt:lpstr>
      <vt:lpstr>Why Go?</vt:lpstr>
      <vt:lpstr>Go Language Features</vt:lpstr>
      <vt:lpstr>PowerPoint Presentation</vt:lpstr>
      <vt:lpstr>PowerPoint Presentation</vt:lpstr>
      <vt:lpstr>Concepts Supported by fp-go</vt:lpstr>
      <vt:lpstr>Map/Filter/Reduce</vt:lpstr>
      <vt:lpstr>Function Composition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fp-go</dc:title>
  <dc:creator>Carsten Leue</dc:creator>
  <cp:lastModifiedBy>Carsten Leue</cp:lastModifiedBy>
  <cp:revision>27</cp:revision>
  <dcterms:created xsi:type="dcterms:W3CDTF">2023-09-22T09:16:13Z</dcterms:created>
  <dcterms:modified xsi:type="dcterms:W3CDTF">2023-09-22T21:14:19Z</dcterms:modified>
</cp:coreProperties>
</file>