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8" r:id="rId4"/>
    <p:sldId id="290" r:id="rId5"/>
    <p:sldId id="257" r:id="rId6"/>
    <p:sldId id="294" r:id="rId7"/>
    <p:sldId id="293" r:id="rId8"/>
    <p:sldId id="292" r:id="rId9"/>
    <p:sldId id="282" r:id="rId10"/>
    <p:sldId id="283" r:id="rId11"/>
    <p:sldId id="284" r:id="rId12"/>
    <p:sldId id="262" r:id="rId13"/>
    <p:sldId id="263" r:id="rId14"/>
    <p:sldId id="285" r:id="rId15"/>
    <p:sldId id="295" r:id="rId16"/>
    <p:sldId id="286" r:id="rId17"/>
    <p:sldId id="287" r:id="rId18"/>
    <p:sldId id="296" r:id="rId19"/>
    <p:sldId id="264" r:id="rId20"/>
    <p:sldId id="266" r:id="rId21"/>
    <p:sldId id="265" r:id="rId22"/>
    <p:sldId id="272" r:id="rId23"/>
    <p:sldId id="273" r:id="rId24"/>
    <p:sldId id="274" r:id="rId25"/>
    <p:sldId id="288" r:id="rId26"/>
    <p:sldId id="280" r:id="rId27"/>
    <p:sldId id="281" r:id="rId28"/>
    <p:sldId id="268" r:id="rId29"/>
    <p:sldId id="269" r:id="rId30"/>
    <p:sldId id="289" r:id="rId31"/>
    <p:sldId id="271" r:id="rId32"/>
    <p:sldId id="275" r:id="rId33"/>
    <p:sldId id="276" r:id="rId34"/>
    <p:sldId id="299" r:id="rId35"/>
    <p:sldId id="300" r:id="rId36"/>
    <p:sldId id="301" r:id="rId37"/>
    <p:sldId id="302" r:id="rId38"/>
    <p:sldId id="303" r:id="rId39"/>
    <p:sldId id="277" r:id="rId40"/>
    <p:sldId id="261" r:id="rId41"/>
    <p:sldId id="297" r:id="rId42"/>
    <p:sldId id="298" r:id="rId43"/>
    <p:sldId id="267" r:id="rId4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F2F2F2"/>
    <a:srgbClr val="FFFFFF"/>
    <a:srgbClr val="0000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6927" autoAdjust="0"/>
  </p:normalViewPr>
  <p:slideViewPr>
    <p:cSldViewPr snapToGrid="0">
      <p:cViewPr varScale="1">
        <p:scale>
          <a:sx n="132" d="100"/>
          <a:sy n="132" d="100"/>
        </p:scale>
        <p:origin x="418" y="7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53C2-0405-456C-E71F-EA999F27EB02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4FD30-0271-BF76-2CCB-8F38EC9C1A5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22A6-7783-38D9-7767-F148B0966D27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1F890-0A18-9B34-CB11-8CB864D00294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2DF5-47DA-1F57-1E97-B31631F072D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652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B186-1F0F-59D0-2F3A-17B0C116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7995C-5FF1-F8D6-EE8E-AD3F143F0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1D618-59AE-0990-CC6B-FDDCB26A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3864-600E-F6C9-2786-D10B6A2F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AD776-54EE-5D57-B382-95F0BA40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F64C4-EC7F-11F6-1D1F-675AFB0A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156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C222-E4D4-E992-7B13-E5DDD147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A8772-EC54-9977-2F47-18903BF81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E583-0EFC-00BD-E2B4-CE47F605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F19E0-5AE1-9329-B339-86E56180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9CA2-6BA2-7ADF-E2B3-BB4BC932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277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2B8DF-B4C1-1447-C570-C193146DD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9DC17-B9B8-004C-013C-EF85A2E00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AC31-E101-2EC3-E627-571F4729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C121B-061A-4CB2-42F0-0F84406E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0FF3-636F-EE93-A1F4-6023B0BC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5520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767F-4814-8FCA-0B14-D29E7994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17502-E07C-F51A-8338-8261673E0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96138-BC0E-1B53-DFA7-AA0DF940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632A-E236-18A9-8573-9291B8D2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69C2-521D-5892-FA14-557A5DBC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0165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E865-E50C-E58E-D995-C43389D3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6887-1086-65EE-DC9A-660F6E20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39F08-1E49-30D5-B964-1DADF614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B3B5-A638-AEEA-A47D-6F7A2BC5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9DE39-4790-1FAB-CF06-B4FC52FB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9220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7F9D-0C40-EA33-3177-95BC524C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1E5B7-EB34-BA77-C750-3FE736630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8251B-6725-B7F4-DD82-F8954E5C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4AC8E-1F49-D885-78E5-B20C5064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A992-C75E-DC70-0BB5-2AAB2AAC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123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2A2C-2336-D794-C07A-EE7D966B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1C9B-A9A4-54CA-D80B-C3F69E5E5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464A9-2617-338B-A03A-AE773FE2A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25ABD-C825-4E73-D5E6-0A05DEE1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6DAA4-F6D0-D2FD-E3CC-EFB053D6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6EF06-13FC-233C-886D-FCEEE736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0073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5C9F-A7AD-092A-C5B1-63ADBBA5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81667-7EB8-FBDD-0EB3-EF8F59520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E6295-A0A1-F183-88B7-C11F7A8E3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0C592-135E-764A-378C-9D1B433B4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BCBAF-2F55-34A9-9A64-4B6CE9FB0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665A0-4251-89D5-4E77-004D7A1A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1D6C5-6B53-D860-C426-53E6D468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909C1-26B8-BA5E-7687-A2DB5F28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6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CC86-5863-2A48-7DC5-1DBBFFD1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153FF-157D-982F-CE1D-9E2A8A5D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11D6D-13F4-E3CA-CE5C-ECA3534A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186D1-489A-C87F-8183-58232424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588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24B1A-FC6C-4A93-AD60-2EC6FC00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D5A77-7DC2-AD12-E39C-53C4BDDA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64213-A679-80C1-B842-A79E3137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28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8A8D73-B96E-9BF7-90D3-1B5CBA5D8F08}"/>
              </a:ext>
            </a:extLst>
          </p:cNvPr>
          <p:cNvSpPr/>
          <p:nvPr userDrawn="1"/>
        </p:nvSpPr>
        <p:spPr>
          <a:xfrm>
            <a:off x="1" y="0"/>
            <a:ext cx="4452730" cy="64361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22A6-7783-38D9-7767-F148B0966D27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1F890-0A18-9B34-CB11-8CB864D00294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2DF5-47DA-1F57-1E97-B31631F072D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DE6E25-3827-6110-BDB1-88E52A033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329" y="895750"/>
            <a:ext cx="3906741" cy="5111459"/>
          </a:xfr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DE" sz="3600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485202-92D3-0668-27D1-C47664D3F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30" y="895749"/>
            <a:ext cx="7207195" cy="511145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1126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BAEF-24C8-734C-B6B9-E1CBE7FA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40AF-A7AF-8967-73C3-E3D5C9933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66AFA-62FD-D8DB-E4E9-0511295DA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45999-F07E-2069-AED4-3C29CCC6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E1119-2236-3C63-6449-19DBA2BA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8AFE8-EA7B-9ADF-E692-3E6EB3AE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77974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8E26-B51E-CDF9-B244-A93282D8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8C389-032F-9449-1402-F6CC9E9CD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D2727-B01E-36E5-A3D6-64A6F3021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7D6A8-8D42-3E30-C175-0F210E59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10217-4843-6447-BD7C-809F6A4F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4DD5F-C905-27BD-6A0D-8E058ABC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5125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79DF-E45E-315F-80FD-E4296DF8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90D52-623F-D023-A844-B2363F36F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23486-9AE0-4E9D-5110-B9C122C9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65AAA-0D3C-45B3-22F2-013406F6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0A5AC-D3CE-0CFB-FEFB-9AB4E157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9033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C4A02-A522-1F60-3FCD-B35B3F1AE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8A4AB-7D0C-4482-FAED-28BFBE536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026EF-D808-D70D-0B31-D23544B2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A15E3-80AA-BCEF-F54D-A649902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BBEA-7FBF-223E-C106-8F5C7271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65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BCC5-A7EB-03FF-A5D8-EC1D9D04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81B9-152B-84E5-9E58-0775BF59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4BD2-98E9-AAC2-E924-731B449E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EF45-B5F8-7E73-E602-91677885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44D9-FB3C-D108-9D8E-BAA20878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465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979C-D4AD-6E7C-E49B-A86170FA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2B21E-4A63-5184-509C-7870FB60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49164-4119-E918-4CCC-622FAEB6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FE22D-E124-AD6F-A8E9-FE633D24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DE85-8D82-2DA6-40FF-859E61A1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97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1BE7-DFED-0679-6EAD-FB337163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3D7E-3382-980A-78F2-A6453CB3E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A1846-9870-B7E9-0C6E-C2F4DFBAA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D8F68-0A42-032B-FB39-7A9FE198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AD1C8-E45B-661A-8590-A3789B47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763C8-8749-A0A9-B07F-0C8973E0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565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33E6-D311-DD76-8D58-8FB97434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450D-07B9-9FA6-E86B-8E3215F2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8BCC3-97DA-A126-55DB-6EAC780C3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23034-0540-72F8-3A58-87D130A8F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8F861-BBFD-6079-BC2E-2C4B27BF9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EDD15-E4AE-8E76-5711-F5950FA0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AFB40-799A-1A43-B0BC-5503EE3D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AA539-528B-C0CA-DFDA-3C4667B7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75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20FA-D0AF-1ABF-9069-348BBDE4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0B913-FE28-5A29-077C-82B4A482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09C7D-60C6-CC05-92EB-699BC3A7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1585F-CBE2-28F4-D91C-61B86A01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216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98B63-8F13-803D-54BF-40C493BB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D570F-811E-1158-2A4F-4A5F8108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30236-B1F8-ACCC-A73E-41E4557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213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1231-7BC7-F3FA-3E50-DF61EE21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2DD86-AA61-6784-EC2A-E9E4C2AF2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02AB8-01E4-2B6D-A680-9138F668C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4F87D-3DDC-D6B2-4E58-7183C63C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CB9B5-6CCC-A4FD-7065-6DCC899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418E9-7664-A132-71F6-1F9A2544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565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988FDA37-8CD4-4272-33C6-B68139ADC2F1}"/>
              </a:ext>
            </a:extLst>
          </p:cNvPr>
          <p:cNvSpPr txBox="1"/>
          <p:nvPr userDrawn="1"/>
        </p:nvSpPr>
        <p:spPr>
          <a:xfrm>
            <a:off x="5487921" y="52166"/>
            <a:ext cx="5977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In</a:t>
            </a:r>
            <a:r>
              <a:rPr lang="fr-F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</a:t>
            </a:r>
            <a:r>
              <a:rPr lang="en-DE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roduction</a:t>
            </a:r>
            <a:r>
              <a:rPr lang="en-DE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to </a:t>
            </a:r>
            <a:r>
              <a:rPr lang="en-DE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fp</a:t>
            </a:r>
            <a:r>
              <a:rPr lang="en-DE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-go – functional programming for </a:t>
            </a:r>
            <a:r>
              <a:rPr lang="en-DE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golang</a:t>
            </a:r>
            <a:endParaRPr lang="en-DE" sz="1600" dirty="0">
              <a:solidFill>
                <a:schemeClr val="accent1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FA4F59-48AC-708A-3611-1316776747B5}"/>
              </a:ext>
            </a:extLst>
          </p:cNvPr>
          <p:cNvSpPr txBox="1"/>
          <p:nvPr userDrawn="1"/>
        </p:nvSpPr>
        <p:spPr>
          <a:xfrm>
            <a:off x="731520" y="6468906"/>
            <a:ext cx="3937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Carsten Leue – carsten.leue@gmx.net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149E5-6F6A-9637-DF53-E852AA84B4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35BA-421B-216A-05CB-35E6E263CFC3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21A86-E591-5BE4-2D6B-55B4345EEA6F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A49A-CEC9-4682-8E60-AC886074B69E}" type="datetimeFigureOut">
              <a:rPr lang="en-DE" smtClean="0"/>
              <a:t>27/10/2023</a:t>
            </a:fld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275D-D090-B62D-85C7-78200D2E42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880B-3F3C-5136-D98A-9A4F908CF9E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B29202-9855-2CED-15E2-D370594DC279}"/>
              </a:ext>
            </a:extLst>
          </p:cNvPr>
          <p:cNvCxnSpPr>
            <a:cxnSpLocks/>
          </p:cNvCxnSpPr>
          <p:nvPr userDrawn="1"/>
        </p:nvCxnSpPr>
        <p:spPr>
          <a:xfrm flipH="1">
            <a:off x="4737652" y="365125"/>
            <a:ext cx="7454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19EC14-C2DA-ABDE-9E34-3925E1A762E4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447480"/>
            <a:ext cx="7454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82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accent1">
              <a:lumMod val="75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E347E-D030-1A91-5979-08BF2811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82B3E-F2FA-71A3-E958-A144C1EE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86DD6-2ECF-8C0B-4BA0-4F39583AA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AA940-5D46-4A2F-8C86-6E65031143AB}" type="datetimeFigureOut">
              <a:rPr lang="en-DE" smtClean="0"/>
              <a:t>27/10/2023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FC21-A31A-E6C2-627E-93BA5553B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BA0F3-81B4-8143-8E80-6B1FD3439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88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M/fp-g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canti.github.io/fp-ts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M/fp-go/tree/main/sampl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canti/monocle-ts" TargetMode="External"/><Relationship Id="rId2" Type="http://schemas.openxmlformats.org/officeDocument/2006/relationships/hyperlink" Target="https://github.com/gcanti/fp-t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etterprogramming.pub/investigating-the-i-o-monad-in-go-3c0fabbb4b3d" TargetMode="External"/><Relationship Id="rId5" Type="http://schemas.openxmlformats.org/officeDocument/2006/relationships/hyperlink" Target="https://betterprogramming.pub/investigate-functional-programming-concepts-in-go-1dada09bc913" TargetMode="External"/><Relationship Id="rId4" Type="http://schemas.openxmlformats.org/officeDocument/2006/relationships/hyperlink" Target="https://github.com/MostlyAdequate/mostly-adequate-guid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3023-E362-E834-DD33-4A1C6845C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DE" dirty="0"/>
              <a:t>Introduction to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7B4B-D4B3-37D6-20C7-1E3D9FED4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Functional programming library for Go</a:t>
            </a:r>
          </a:p>
          <a:p>
            <a:r>
              <a:rPr lang="en-DE" dirty="0"/>
              <a:t>Carsten Leue</a:t>
            </a:r>
          </a:p>
        </p:txBody>
      </p:sp>
    </p:spTree>
    <p:extLst>
      <p:ext uri="{BB962C8B-B14F-4D97-AF65-F5344CB8AC3E}">
        <p14:creationId xmlns:p14="http://schemas.microsoft.com/office/powerpoint/2010/main" val="6509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FP friendly </a:t>
            </a:r>
            <a:r>
              <a:rPr lang="en-DE" b="1" dirty="0"/>
              <a:t>Go</a:t>
            </a:r>
            <a:r>
              <a:rPr lang="en-DE" dirty="0"/>
              <a:t> language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Generics (template types) since 1.18 (2022)</a:t>
            </a:r>
          </a:p>
          <a:p>
            <a:endParaRPr lang="en-DE" dirty="0"/>
          </a:p>
          <a:p>
            <a:r>
              <a:rPr lang="en-DE" dirty="0"/>
              <a:t>Higher order functions</a:t>
            </a:r>
          </a:p>
          <a:p>
            <a:endParaRPr lang="en-DE" dirty="0"/>
          </a:p>
          <a:p>
            <a:r>
              <a:rPr lang="en-DE" dirty="0"/>
              <a:t>Closures</a:t>
            </a:r>
          </a:p>
          <a:p>
            <a:endParaRPr lang="en-DE" dirty="0"/>
          </a:p>
          <a:p>
            <a:r>
              <a:rPr lang="en-DE" dirty="0"/>
              <a:t>Functions are first-class entities</a:t>
            </a:r>
          </a:p>
          <a:p>
            <a:endParaRPr lang="en-DE" dirty="0"/>
          </a:p>
          <a:p>
            <a:r>
              <a:rPr lang="en-DE" dirty="0"/>
              <a:t>Strong Typing</a:t>
            </a:r>
          </a:p>
        </p:txBody>
      </p:sp>
    </p:spTree>
    <p:extLst>
      <p:ext uri="{BB962C8B-B14F-4D97-AF65-F5344CB8AC3E}">
        <p14:creationId xmlns:p14="http://schemas.microsoft.com/office/powerpoint/2010/main" val="394511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CD16E8-620B-0E27-D2ED-CEBB222AFE61}"/>
              </a:ext>
            </a:extLst>
          </p:cNvPr>
          <p:cNvSpPr txBox="1"/>
          <p:nvPr/>
        </p:nvSpPr>
        <p:spPr>
          <a:xfrm>
            <a:off x="731659" y="1661572"/>
            <a:ext cx="6946612" cy="120032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addInts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adds two integers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addInts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B960071B-7A0F-38C9-00AD-56B56268129A}"/>
              </a:ext>
            </a:extLst>
          </p:cNvPr>
          <p:cNvSpPr/>
          <p:nvPr/>
        </p:nvSpPr>
        <p:spPr>
          <a:xfrm>
            <a:off x="5257799" y="632012"/>
            <a:ext cx="1501589" cy="3765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9230"/>
              <a:gd name="adj6" fmla="val -44276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Explicit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E7B38-373B-3C99-8A1A-489A84FD2E97}"/>
              </a:ext>
            </a:extLst>
          </p:cNvPr>
          <p:cNvSpPr txBox="1"/>
          <p:nvPr/>
        </p:nvSpPr>
        <p:spPr>
          <a:xfrm>
            <a:off x="731658" y="4046184"/>
            <a:ext cx="6946613" cy="120032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addNumbers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adds two numbers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addNumbers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248D7EA5-5540-1125-AD53-2514F0B25025}"/>
              </a:ext>
            </a:extLst>
          </p:cNvPr>
          <p:cNvSpPr/>
          <p:nvPr/>
        </p:nvSpPr>
        <p:spPr>
          <a:xfrm>
            <a:off x="3541057" y="3192215"/>
            <a:ext cx="1501589" cy="54158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593"/>
              <a:gd name="adj6" fmla="val -27261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Type with constraint</a:t>
            </a: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AE1E9117-1C1B-6180-A1B3-0B6808C0D932}"/>
              </a:ext>
            </a:extLst>
          </p:cNvPr>
          <p:cNvSpPr/>
          <p:nvPr/>
        </p:nvSpPr>
        <p:spPr>
          <a:xfrm>
            <a:off x="6974539" y="3158207"/>
            <a:ext cx="1501589" cy="54158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593"/>
              <a:gd name="adj6" fmla="val -27261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Type reference</a:t>
            </a:r>
          </a:p>
        </p:txBody>
      </p:sp>
    </p:spTree>
    <p:extLst>
      <p:ext uri="{BB962C8B-B14F-4D97-AF65-F5344CB8AC3E}">
        <p14:creationId xmlns:p14="http://schemas.microsoft.com/office/powerpoint/2010/main" val="2065967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6C8A84-063A-3E2E-6CFA-196F229DF799}"/>
              </a:ext>
            </a:extLst>
          </p:cNvPr>
          <p:cNvSpPr txBox="1"/>
          <p:nvPr/>
        </p:nvSpPr>
        <p:spPr>
          <a:xfrm>
            <a:off x="2206352" y="1131890"/>
            <a:ext cx="7641377" cy="4247317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captureValue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captured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"Value: %v"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captured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Example_closure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hof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captureValue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"Carsten"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() string</a:t>
            </a:r>
            <a:endParaRPr lang="fr-FR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hof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Value: Carsten</a:t>
            </a:r>
            <a:endParaRPr lang="fr-FR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BD9C80A3-2327-47E2-0CA6-D0F58741290B}"/>
              </a:ext>
            </a:extLst>
          </p:cNvPr>
          <p:cNvSpPr/>
          <p:nvPr/>
        </p:nvSpPr>
        <p:spPr>
          <a:xfrm>
            <a:off x="10354234" y="851646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4325"/>
              <a:gd name="adj6" fmla="val -70545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Reference to closure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7C1EFE61-A9FE-3D5B-13D0-48DDBFD25A0C}"/>
              </a:ext>
            </a:extLst>
          </p:cNvPr>
          <p:cNvSpPr/>
          <p:nvPr/>
        </p:nvSpPr>
        <p:spPr>
          <a:xfrm flipH="1">
            <a:off x="221880" y="3874111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763"/>
              <a:gd name="adj6" fmla="val -69351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Function as variable</a:t>
            </a:r>
          </a:p>
        </p:txBody>
      </p:sp>
    </p:spTree>
    <p:extLst>
      <p:ext uri="{BB962C8B-B14F-4D97-AF65-F5344CB8AC3E}">
        <p14:creationId xmlns:p14="http://schemas.microsoft.com/office/powerpoint/2010/main" val="321115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b="1" dirty="0"/>
              <a:t>Not </a:t>
            </a:r>
            <a:r>
              <a:rPr lang="en-DE" dirty="0"/>
              <a:t>part of the </a:t>
            </a:r>
            <a:r>
              <a:rPr lang="en-DE" b="1" dirty="0"/>
              <a:t>Go</a:t>
            </a:r>
            <a:r>
              <a:rPr lang="en-DE" dirty="0"/>
              <a:t> language so far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Immutable data types</a:t>
            </a:r>
          </a:p>
          <a:p>
            <a:endParaRPr lang="en-DE" dirty="0"/>
          </a:p>
          <a:p>
            <a:r>
              <a:rPr lang="en-DE" dirty="0"/>
              <a:t>Type parameters for methods</a:t>
            </a:r>
          </a:p>
          <a:p>
            <a:endParaRPr lang="en-DE" dirty="0"/>
          </a:p>
          <a:p>
            <a:r>
              <a:rPr lang="en-DE" dirty="0"/>
              <a:t>Function overloading</a:t>
            </a:r>
          </a:p>
          <a:p>
            <a:endParaRPr lang="en-DE" dirty="0"/>
          </a:p>
          <a:p>
            <a:r>
              <a:rPr lang="en-DE" dirty="0"/>
              <a:t>Type variance</a:t>
            </a:r>
          </a:p>
          <a:p>
            <a:endParaRPr lang="en-DE" dirty="0"/>
          </a:p>
          <a:p>
            <a:r>
              <a:rPr lang="en-DE" dirty="0"/>
              <a:t>Tuples are no real data types</a:t>
            </a:r>
          </a:p>
          <a:p>
            <a:endParaRPr lang="en-DE" dirty="0"/>
          </a:p>
          <a:p>
            <a:r>
              <a:rPr lang="en-DE" dirty="0"/>
              <a:t>Higher </a:t>
            </a:r>
            <a:r>
              <a:rPr lang="en-DE" dirty="0" err="1"/>
              <a:t>kinded</a:t>
            </a:r>
            <a:r>
              <a:rPr lang="en-DE" dirty="0"/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205104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19ED-B2A2-AEDF-6389-2FDED9676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Motivation behind creating the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  <a:r>
              <a:rPr lang="en-DE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70AC-E8A0-21B5-9997-44776C834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DE" dirty="0"/>
              <a:t>Encourage testable code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Composition patterns motivate writing small, pure, testable functions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Managed side effects provide a clean separation of effects from pure code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Immutability of data structures in the library motivate to follow the same pattern in business logic</a:t>
            </a:r>
          </a:p>
          <a:p>
            <a:endParaRPr lang="en-DE" dirty="0"/>
          </a:p>
          <a:p>
            <a:r>
              <a:rPr lang="en-DE" dirty="0"/>
              <a:t>Maintainability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Reduce boilerplate in favour of higher level abstractions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Avoid nested if/else statements to reduce complexity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Avoid early exits to make the code readable line by line</a:t>
            </a:r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6556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Concepts Supported by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Map/Filter/Reduce</a:t>
            </a:r>
          </a:p>
          <a:p>
            <a:pPr marL="457200" lvl="1" indent="0">
              <a:buNone/>
            </a:pPr>
            <a:r>
              <a:rPr lang="fr-FR" dirty="0"/>
              <a:t>F</a:t>
            </a:r>
            <a:r>
              <a:rPr lang="en-DE" dirty="0"/>
              <a:t>or slices and maps</a:t>
            </a:r>
          </a:p>
          <a:p>
            <a:pPr marL="457200" lvl="1" indent="0">
              <a:buNone/>
            </a:pPr>
            <a:r>
              <a:rPr lang="fr-FR" dirty="0"/>
              <a:t>F</a:t>
            </a:r>
            <a:r>
              <a:rPr lang="en-DE" dirty="0"/>
              <a:t>or many more monadic types</a:t>
            </a:r>
          </a:p>
          <a:p>
            <a:endParaRPr lang="en-DE" dirty="0"/>
          </a:p>
          <a:p>
            <a:r>
              <a:rPr lang="en-DE" dirty="0"/>
              <a:t>Function Composition</a:t>
            </a:r>
          </a:p>
          <a:p>
            <a:pPr marL="457200" lvl="1" indent="0">
              <a:buNone/>
            </a:pPr>
            <a:r>
              <a:rPr lang="en-DE" dirty="0"/>
              <a:t>Pipe/Flow</a:t>
            </a:r>
          </a:p>
          <a:p>
            <a:endParaRPr lang="en-DE" dirty="0"/>
          </a:p>
          <a:p>
            <a:r>
              <a:rPr lang="en-DE" dirty="0"/>
              <a:t>Collection of Monads</a:t>
            </a:r>
          </a:p>
          <a:p>
            <a:pPr marL="457200" lvl="1" indent="0">
              <a:buNone/>
            </a:pPr>
            <a:r>
              <a:rPr lang="en-DE" dirty="0"/>
              <a:t>Either</a:t>
            </a:r>
          </a:p>
          <a:p>
            <a:pPr marL="457200" lvl="1" indent="0">
              <a:buNone/>
            </a:pPr>
            <a:r>
              <a:rPr lang="en-DE" dirty="0"/>
              <a:t>Option</a:t>
            </a:r>
          </a:p>
          <a:p>
            <a:pPr marL="457200" lvl="1" indent="0">
              <a:buNone/>
            </a:pPr>
            <a:r>
              <a:rPr lang="en-DE" dirty="0"/>
              <a:t>IO, </a:t>
            </a:r>
            <a:r>
              <a:rPr lang="en-DE" dirty="0" err="1"/>
              <a:t>IOEither</a:t>
            </a:r>
            <a:r>
              <a:rPr lang="en-DE" dirty="0"/>
              <a:t>, ...</a:t>
            </a:r>
          </a:p>
          <a:p>
            <a:pPr marL="457200" lvl="1" indent="0">
              <a:buNone/>
            </a:pPr>
            <a:r>
              <a:rPr lang="en-DE" dirty="0"/>
              <a:t>Reader, </a:t>
            </a:r>
            <a:r>
              <a:rPr lang="en-DE" dirty="0" err="1"/>
              <a:t>ReaderIO</a:t>
            </a:r>
            <a:r>
              <a:rPr lang="en-DE" dirty="0"/>
              <a:t>, </a:t>
            </a:r>
            <a:r>
              <a:rPr lang="en-DE" dirty="0" err="1"/>
              <a:t>ReaderIOEither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9823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Concepts Supported by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Monoids/Semigroups</a:t>
            </a:r>
          </a:p>
          <a:p>
            <a:endParaRPr lang="en-DE" dirty="0"/>
          </a:p>
          <a:p>
            <a:r>
              <a:rPr lang="en-DE" dirty="0"/>
              <a:t>Optics</a:t>
            </a:r>
          </a:p>
          <a:p>
            <a:pPr marL="457200" lvl="1" indent="0">
              <a:buNone/>
            </a:pPr>
            <a:r>
              <a:rPr lang="en-DE" dirty="0"/>
              <a:t>Lenses</a:t>
            </a:r>
          </a:p>
          <a:p>
            <a:pPr marL="457200" lvl="1" indent="0">
              <a:buNone/>
            </a:pPr>
            <a:r>
              <a:rPr lang="en-DE" dirty="0"/>
              <a:t>Prism</a:t>
            </a:r>
          </a:p>
          <a:p>
            <a:pPr marL="457200" lvl="1" indent="0">
              <a:buNone/>
            </a:pPr>
            <a:r>
              <a:rPr lang="en-DE" dirty="0"/>
              <a:t>Traversal</a:t>
            </a:r>
          </a:p>
          <a:p>
            <a:pPr marL="457200" lvl="1" indent="0">
              <a:buNone/>
            </a:pPr>
            <a:r>
              <a:rPr lang="en-DE" dirty="0"/>
              <a:t>ISO</a:t>
            </a:r>
          </a:p>
          <a:p>
            <a:endParaRPr lang="en-DE" dirty="0"/>
          </a:p>
          <a:p>
            <a:r>
              <a:rPr lang="en-DE" dirty="0"/>
              <a:t>HTTP</a:t>
            </a:r>
          </a:p>
          <a:p>
            <a:endParaRPr lang="en-DE" dirty="0"/>
          </a:p>
          <a:p>
            <a:r>
              <a:rPr lang="en-DE" dirty="0"/>
              <a:t>Concurrency</a:t>
            </a:r>
          </a:p>
          <a:p>
            <a:pPr marL="457200" lvl="1" indent="0">
              <a:buNone/>
            </a:pPr>
            <a:r>
              <a:rPr lang="en-DE" dirty="0" err="1"/>
              <a:t>IOEither</a:t>
            </a:r>
            <a:r>
              <a:rPr lang="en-DE" dirty="0"/>
              <a:t>, </a:t>
            </a:r>
            <a:r>
              <a:rPr lang="en-DE" dirty="0" err="1"/>
              <a:t>ReaderIOEither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6246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09B0-0391-4D3F-E50A-BD2D49FB2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Installation and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754C8-2B6C-9E4F-E3F9-6EE6246CD335}"/>
              </a:ext>
            </a:extLst>
          </p:cNvPr>
          <p:cNvSpPr txBox="1"/>
          <p:nvPr/>
        </p:nvSpPr>
        <p:spPr>
          <a:xfrm>
            <a:off x="4728755" y="636664"/>
            <a:ext cx="6098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400" dirty="0">
                <a:hlinkClick r:id="rId2"/>
              </a:rPr>
              <a:t>https://github.com/IBM/fp-go</a:t>
            </a:r>
            <a:r>
              <a:rPr lang="en-DE" sz="2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568F8-AA18-590E-1CE0-BF0D9855CF7D}"/>
              </a:ext>
            </a:extLst>
          </p:cNvPr>
          <p:cNvSpPr txBox="1"/>
          <p:nvPr/>
        </p:nvSpPr>
        <p:spPr>
          <a:xfrm>
            <a:off x="5039359" y="1881395"/>
            <a:ext cx="6438038" cy="52322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DE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go mod </a:t>
            </a:r>
            <a:r>
              <a:rPr lang="en-DE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init</a:t>
            </a:r>
            <a:r>
              <a:rPr lang="en-DE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DE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myexample</a:t>
            </a:r>
            <a:endParaRPr lang="en-DE" sz="1400" b="0" dirty="0">
              <a:solidFill>
                <a:srgbClr val="00108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dirty="0">
                <a:solidFill>
                  <a:srgbClr val="001080"/>
                </a:solidFill>
                <a:latin typeface="Fira Code" panose="020B0809050000020004" pitchFamily="49" charset="0"/>
              </a:rPr>
              <a:t>go get github.com/IBM/</a:t>
            </a:r>
            <a:r>
              <a:rPr lang="en-US" sz="1400" dirty="0" err="1">
                <a:solidFill>
                  <a:srgbClr val="001080"/>
                </a:solidFill>
                <a:latin typeface="Fira Code" panose="020B0809050000020004" pitchFamily="49" charset="0"/>
              </a:rPr>
              <a:t>fp</a:t>
            </a:r>
            <a:r>
              <a:rPr lang="en-US" sz="1400" dirty="0">
                <a:solidFill>
                  <a:srgbClr val="001080"/>
                </a:solidFill>
                <a:latin typeface="Fira Code" panose="020B0809050000020004" pitchFamily="49" charset="0"/>
              </a:rPr>
              <a:t>-go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672D8-82F0-6002-7EF6-9055252C12A7}"/>
              </a:ext>
            </a:extLst>
          </p:cNvPr>
          <p:cNvSpPr txBox="1"/>
          <p:nvPr/>
        </p:nvSpPr>
        <p:spPr>
          <a:xfrm>
            <a:off x="4728755" y="1310984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>
                <a:latin typeface="Century Gothic" panose="020B0502020202020204" pitchFamily="34" charset="0"/>
              </a:rPr>
              <a:t>Installation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90B37-25DB-34D9-7CDB-9564429817A6}"/>
              </a:ext>
            </a:extLst>
          </p:cNvPr>
          <p:cNvSpPr txBox="1"/>
          <p:nvPr/>
        </p:nvSpPr>
        <p:spPr>
          <a:xfrm>
            <a:off x="4728755" y="2617270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>
                <a:latin typeface="Century Gothic" panose="020B0502020202020204" pitchFamily="34" charset="0"/>
              </a:rPr>
              <a:t>Usage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46AA7B-654E-8A01-A7A6-AB1C640C081E}"/>
              </a:ext>
            </a:extLst>
          </p:cNvPr>
          <p:cNvSpPr txBox="1"/>
          <p:nvPr/>
        </p:nvSpPr>
        <p:spPr>
          <a:xfrm>
            <a:off x="5039359" y="3329553"/>
            <a:ext cx="60981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package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DE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main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"github.com/IBM/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fp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-go/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array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"github.com/IBM/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fp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-go/</a:t>
            </a:r>
            <a:r>
              <a:rPr lang="fr-FR" sz="14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221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D0B732-2A89-5D2E-42A4-58C67C15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Map/Filter/Reduce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B1AD1-B223-ECEA-B6D7-F5A027BF9569}"/>
              </a:ext>
            </a:extLst>
          </p:cNvPr>
          <p:cNvSpPr txBox="1"/>
          <p:nvPr/>
        </p:nvSpPr>
        <p:spPr>
          <a:xfrm>
            <a:off x="7454965" y="810344"/>
            <a:ext cx="4463956" cy="5047536"/>
          </a:xfrm>
          <a:prstGeom prst="rect">
            <a:avLst/>
          </a:prstGeom>
          <a:solidFill>
            <a:srgbClr val="FFFFFF">
              <a:alpha val="50196"/>
            </a:srgbClr>
          </a:solidFill>
          <a:ln w="12700" cmpd="dbl">
            <a:noFill/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Example_map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idiomatic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go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len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range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map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[2 4 6 8]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[2 4 6 8]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C5B6D-3736-90F5-D54C-85BE5F42F75A}"/>
              </a:ext>
            </a:extLst>
          </p:cNvPr>
          <p:cNvSpPr txBox="1"/>
          <p:nvPr/>
        </p:nvSpPr>
        <p:spPr>
          <a:xfrm>
            <a:off x="306180" y="1887562"/>
            <a:ext cx="6438038" cy="3539430"/>
          </a:xfrm>
          <a:prstGeom prst="rect">
            <a:avLst/>
          </a:prstGeom>
          <a:noFill/>
          <a:ln w="12700" cmpd="sng">
            <a:noFill/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Example_reduce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reduce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Reduce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MonoidSum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]().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Concat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fold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fld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Fold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MonoidSum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]())(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fld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10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10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00EDB-FFF2-FDC1-5897-0CFA7633BE47}"/>
              </a:ext>
            </a:extLst>
          </p:cNvPr>
          <p:cNvSpPr txBox="1"/>
          <p:nvPr/>
        </p:nvSpPr>
        <p:spPr>
          <a:xfrm>
            <a:off x="5581998" y="1191617"/>
            <a:ext cx="1654588" cy="803522"/>
          </a:xfrm>
          <a:prstGeom prst="rect">
            <a:avLst/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E"/>
            </a:defPPr>
            <a:lvl1pPr algn="ctr">
              <a:defRPr sz="1600" i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DE" dirty="0"/>
              <a:t>Notice the curried functions</a:t>
            </a:r>
          </a:p>
        </p:txBody>
      </p:sp>
    </p:spTree>
    <p:extLst>
      <p:ext uri="{BB962C8B-B14F-4D97-AF65-F5344CB8AC3E}">
        <p14:creationId xmlns:p14="http://schemas.microsoft.com/office/powerpoint/2010/main" val="2639357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5DE1-A754-148D-56C3-A5C170B1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Monadic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9148-B1AD-89CA-13A6-587EC961AF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Consistent set of monadic operations for all types</a:t>
            </a:r>
          </a:p>
          <a:p>
            <a:pPr marL="457200" lvl="1" indent="0">
              <a:buNone/>
            </a:pPr>
            <a:r>
              <a:rPr lang="en-DE" b="1" dirty="0"/>
              <a:t>Readable </a:t>
            </a:r>
            <a:r>
              <a:rPr lang="en-DE" dirty="0"/>
              <a:t>because code patterns are recognizable across monads</a:t>
            </a:r>
          </a:p>
          <a:p>
            <a:pPr marL="457200" lvl="1" indent="0">
              <a:buNone/>
            </a:pPr>
            <a:endParaRPr lang="en-DE" dirty="0"/>
          </a:p>
          <a:p>
            <a:pPr marL="457200" lvl="1" indent="0">
              <a:buNone/>
            </a:pPr>
            <a:r>
              <a:rPr lang="en-DE" dirty="0"/>
              <a:t>Maintainable learning curve since there exists an manageable set of operations</a:t>
            </a:r>
          </a:p>
          <a:p>
            <a:pPr marL="457200" lvl="1" indent="0">
              <a:buNone/>
            </a:pPr>
            <a:endParaRPr lang="en-DE" sz="1800" b="0" i="0" kern="1200" dirty="0">
              <a:effectLst/>
              <a:latin typeface="+mn-ea"/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en-DE" sz="1800" b="0" i="0" kern="1200" dirty="0">
                <a:effectLst/>
                <a:latin typeface="+mn-ea"/>
                <a:ea typeface="+mn-ea"/>
                <a:cs typeface="+mn-cs"/>
              </a:rPr>
              <a:t>😞</a:t>
            </a:r>
            <a:r>
              <a:rPr lang="en-DE" dirty="0"/>
              <a:t> limited ability to write fully generic code since there exist </a:t>
            </a:r>
            <a:r>
              <a:rPr lang="en-DE" b="1" dirty="0"/>
              <a:t>no higher-</a:t>
            </a:r>
            <a:r>
              <a:rPr lang="en-DE" b="1" dirty="0" err="1"/>
              <a:t>kinded</a:t>
            </a:r>
            <a:r>
              <a:rPr lang="en-DE" dirty="0"/>
              <a:t>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E33BB-CBD1-DFB8-BD71-641C222A354B}"/>
              </a:ext>
            </a:extLst>
          </p:cNvPr>
          <p:cNvSpPr txBox="1"/>
          <p:nvPr/>
        </p:nvSpPr>
        <p:spPr>
          <a:xfrm>
            <a:off x="6214611" y="1172289"/>
            <a:ext cx="5465712" cy="3139321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Pointed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Of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Functor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MapTo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Chain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ChainTo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ChainFirst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Apply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Derived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Flatten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Reduce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24F2E-FC05-74F2-6AC7-6FA6881143D8}"/>
              </a:ext>
            </a:extLst>
          </p:cNvPr>
          <p:cNvSpPr txBox="1"/>
          <p:nvPr/>
        </p:nvSpPr>
        <p:spPr>
          <a:xfrm>
            <a:off x="7633793" y="4386086"/>
            <a:ext cx="414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i="1" dirty="0">
                <a:latin typeface="Century Gothic" panose="020B0502020202020204" pitchFamily="34" charset="0"/>
              </a:rPr>
              <a:t>Chain is an alias for Bind or </a:t>
            </a:r>
            <a:r>
              <a:rPr lang="en-DE" i="1" dirty="0" err="1">
                <a:latin typeface="Century Gothic" panose="020B0502020202020204" pitchFamily="34" charset="0"/>
              </a:rPr>
              <a:t>FlatMap</a:t>
            </a:r>
            <a:endParaRPr lang="en-DE" i="1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3D3F1-AA4D-5DAA-BCD2-1D4567590176}"/>
              </a:ext>
            </a:extLst>
          </p:cNvPr>
          <p:cNvSpPr txBox="1"/>
          <p:nvPr/>
        </p:nvSpPr>
        <p:spPr>
          <a:xfrm>
            <a:off x="6214611" y="5057308"/>
            <a:ext cx="5465712" cy="93871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PipeN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composes n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functions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with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 start value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...,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T1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..)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Tn</a:t>
            </a:r>
            <a:endParaRPr lang="en-DE" sz="1100" b="0" dirty="0">
              <a:solidFill>
                <a:srgbClr val="267F99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FlowN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composes n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functions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into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 single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function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FlowN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..,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T1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...)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Tn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8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4F65-74BE-1DD3-E30B-690A3EC9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81D0C-375A-0958-A2D8-1B4CD568B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232323"/>
                </a:solidFill>
                <a:effectLst/>
              </a:rPr>
              <a:t>This </a:t>
            </a:r>
            <a:r>
              <a:rPr lang="en-DE" b="0" dirty="0">
                <a:solidFill>
                  <a:srgbClr val="232323"/>
                </a:solidFill>
                <a:effectLst/>
              </a:rPr>
              <a:t>presentation</a:t>
            </a:r>
            <a:r>
              <a:rPr lang="en-US" b="0" dirty="0">
                <a:solidFill>
                  <a:srgbClr val="232323"/>
                </a:solidFill>
                <a:effectLst/>
              </a:rPr>
              <a:t> is not sponsored or approved by IBM. All those involved are voluntarily engaging in their individual capacities and not in their IBM roles.</a:t>
            </a:r>
            <a:endParaRPr lang="en-DE" b="0" dirty="0">
              <a:solidFill>
                <a:srgbClr val="232323"/>
              </a:solidFill>
              <a:effectLst/>
            </a:endParaRPr>
          </a:p>
          <a:p>
            <a:pPr marL="0" indent="0">
              <a:buNone/>
            </a:pPr>
            <a:endParaRPr lang="en-DE" b="0" dirty="0">
              <a:solidFill>
                <a:srgbClr val="232323"/>
              </a:solidFill>
              <a:effectLst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32323"/>
                </a:solidFill>
                <a:effectLst/>
              </a:rPr>
              <a:t>The </a:t>
            </a:r>
            <a:r>
              <a:rPr lang="en-DE" b="0" dirty="0">
                <a:solidFill>
                  <a:srgbClr val="232323"/>
                </a:solidFill>
                <a:effectLst/>
              </a:rPr>
              <a:t>statements in these slides </a:t>
            </a:r>
            <a:r>
              <a:rPr lang="en-US" b="0" dirty="0">
                <a:solidFill>
                  <a:srgbClr val="232323"/>
                </a:solidFill>
                <a:effectLst/>
              </a:rPr>
              <a:t>are my own and don't necessarily represent IBM's positions, strategies or opinions.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6082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8667-F528-ABAF-3634-9B8FD052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Function Composition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BC72D-106D-E1A1-FA48-DC791285429A}"/>
              </a:ext>
            </a:extLst>
          </p:cNvPr>
          <p:cNvSpPr txBox="1"/>
          <p:nvPr/>
        </p:nvSpPr>
        <p:spPr>
          <a:xfrm>
            <a:off x="483182" y="1575792"/>
            <a:ext cx="4463956" cy="433965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Example_composition_pipe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[4 8]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C09C-740E-0C13-C89C-C6F47492806E}"/>
              </a:ext>
            </a:extLst>
          </p:cNvPr>
          <p:cNvSpPr txBox="1"/>
          <p:nvPr/>
        </p:nvSpPr>
        <p:spPr>
          <a:xfrm>
            <a:off x="6797094" y="1575792"/>
            <a:ext cx="4463956" cy="433965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Example_composition_flow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filterAndDouble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Flow2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([]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 []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filterAndDouble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[4 8]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  <a:endParaRPr lang="en-DE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6B9B374C-F7E5-8AE4-A71F-0A898A111C8E}"/>
              </a:ext>
            </a:extLst>
          </p:cNvPr>
          <p:cNvSpPr/>
          <p:nvPr/>
        </p:nvSpPr>
        <p:spPr>
          <a:xfrm>
            <a:off x="4040028" y="4790600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974"/>
              <a:gd name="adj6" fmla="val -7936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Curried, so functions compose well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36B8DCB1-13AC-2E54-C237-E8A4BBE71684}"/>
              </a:ext>
            </a:extLst>
          </p:cNvPr>
          <p:cNvSpPr/>
          <p:nvPr/>
        </p:nvSpPr>
        <p:spPr>
          <a:xfrm>
            <a:off x="4040028" y="3119719"/>
            <a:ext cx="1607737" cy="122392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6299"/>
              <a:gd name="adj6" fmla="val -100093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Index needed due to missing function overloading </a:t>
            </a:r>
            <a:r>
              <a:rPr lang="en-DE" sz="1600" dirty="0">
                <a:solidFill>
                  <a:schemeClr val="tx1"/>
                </a:solidFill>
              </a:rPr>
              <a:t>😞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5A71617F-8F9C-973A-90D5-C465D75E5A3A}"/>
              </a:ext>
            </a:extLst>
          </p:cNvPr>
          <p:cNvSpPr/>
          <p:nvPr/>
        </p:nvSpPr>
        <p:spPr>
          <a:xfrm>
            <a:off x="10445778" y="2613210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047"/>
              <a:gd name="adj6" fmla="val -4409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 err="1">
                <a:solidFill>
                  <a:schemeClr val="tx1"/>
                </a:solidFill>
              </a:rPr>
              <a:t>FlowN</a:t>
            </a:r>
            <a:r>
              <a:rPr lang="en-DE" sz="1600" i="1" dirty="0">
                <a:solidFill>
                  <a:schemeClr val="tx1"/>
                </a:solidFill>
              </a:rPr>
              <a:t> enables point-free style</a:t>
            </a:r>
          </a:p>
        </p:txBody>
      </p:sp>
    </p:spTree>
    <p:extLst>
      <p:ext uri="{BB962C8B-B14F-4D97-AF65-F5344CB8AC3E}">
        <p14:creationId xmlns:p14="http://schemas.microsoft.com/office/powerpoint/2010/main" val="1687663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DEFA-17EC-6E6C-C6B3-C1479398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37E2-D461-2A29-03CF-94AE638A02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dirty="0"/>
              <a:t>Go does not offer the concept of immutable types</a:t>
            </a:r>
            <a:r>
              <a:rPr lang="en-DE" sz="2800" b="0" i="0" kern="1200" dirty="0">
                <a:solidFill>
                  <a:srgbClr val="FFFFFF"/>
                </a:solidFill>
                <a:effectLst/>
                <a:latin typeface="+mn-ea"/>
                <a:ea typeface="+mn-ea"/>
                <a:cs typeface="+mn-cs"/>
              </a:rPr>
              <a:t> </a:t>
            </a:r>
            <a:r>
              <a:rPr lang="en-DE" sz="2400" b="0" i="0" kern="1200" dirty="0">
                <a:solidFill>
                  <a:srgbClr val="FFFFFF"/>
                </a:solidFill>
                <a:effectLst/>
                <a:latin typeface="+mn-ea"/>
                <a:ea typeface="+mn-ea"/>
                <a:cs typeface="+mn-cs"/>
              </a:rPr>
              <a:t>😞</a:t>
            </a:r>
            <a:r>
              <a:rPr lang="en-DE" dirty="0"/>
              <a:t> 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b="1" dirty="0" err="1"/>
              <a:t>fp</a:t>
            </a:r>
            <a:r>
              <a:rPr lang="en-DE" b="1" dirty="0"/>
              <a:t>-go</a:t>
            </a:r>
            <a:r>
              <a:rPr lang="en-DE" dirty="0"/>
              <a:t> implements immutability by-contract</a:t>
            </a:r>
          </a:p>
          <a:p>
            <a:pPr marL="457200" lvl="1" indent="0">
              <a:buNone/>
            </a:pPr>
            <a:r>
              <a:rPr lang="en-DE" dirty="0"/>
              <a:t>modifications of arrays/records create copies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fr-FR" dirty="0"/>
              <a:t>I</a:t>
            </a:r>
            <a:r>
              <a:rPr lang="en-DE" dirty="0" err="1"/>
              <a:t>mmutability</a:t>
            </a:r>
            <a:r>
              <a:rPr lang="en-DE" dirty="0"/>
              <a:t> for structs can be simulated </a:t>
            </a:r>
          </a:p>
          <a:p>
            <a:pPr marL="457200" lvl="1" indent="0">
              <a:buNone/>
            </a:pPr>
            <a:r>
              <a:rPr lang="en-DE" dirty="0"/>
              <a:t>pass-by-value</a:t>
            </a:r>
          </a:p>
          <a:p>
            <a:pPr marL="457200" lvl="1" indent="0">
              <a:buNone/>
            </a:pPr>
            <a:r>
              <a:rPr lang="en-DE" dirty="0"/>
              <a:t>getters/setters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9F4CB-5487-6298-026B-4A2D4DD45D12}"/>
              </a:ext>
            </a:extLst>
          </p:cNvPr>
          <p:cNvSpPr txBox="1"/>
          <p:nvPr/>
        </p:nvSpPr>
        <p:spPr>
          <a:xfrm>
            <a:off x="6450451" y="831032"/>
            <a:ext cx="5465712" cy="526297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p.name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p.age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Example_immutability_struct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"Carsten"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8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53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8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8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(Person) Person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Curry2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Swap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p2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54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p2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4015AF9F-1BD0-4894-1ABF-9FCFBEC2400F}"/>
              </a:ext>
            </a:extLst>
          </p:cNvPr>
          <p:cNvSpPr/>
          <p:nvPr/>
        </p:nvSpPr>
        <p:spPr>
          <a:xfrm>
            <a:off x="9696880" y="2582942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362"/>
              <a:gd name="adj6" fmla="val -155136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Operates on a copy for each call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C9A6E97-2BB1-B849-E8EE-7B9F98B3FC84}"/>
              </a:ext>
            </a:extLst>
          </p:cNvPr>
          <p:cNvSpPr/>
          <p:nvPr/>
        </p:nvSpPr>
        <p:spPr>
          <a:xfrm>
            <a:off x="9696880" y="658978"/>
            <a:ext cx="1501589" cy="10317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959"/>
              <a:gd name="adj6" fmla="val -141083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Lower case fields are package-private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8D1DB3C1-0DF1-598F-0B45-7E4FBED10B68}"/>
              </a:ext>
            </a:extLst>
          </p:cNvPr>
          <p:cNvSpPr/>
          <p:nvPr/>
        </p:nvSpPr>
        <p:spPr>
          <a:xfrm>
            <a:off x="9696880" y="5069613"/>
            <a:ext cx="1501589" cy="10243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730"/>
              <a:gd name="adj6" fmla="val -38580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Setter accessed on type has binary signature</a:t>
            </a:r>
          </a:p>
        </p:txBody>
      </p:sp>
    </p:spTree>
    <p:extLst>
      <p:ext uri="{BB962C8B-B14F-4D97-AF65-F5344CB8AC3E}">
        <p14:creationId xmlns:p14="http://schemas.microsoft.com/office/powerpoint/2010/main" val="2891379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05E7-EEE4-4E06-494C-5999F583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Optics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BC28-2E85-C805-6A15-7B61337B0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E" dirty="0"/>
              <a:t>Representation of </a:t>
            </a:r>
            <a:r>
              <a:rPr lang="en-DE" i="1" dirty="0"/>
              <a:t>composable getters and setters </a:t>
            </a:r>
            <a:r>
              <a:rPr lang="en-DE" dirty="0"/>
              <a:t>on immutable data types</a:t>
            </a:r>
          </a:p>
          <a:p>
            <a:pPr marL="457200" lvl="1" indent="0">
              <a:buNone/>
            </a:pPr>
            <a:r>
              <a:rPr lang="en-DE" dirty="0"/>
              <a:t>Lens, Optional, Prism, ISO, Traversal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Advantages</a:t>
            </a:r>
          </a:p>
          <a:p>
            <a:pPr marL="457200" lvl="1" indent="0">
              <a:buNone/>
            </a:pPr>
            <a:r>
              <a:rPr lang="en-DE" dirty="0"/>
              <a:t>Immutable, Composable, Type Safe, Readable, Testable</a:t>
            </a:r>
          </a:p>
          <a:p>
            <a:pPr marL="457200" lvl="1" indent="0">
              <a:buNone/>
            </a:pPr>
            <a:r>
              <a:rPr lang="en-DE" dirty="0"/>
              <a:t>Plays well with functional 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54B6-4C16-05AF-8BB5-5E6FA4D9D5C4}"/>
              </a:ext>
            </a:extLst>
          </p:cNvPr>
          <p:cNvSpPr txBox="1"/>
          <p:nvPr/>
        </p:nvSpPr>
        <p:spPr>
          <a:xfrm>
            <a:off x="6450451" y="831032"/>
            <a:ext cx="5465712" cy="440120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Example_immutability_optics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Lens[Person,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ageLens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MakeLens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GetAge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lang="en-DE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(Person) Person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incAge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Modify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ageLens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MakePerson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"Carsten"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53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incAge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{Carsten 53}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{Carsten 54}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0274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05E7-EEE4-4E06-494C-5999F583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Optics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54B6-4C16-05AF-8BB5-5E6FA4D9D5C4}"/>
              </a:ext>
            </a:extLst>
          </p:cNvPr>
          <p:cNvSpPr txBox="1"/>
          <p:nvPr/>
        </p:nvSpPr>
        <p:spPr>
          <a:xfrm>
            <a:off x="4486835" y="831032"/>
            <a:ext cx="7429328" cy="4893647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Example_immutability_lenses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Lens[Person, string]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GetName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SetName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Lens[Client, Person]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personLens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GetPerson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SetPerson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Lens[Client, string]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clientNameLens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personLens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Compose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(Client) Client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upperName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Modify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strings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ToUpper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clientNameLens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12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Böblingen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"Carsten"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53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upperName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{{Carsten 53} {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Böblingen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}}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{{CARSTEN 53} {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Böblingen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}}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F2538-95B5-4817-FB59-AC334855FE5C}"/>
              </a:ext>
            </a:extLst>
          </p:cNvPr>
          <p:cNvSpPr txBox="1"/>
          <p:nvPr/>
        </p:nvSpPr>
        <p:spPr>
          <a:xfrm>
            <a:off x="275837" y="1507867"/>
            <a:ext cx="3985846" cy="4154984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city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Address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GetPerson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person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DE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More getters and setters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DE" sz="1200" dirty="0">
                <a:solidFill>
                  <a:srgbClr val="000000"/>
                </a:solidFill>
                <a:latin typeface="Fira Code" panose="020B0809050000020004" pitchFamily="49" charset="0"/>
              </a:rPr>
              <a:t>…</a:t>
            </a:r>
            <a:endParaRPr lang="en-DE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7332FB5A-8BDD-471F-CB1D-F650158F9440}"/>
              </a:ext>
            </a:extLst>
          </p:cNvPr>
          <p:cNvSpPr/>
          <p:nvPr/>
        </p:nvSpPr>
        <p:spPr>
          <a:xfrm>
            <a:off x="8923157" y="2123673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6142"/>
              <a:gd name="adj6" fmla="val -61451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Focus on a sub-field of Client</a:t>
            </a:r>
          </a:p>
        </p:txBody>
      </p:sp>
    </p:spTree>
    <p:extLst>
      <p:ext uri="{BB962C8B-B14F-4D97-AF65-F5344CB8AC3E}">
        <p14:creationId xmlns:p14="http://schemas.microsoft.com/office/powerpoint/2010/main" val="3786932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Error Handling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DE" dirty="0"/>
              <a:t>Errors are represented as the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error</a:t>
            </a:r>
            <a:r>
              <a:rPr lang="en-DE" dirty="0"/>
              <a:t> interface</a:t>
            </a:r>
          </a:p>
          <a:p>
            <a:endParaRPr lang="en-DE" dirty="0"/>
          </a:p>
          <a:p>
            <a:r>
              <a:rPr lang="en-DE" dirty="0"/>
              <a:t>Operations that can fail return a value </a:t>
            </a:r>
            <a:r>
              <a:rPr lang="en-DE" i="1" dirty="0"/>
              <a:t>or</a:t>
            </a:r>
            <a:r>
              <a:rPr lang="en-DE" dirty="0"/>
              <a:t> an error</a:t>
            </a:r>
          </a:p>
          <a:p>
            <a:pPr lvl="1"/>
            <a:r>
              <a:rPr lang="en-DE" dirty="0"/>
              <a:t>No exceptions</a:t>
            </a:r>
          </a:p>
          <a:p>
            <a:endParaRPr lang="en-DE" dirty="0"/>
          </a:p>
          <a:p>
            <a:r>
              <a:rPr lang="en-DE" dirty="0"/>
              <a:t>Errors are handled on the composition layer</a:t>
            </a:r>
          </a:p>
          <a:p>
            <a:endParaRPr lang="en-DE" dirty="0"/>
          </a:p>
          <a:p>
            <a:r>
              <a:rPr lang="en-DE" dirty="0" err="1"/>
              <a:t>fp</a:t>
            </a:r>
            <a:r>
              <a:rPr lang="en-DE" dirty="0"/>
              <a:t>-go</a:t>
            </a:r>
          </a:p>
          <a:p>
            <a:pPr lvl="1"/>
            <a:r>
              <a:rPr lang="en-DE" dirty="0"/>
              <a:t>error returns use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Either[E, T]</a:t>
            </a:r>
          </a:p>
          <a:p>
            <a:pPr lvl="1"/>
            <a:r>
              <a:rPr lang="en-DE" dirty="0"/>
              <a:t>error handling via the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Either</a:t>
            </a:r>
            <a:r>
              <a:rPr lang="en-DE" dirty="0"/>
              <a:t> monad using composition</a:t>
            </a:r>
          </a:p>
          <a:p>
            <a:endParaRPr lang="en-DE" dirty="0"/>
          </a:p>
          <a:p>
            <a:r>
              <a:rPr lang="fr-FR" dirty="0"/>
              <a:t>I</a:t>
            </a:r>
            <a:r>
              <a:rPr lang="en-DE" dirty="0" err="1"/>
              <a:t>diomatic</a:t>
            </a:r>
            <a:r>
              <a:rPr lang="en-DE" dirty="0"/>
              <a:t> Go</a:t>
            </a:r>
          </a:p>
          <a:p>
            <a:pPr lvl="1"/>
            <a:r>
              <a:rPr lang="en-DE" dirty="0"/>
              <a:t>error returns use a multi return value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(T, error)</a:t>
            </a:r>
          </a:p>
          <a:p>
            <a:pPr lvl="1"/>
            <a:r>
              <a:rPr lang="en-DE" dirty="0"/>
              <a:t>error handling via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if/else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C8EAE0-1EAE-67C5-FCEE-86BFB01E9E42}"/>
              </a:ext>
            </a:extLst>
          </p:cNvPr>
          <p:cNvCxnSpPr/>
          <p:nvPr/>
        </p:nvCxnSpPr>
        <p:spPr>
          <a:xfrm>
            <a:off x="4816116" y="3318320"/>
            <a:ext cx="70379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27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502C-BFB3-6F88-8A91-F8A4E92F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2A4F-AEC4-A073-300C-79EC29B83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3901"/>
            <a:ext cx="5181600" cy="4658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dirty="0"/>
              <a:t>Why does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  <a:r>
              <a:rPr lang="en-DE" dirty="0"/>
              <a:t> diverge from idiomatic style?</a:t>
            </a:r>
          </a:p>
          <a:p>
            <a:pPr marL="0" indent="0">
              <a:buNone/>
            </a:pPr>
            <a:endParaRPr lang="en-DE" dirty="0"/>
          </a:p>
          <a:p>
            <a:pPr marL="457200" lvl="1" indent="0">
              <a:buNone/>
            </a:pPr>
            <a:r>
              <a:rPr lang="en-DE" dirty="0"/>
              <a:t>Multi-return values</a:t>
            </a:r>
          </a:p>
          <a:p>
            <a:pPr marL="914400" lvl="2" indent="0">
              <a:buNone/>
            </a:pPr>
            <a:r>
              <a:rPr lang="en-DE" dirty="0"/>
              <a:t>no first-class entities</a:t>
            </a:r>
          </a:p>
          <a:p>
            <a:pPr marL="914400" lvl="2" indent="0">
              <a:buNone/>
            </a:pPr>
            <a:r>
              <a:rPr lang="en-DE" dirty="0"/>
              <a:t>do not enforce an </a:t>
            </a:r>
            <a:r>
              <a:rPr lang="en-DE" dirty="0" err="1"/>
              <a:t>xor</a:t>
            </a:r>
            <a:r>
              <a:rPr lang="en-DE" dirty="0"/>
              <a:t> semantic</a:t>
            </a:r>
          </a:p>
          <a:p>
            <a:pPr marL="914400" lvl="2" indent="0">
              <a:buNone/>
            </a:pPr>
            <a:r>
              <a:rPr lang="en-DE" dirty="0"/>
              <a:t>not composable</a:t>
            </a:r>
          </a:p>
          <a:p>
            <a:pPr marL="457200" lvl="1" indent="0">
              <a:buNone/>
            </a:pPr>
            <a:endParaRPr lang="en-DE" dirty="0"/>
          </a:p>
          <a:p>
            <a:pPr marL="457200" lvl="1" indent="0">
              <a:buNone/>
            </a:pPr>
            <a:r>
              <a:rPr lang="en-DE" dirty="0"/>
              <a:t>Either Monad</a:t>
            </a:r>
          </a:p>
          <a:p>
            <a:pPr marL="914400" lvl="2" indent="0">
              <a:buNone/>
            </a:pPr>
            <a:r>
              <a:rPr lang="en-DE" dirty="0"/>
              <a:t>composable</a:t>
            </a:r>
          </a:p>
          <a:p>
            <a:pPr marL="914400" lvl="2" indent="0">
              <a:buNone/>
            </a:pPr>
            <a:r>
              <a:rPr lang="en-DE" dirty="0"/>
              <a:t>can be used transitively</a:t>
            </a:r>
          </a:p>
          <a:p>
            <a:pPr marL="914400" lvl="2" indent="0">
              <a:buNone/>
            </a:pPr>
            <a:r>
              <a:rPr lang="en-DE" dirty="0"/>
              <a:t>fits with the rest of the FP ecosystem</a:t>
            </a:r>
          </a:p>
          <a:p>
            <a:pPr marL="914400" lvl="2" indent="0">
              <a:buNone/>
            </a:pPr>
            <a:r>
              <a:rPr lang="en-DE" dirty="0"/>
              <a:t>avoid early exits</a:t>
            </a:r>
          </a:p>
          <a:p>
            <a:pPr marL="457200" lvl="1" indent="0">
              <a:buNone/>
            </a:pP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3C3D0-4ECF-0633-BF70-99F0B3E63DAD}"/>
              </a:ext>
            </a:extLst>
          </p:cNvPr>
          <p:cNvSpPr txBox="1"/>
          <p:nvPr/>
        </p:nvSpPr>
        <p:spPr>
          <a:xfrm>
            <a:off x="6096000" y="706816"/>
            <a:ext cx="5896363" cy="5478423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7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validatePort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(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&gt; </a:t>
            </a:r>
            <a:r>
              <a:rPr lang="fr-FR" sz="7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Errorf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"Value %d </a:t>
            </a:r>
            <a:r>
              <a:rPr lang="fr-FR" sz="7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is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not a </a:t>
            </a:r>
            <a:r>
              <a:rPr lang="fr-FR" sz="7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valid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port </a:t>
            </a:r>
            <a:r>
              <a:rPr lang="fr-FR" sz="7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Example_either_monad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Eitherize1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strconv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Eitherize1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validatePort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Flow3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"http://localhost:%d"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)),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"8080"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string](http://localhost:8080)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Example_either_idiomatic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(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parsed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strconv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valid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validatePort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parsed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"http://localhost:%d"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valid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"8080"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panic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http://localhost:8080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029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9010-2AEC-B55B-3CAB-E244952D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Switching </a:t>
            </a:r>
            <a:r>
              <a:rPr lang="en-DE" dirty="0" err="1"/>
              <a:t>betw</a:t>
            </a:r>
            <a:r>
              <a:rPr lang="fr-FR" dirty="0"/>
              <a:t>e</a:t>
            </a:r>
            <a:r>
              <a:rPr lang="en-DE" dirty="0" err="1"/>
              <a:t>en</a:t>
            </a:r>
            <a:r>
              <a:rPr lang="en-DE" dirty="0"/>
              <a:t> the Worlds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1921F9C-5754-5174-45F4-1D6BC22B8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dirty="0"/>
              <a:t>Go </a:t>
            </a:r>
            <a:r>
              <a:rPr lang="en-DE" dirty="0">
                <a:sym typeface="Wingdings" panose="05000000000000000000" pitchFamily="2" charset="2"/>
              </a:rPr>
              <a:t> </a:t>
            </a:r>
            <a:r>
              <a:rPr lang="en-DE" dirty="0" err="1">
                <a:sym typeface="Wingdings" panose="05000000000000000000" pitchFamily="2" charset="2"/>
              </a:rPr>
              <a:t>fp</a:t>
            </a:r>
            <a:r>
              <a:rPr lang="en-DE" dirty="0">
                <a:sym typeface="Wingdings" panose="05000000000000000000" pitchFamily="2" charset="2"/>
              </a:rPr>
              <a:t>-go</a:t>
            </a:r>
          </a:p>
          <a:p>
            <a:pPr marL="457200" lvl="1" indent="0">
              <a:buNone/>
            </a:pPr>
            <a:endParaRPr lang="en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DE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EitherizeN</a:t>
            </a:r>
            <a:endParaRPr lang="en-DE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fr-FR" dirty="0">
                <a:sym typeface="Wingdings" panose="05000000000000000000" pitchFamily="2" charset="2"/>
              </a:rPr>
              <a:t>C</a:t>
            </a:r>
            <a:r>
              <a:rPr lang="en-DE" dirty="0" err="1">
                <a:sym typeface="Wingdings" panose="05000000000000000000" pitchFamily="2" charset="2"/>
              </a:rPr>
              <a:t>onvert</a:t>
            </a:r>
            <a:r>
              <a:rPr lang="en-DE" dirty="0">
                <a:sym typeface="Wingdings" panose="05000000000000000000" pitchFamily="2" charset="2"/>
              </a:rPr>
              <a:t> from multi return values to </a:t>
            </a:r>
            <a:r>
              <a:rPr lang="en-DE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Either</a:t>
            </a:r>
            <a:endParaRPr lang="en-DE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DE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OptionizeN</a:t>
            </a:r>
            <a:endParaRPr lang="en-DE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fr-FR" dirty="0">
                <a:sym typeface="Wingdings" panose="05000000000000000000" pitchFamily="2" charset="2"/>
              </a:rPr>
              <a:t>C</a:t>
            </a:r>
            <a:r>
              <a:rPr lang="en-DE" dirty="0" err="1">
                <a:sym typeface="Wingdings" panose="05000000000000000000" pitchFamily="2" charset="2"/>
              </a:rPr>
              <a:t>onvert</a:t>
            </a:r>
            <a:r>
              <a:rPr lang="en-DE" dirty="0">
                <a:sym typeface="Wingdings" panose="05000000000000000000" pitchFamily="2" charset="2"/>
              </a:rPr>
              <a:t> from </a:t>
            </a:r>
            <a:r>
              <a:rPr lang="en-DE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(value, bool) </a:t>
            </a:r>
            <a:r>
              <a:rPr lang="en-DE" dirty="0">
                <a:sym typeface="Wingdings" panose="05000000000000000000" pitchFamily="2" charset="2"/>
              </a:rPr>
              <a:t>to </a:t>
            </a:r>
            <a:r>
              <a:rPr lang="en-DE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Option</a:t>
            </a:r>
          </a:p>
          <a:p>
            <a:pPr marL="914400" lvl="2" indent="0">
              <a:buNone/>
            </a:pPr>
            <a:endParaRPr lang="en-DE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DE" dirty="0" err="1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fp</a:t>
            </a:r>
            <a:r>
              <a:rPr lang="en-DE" dirty="0"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-go  Go</a:t>
            </a:r>
          </a:p>
          <a:p>
            <a:pPr marL="457200" lvl="1" indent="0">
              <a:buNone/>
            </a:pPr>
            <a:endParaRPr lang="en-DE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DE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UneitherizeN</a:t>
            </a:r>
            <a:r>
              <a:rPr lang="en-D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/</a:t>
            </a:r>
            <a:r>
              <a:rPr lang="en-DE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UnoptionizeN</a:t>
            </a:r>
            <a:endParaRPr lang="en-DE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D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Fold</a:t>
            </a:r>
          </a:p>
          <a:p>
            <a:pPr marL="914400" lvl="2" indent="0">
              <a:buNone/>
            </a:pPr>
            <a:r>
              <a:rPr lang="en-D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B30DA0-D983-0966-B77B-6A671B749851}"/>
              </a:ext>
            </a:extLst>
          </p:cNvPr>
          <p:cNvSpPr txBox="1"/>
          <p:nvPr/>
        </p:nvSpPr>
        <p:spPr>
          <a:xfrm>
            <a:off x="6231160" y="1372963"/>
            <a:ext cx="5761203" cy="5078313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Example_either_worlds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Eitherize1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strconv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valPort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Eitherize1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validatePort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Flow3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valPort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"http://localhost:%d"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(string,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makeUrlGo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Uneitherize1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makeUrlGo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"8080"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panic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http://localhost:8080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7264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E444-9D45-DBF7-ECDC-4D221C7E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Managed Side Effects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11592B-0F66-A24F-34F2-B9B155C36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763"/>
            <a:ext cx="10515600" cy="4351338"/>
          </a:xfrm>
        </p:spPr>
        <p:txBody>
          <a:bodyPr/>
          <a:lstStyle/>
          <a:p>
            <a:r>
              <a:rPr lang="en-DE" dirty="0"/>
              <a:t>Side effects are operations that alter or rely on state outside of the scope of a function</a:t>
            </a:r>
          </a:p>
          <a:p>
            <a:pPr lvl="1"/>
            <a:r>
              <a:rPr lang="en-DE" dirty="0"/>
              <a:t>Reading/Writing files, accessing the environment, logging, random numbers, time, HTTP requests, etc</a:t>
            </a:r>
          </a:p>
          <a:p>
            <a:pPr lvl="1"/>
            <a:endParaRPr lang="en-DE" dirty="0"/>
          </a:p>
          <a:p>
            <a:r>
              <a:rPr lang="en-DE" dirty="0"/>
              <a:t>W</a:t>
            </a:r>
            <a:r>
              <a:rPr lang="en-US" dirty="0"/>
              <a:t>e try to isolate side effects from pure functions such that their execution is effectful, but their composition remains pure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C6275-FF89-2797-DA89-E778CBE5998B}"/>
              </a:ext>
            </a:extLst>
          </p:cNvPr>
          <p:cNvSpPr txBox="1"/>
          <p:nvPr/>
        </p:nvSpPr>
        <p:spPr>
          <a:xfrm>
            <a:off x="2871465" y="4818249"/>
            <a:ext cx="5465712" cy="52322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 </a:t>
            </a:r>
            <a:r>
              <a:rPr lang="en-US" sz="2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endParaRPr lang="en-US" sz="2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58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E444-9D45-DBF7-ECDC-4D221C7E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9543" cy="1757442"/>
          </a:xfrm>
        </p:spPr>
        <p:txBody>
          <a:bodyPr/>
          <a:lstStyle/>
          <a:p>
            <a:r>
              <a:rPr lang="en-DE" dirty="0"/>
              <a:t>Managed Side Effects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11592B-0F66-A24F-34F2-B9B155C36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22567"/>
            <a:ext cx="4933691" cy="4054396"/>
          </a:xfrm>
        </p:spPr>
        <p:txBody>
          <a:bodyPr>
            <a:normAutofit/>
          </a:bodyPr>
          <a:lstStyle/>
          <a:p>
            <a:r>
              <a:rPr lang="en-DE" dirty="0"/>
              <a:t>Signature</a:t>
            </a:r>
          </a:p>
          <a:p>
            <a:pPr lvl="1"/>
            <a:r>
              <a:rPr lang="en-DE" dirty="0"/>
              <a:t>Easily recognizable as side effect (returns a value without input)</a:t>
            </a:r>
          </a:p>
          <a:p>
            <a:pPr lvl="1"/>
            <a:endParaRPr lang="en-DE" dirty="0"/>
          </a:p>
          <a:p>
            <a:r>
              <a:rPr lang="en-DE" dirty="0"/>
              <a:t>Why?</a:t>
            </a:r>
          </a:p>
          <a:p>
            <a:pPr lvl="1"/>
            <a:r>
              <a:rPr lang="en-DE" dirty="0"/>
              <a:t>Execution pushed to the boundary</a:t>
            </a:r>
          </a:p>
          <a:p>
            <a:pPr lvl="1"/>
            <a:r>
              <a:rPr lang="en-DE" dirty="0"/>
              <a:t>Pure composability</a:t>
            </a:r>
          </a:p>
          <a:p>
            <a:pPr lvl="1"/>
            <a:r>
              <a:rPr lang="en-DE" dirty="0"/>
              <a:t>Retry/Concurrency/...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DEF6C-21BE-0FB7-9B26-A053FAAEA683}"/>
              </a:ext>
            </a:extLst>
          </p:cNvPr>
          <p:cNvSpPr txBox="1"/>
          <p:nvPr/>
        </p:nvSpPr>
        <p:spPr>
          <a:xfrm>
            <a:off x="5966357" y="683151"/>
            <a:ext cx="6003594" cy="5493812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`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:"a"`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Example_io_flow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Pipe3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ChainEitherK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SequenceT2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Some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data,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10)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3837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E444-9D45-DBF7-ECDC-4D221C7E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9543" cy="1757442"/>
          </a:xfrm>
        </p:spPr>
        <p:txBody>
          <a:bodyPr/>
          <a:lstStyle/>
          <a:p>
            <a:r>
              <a:rPr lang="en-DE" dirty="0"/>
              <a:t>Managed Side Effects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11592B-0F66-A24F-34F2-B9B155C36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22567"/>
            <a:ext cx="4933691" cy="4054396"/>
          </a:xfrm>
        </p:spPr>
        <p:txBody>
          <a:bodyPr>
            <a:normAutofit/>
          </a:bodyPr>
          <a:lstStyle/>
          <a:p>
            <a:r>
              <a:rPr lang="en-DE" dirty="0"/>
              <a:t>Signature</a:t>
            </a:r>
          </a:p>
          <a:p>
            <a:pPr lvl="1"/>
            <a:r>
              <a:rPr lang="en-DE" dirty="0"/>
              <a:t>Easily recognizable as side effect (returns a value without input)</a:t>
            </a:r>
          </a:p>
          <a:p>
            <a:pPr lvl="1"/>
            <a:endParaRPr lang="en-DE" dirty="0"/>
          </a:p>
          <a:p>
            <a:r>
              <a:rPr lang="en-DE" dirty="0"/>
              <a:t>Why?</a:t>
            </a:r>
          </a:p>
          <a:p>
            <a:pPr lvl="1"/>
            <a:r>
              <a:rPr lang="en-DE" dirty="0"/>
              <a:t>Execution pushed to the boundary</a:t>
            </a:r>
          </a:p>
          <a:p>
            <a:pPr lvl="1"/>
            <a:r>
              <a:rPr lang="en-DE" dirty="0"/>
              <a:t>Pure composability</a:t>
            </a:r>
          </a:p>
          <a:p>
            <a:pPr lvl="1"/>
            <a:r>
              <a:rPr lang="en-DE" dirty="0"/>
              <a:t>Retry/Concurrency/...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DEF6C-21BE-0FB7-9B26-A053FAAEA683}"/>
              </a:ext>
            </a:extLst>
          </p:cNvPr>
          <p:cNvSpPr txBox="1"/>
          <p:nvPr/>
        </p:nvSpPr>
        <p:spPr>
          <a:xfrm>
            <a:off x="5966357" y="683151"/>
            <a:ext cx="6003594" cy="5493812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`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:"a"`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Example_io_flow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Pipe3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ChainEitherK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SequenceT2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Some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data,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10)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4B8F4BD4-8A81-0650-3953-C0CBB90BAAC8}"/>
              </a:ext>
            </a:extLst>
          </p:cNvPr>
          <p:cNvSpPr/>
          <p:nvPr/>
        </p:nvSpPr>
        <p:spPr>
          <a:xfrm>
            <a:off x="9101072" y="1725632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Managed effect created but not executed</a:t>
            </a:r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802B00A9-B87D-99D3-4927-4D2D81751F31}"/>
              </a:ext>
            </a:extLst>
          </p:cNvPr>
          <p:cNvSpPr/>
          <p:nvPr/>
        </p:nvSpPr>
        <p:spPr>
          <a:xfrm>
            <a:off x="9949271" y="3223428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Error handling via composition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EC4083A9-5D64-63A7-CFE3-F4EAC0A81D62}"/>
              </a:ext>
            </a:extLst>
          </p:cNvPr>
          <p:cNvSpPr/>
          <p:nvPr/>
        </p:nvSpPr>
        <p:spPr>
          <a:xfrm flipH="1">
            <a:off x="4429771" y="4039218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Traversal, per default concurrently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2ABE974-43BB-8C1C-2163-9D168E0599C1}"/>
              </a:ext>
            </a:extLst>
          </p:cNvPr>
          <p:cNvSpPr/>
          <p:nvPr/>
        </p:nvSpPr>
        <p:spPr>
          <a:xfrm>
            <a:off x="8447682" y="4911552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Actual execution</a:t>
            </a:r>
          </a:p>
        </p:txBody>
      </p:sp>
    </p:spTree>
    <p:extLst>
      <p:ext uri="{BB962C8B-B14F-4D97-AF65-F5344CB8AC3E}">
        <p14:creationId xmlns:p14="http://schemas.microsoft.com/office/powerpoint/2010/main" val="413827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B922-9485-1F24-A37D-CA8B9258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Kudos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57CD-61EB-B2E5-58AD-5C1B6BABD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Implementation and design are largely inspired by the awesome </a:t>
            </a:r>
            <a:r>
              <a:rPr lang="en-DE" b="1" dirty="0" err="1"/>
              <a:t>fp-ts</a:t>
            </a:r>
            <a:r>
              <a:rPr lang="en-DE" dirty="0"/>
              <a:t> library by </a:t>
            </a:r>
            <a:r>
              <a:rPr lang="fr-FR" b="1" dirty="0"/>
              <a:t>Giulio Canti</a:t>
            </a:r>
            <a:endParaRPr lang="en-DE" b="1" dirty="0"/>
          </a:p>
          <a:p>
            <a:endParaRPr lang="en-DE" b="1" dirty="0"/>
          </a:p>
          <a:p>
            <a:r>
              <a:rPr lang="fr-FR" dirty="0">
                <a:hlinkClick r:id="rId2"/>
              </a:rPr>
              <a:t>https://gcanti.github.io/fp-ts/</a:t>
            </a:r>
            <a:endParaRPr lang="en-DE" dirty="0"/>
          </a:p>
          <a:p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3646909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C88A-3D0D-672E-453A-E87B4E0D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Comparison to idiomatic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15279-3340-24E0-EF7D-FAA26C78E804}"/>
              </a:ext>
            </a:extLst>
          </p:cNvPr>
          <p:cNvSpPr txBox="1"/>
          <p:nvPr/>
        </p:nvSpPr>
        <p:spPr>
          <a:xfrm>
            <a:off x="575120" y="1494112"/>
            <a:ext cx="5122295" cy="452431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Example_io_flow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Pipe3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ChainEitherK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SequenceT2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Some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data,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10)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94F5E-F7E9-6335-F11C-49E90578C03A}"/>
              </a:ext>
            </a:extLst>
          </p:cNvPr>
          <p:cNvSpPr txBox="1"/>
          <p:nvPr/>
        </p:nvSpPr>
        <p:spPr>
          <a:xfrm>
            <a:off x="6231505" y="1494112"/>
            <a:ext cx="5122295" cy="452431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io_flow_idiomatic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[]byte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file1AsBytes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string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file1AsBytes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[]byte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file2AsBytes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var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file2AsBytes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&amp;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string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9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DE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9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13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C88A-3D0D-672E-453A-E87B4E0D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Comparison to idiomatic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15279-3340-24E0-EF7D-FAA26C78E804}"/>
              </a:ext>
            </a:extLst>
          </p:cNvPr>
          <p:cNvSpPr txBox="1"/>
          <p:nvPr/>
        </p:nvSpPr>
        <p:spPr>
          <a:xfrm>
            <a:off x="575120" y="1494112"/>
            <a:ext cx="5122295" cy="452431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Example_io_flow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Pipe3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ChainEitherK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SequenceT2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Some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data,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10)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94F5E-F7E9-6335-F11C-49E90578C03A}"/>
              </a:ext>
            </a:extLst>
          </p:cNvPr>
          <p:cNvSpPr txBox="1"/>
          <p:nvPr/>
        </p:nvSpPr>
        <p:spPr>
          <a:xfrm>
            <a:off x="6231505" y="1494112"/>
            <a:ext cx="5122295" cy="452431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io_flow_idiomatic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[]byte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file1AsBytes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string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file1AsBytes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[]byte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file2AsBytes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var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file2AsBytes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&amp;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string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9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DE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9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1C602288-427A-B578-9B33-CD8B522CEA16}"/>
              </a:ext>
            </a:extLst>
          </p:cNvPr>
          <p:cNvSpPr/>
          <p:nvPr/>
        </p:nvSpPr>
        <p:spPr>
          <a:xfrm>
            <a:off x="8302869" y="4758462"/>
            <a:ext cx="803894" cy="4962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Eager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713BCE7F-9997-353B-4152-3C68AD44CE7D}"/>
              </a:ext>
            </a:extLst>
          </p:cNvPr>
          <p:cNvSpPr/>
          <p:nvPr/>
        </p:nvSpPr>
        <p:spPr>
          <a:xfrm>
            <a:off x="2812332" y="4758461"/>
            <a:ext cx="803894" cy="4962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Lazy</a:t>
            </a:r>
          </a:p>
        </p:txBody>
      </p:sp>
    </p:spTree>
    <p:extLst>
      <p:ext uri="{BB962C8B-B14F-4D97-AF65-F5344CB8AC3E}">
        <p14:creationId xmlns:p14="http://schemas.microsoft.com/office/powerpoint/2010/main" val="1735101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630A68-E59C-5E9B-8FB3-E2C8C7B6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Managed Side Effects and Concurrency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CB628-73BB-4620-B238-776D07AC42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Side effects often represent I/O operations</a:t>
            </a:r>
          </a:p>
          <a:p>
            <a:pPr lvl="1"/>
            <a:r>
              <a:rPr lang="en-DE" dirty="0"/>
              <a:t>I/O can benefit from concurrent execution without exhausting CPU</a:t>
            </a:r>
          </a:p>
          <a:p>
            <a:pPr lvl="1"/>
            <a:r>
              <a:rPr lang="en-DE" dirty="0"/>
              <a:t>go-routines are optimized to handle I/O</a:t>
            </a:r>
          </a:p>
          <a:p>
            <a:r>
              <a:rPr lang="en-DE" dirty="0"/>
              <a:t>Sequence/Traversals</a:t>
            </a:r>
          </a:p>
          <a:p>
            <a:pPr lvl="1"/>
            <a:r>
              <a:rPr lang="en-DE" dirty="0"/>
              <a:t>Accept sets of IO to be run as a batch</a:t>
            </a:r>
          </a:p>
          <a:p>
            <a:pPr lvl="1"/>
            <a:r>
              <a:rPr lang="en-DE" i="1" dirty="0"/>
              <a:t>Applicative</a:t>
            </a:r>
            <a:r>
              <a:rPr lang="en-DE" dirty="0"/>
              <a:t> controls concurrent or sequential access</a:t>
            </a:r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694ED-7907-255A-100D-54667474B16D}"/>
              </a:ext>
            </a:extLst>
          </p:cNvPr>
          <p:cNvSpPr txBox="1"/>
          <p:nvPr/>
        </p:nvSpPr>
        <p:spPr>
          <a:xfrm>
            <a:off x="6231505" y="1895455"/>
            <a:ext cx="5639145" cy="2677656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Ap is an alias of [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ApPar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DE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ApPar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applies function and value in parallel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ApPar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 </a:t>
            </a:r>
            <a:endParaRPr lang="en-DE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ApSeq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applies function and value sequentially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ApSeq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endParaRPr lang="en-DE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3BF2FBAC-AC6E-4A9E-A20B-DE5331D29EE7}"/>
              </a:ext>
            </a:extLst>
          </p:cNvPr>
          <p:cNvSpPr/>
          <p:nvPr/>
        </p:nvSpPr>
        <p:spPr>
          <a:xfrm>
            <a:off x="10060985" y="1158279"/>
            <a:ext cx="1809665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286"/>
              <a:gd name="adj6" fmla="val -62547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Traversals are based on the applicative</a:t>
            </a:r>
          </a:p>
        </p:txBody>
      </p:sp>
    </p:spTree>
    <p:extLst>
      <p:ext uri="{BB962C8B-B14F-4D97-AF65-F5344CB8AC3E}">
        <p14:creationId xmlns:p14="http://schemas.microsoft.com/office/powerpoint/2010/main" val="2262577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Performance Considerations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In general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  <a:r>
              <a:rPr lang="en-DE" dirty="0"/>
              <a:t> comes with a small performance overhead because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Combinators create instances of higher order functions</a:t>
            </a:r>
          </a:p>
          <a:p>
            <a:pPr lvl="1"/>
            <a:r>
              <a:rPr lang="en-DE" dirty="0"/>
              <a:t>Traversals create copies to ensure immutability</a:t>
            </a:r>
          </a:p>
          <a:p>
            <a:pPr lvl="1"/>
            <a:r>
              <a:rPr lang="en-DE" dirty="0"/>
              <a:t>Differences mostly seen in micro-benchmarks</a:t>
            </a:r>
          </a:p>
          <a:p>
            <a:endParaRPr lang="en-DE" dirty="0"/>
          </a:p>
          <a:p>
            <a:r>
              <a:rPr lang="en-DE" dirty="0"/>
              <a:t>Performance advantage for I/O operations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Due to the ease of concurrency</a:t>
            </a:r>
          </a:p>
          <a:p>
            <a:pPr lvl="1"/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06554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Performance Considerations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DF25F0B-2CF1-2DCC-D4AD-73A324A24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1696" y="2420471"/>
            <a:ext cx="6418291" cy="3734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484089-39CD-E70B-55E9-AE641632EE6A}"/>
              </a:ext>
            </a:extLst>
          </p:cNvPr>
          <p:cNvSpPr txBox="1"/>
          <p:nvPr/>
        </p:nvSpPr>
        <p:spPr>
          <a:xfrm>
            <a:off x="5043423" y="757250"/>
            <a:ext cx="6098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strings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ToUpper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data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50E70-EAFC-1B32-2810-1BEDA1A27C4E}"/>
              </a:ext>
            </a:extLst>
          </p:cNvPr>
          <p:cNvSpPr txBox="1"/>
          <p:nvPr/>
        </p:nvSpPr>
        <p:spPr>
          <a:xfrm>
            <a:off x="5013941" y="1419181"/>
            <a:ext cx="69394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var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len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data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range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data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DE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strings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ToUpper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0454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Performance Considerations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FC358CF-8E2C-53D9-5264-F15327664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9214" y="659178"/>
            <a:ext cx="4545588" cy="264458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80D358F-7FCF-1F3C-F950-AB4FC9EC3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9215" y="3503883"/>
            <a:ext cx="4545587" cy="2644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565B71-CA7E-3EBA-0957-3258A1EB37F8}"/>
              </a:ext>
            </a:extLst>
          </p:cNvPr>
          <p:cNvSpPr txBox="1"/>
          <p:nvPr/>
        </p:nvSpPr>
        <p:spPr>
          <a:xfrm>
            <a:off x="4828271" y="659178"/>
            <a:ext cx="16428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Filter/Map with a fast </a:t>
            </a:r>
            <a:r>
              <a:rPr lang="en-DE" b="1" dirty="0" err="1">
                <a:latin typeface="Century Gothic" panose="020B0502020202020204" pitchFamily="34" charset="0"/>
              </a:rPr>
              <a:t>isEven</a:t>
            </a:r>
            <a:r>
              <a:rPr lang="en-DE" dirty="0">
                <a:latin typeface="Century Gothic" panose="020B0502020202020204" pitchFamily="34" charset="0"/>
              </a:rPr>
              <a:t> predicate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23706-0302-CF62-15F1-0C7179F758BC}"/>
              </a:ext>
            </a:extLst>
          </p:cNvPr>
          <p:cNvSpPr txBox="1"/>
          <p:nvPr/>
        </p:nvSpPr>
        <p:spPr>
          <a:xfrm>
            <a:off x="4828271" y="3503883"/>
            <a:ext cx="16428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Filter/Map with a slow </a:t>
            </a:r>
            <a:r>
              <a:rPr lang="en-DE" b="1" dirty="0" err="1">
                <a:latin typeface="Century Gothic" panose="020B0502020202020204" pitchFamily="34" charset="0"/>
              </a:rPr>
              <a:t>isPrime</a:t>
            </a:r>
            <a:r>
              <a:rPr lang="en-DE" dirty="0">
                <a:latin typeface="Century Gothic" panose="020B0502020202020204" pitchFamily="34" charset="0"/>
              </a:rPr>
              <a:t> predicate</a:t>
            </a:r>
          </a:p>
        </p:txBody>
      </p:sp>
    </p:spTree>
    <p:extLst>
      <p:ext uri="{BB962C8B-B14F-4D97-AF65-F5344CB8AC3E}">
        <p14:creationId xmlns:p14="http://schemas.microsoft.com/office/powerpoint/2010/main" val="687584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Performance Considerations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EACF4-52B9-AB76-E40C-59FE399DE635}"/>
              </a:ext>
            </a:extLst>
          </p:cNvPr>
          <p:cNvSpPr txBox="1"/>
          <p:nvPr/>
        </p:nvSpPr>
        <p:spPr>
          <a:xfrm>
            <a:off x="4828271" y="659178"/>
            <a:ext cx="71085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Making HTTP GET requests</a:t>
            </a:r>
          </a:p>
          <a:p>
            <a:pPr lvl="1"/>
            <a:r>
              <a:rPr lang="en-DE" dirty="0">
                <a:latin typeface="Century Gothic" panose="020B0502020202020204" pitchFamily="34" charset="0"/>
              </a:rPr>
              <a:t>no surprise, the concurrent way is much faster</a:t>
            </a:r>
          </a:p>
          <a:p>
            <a:pPr lvl="1"/>
            <a:endParaRPr lang="en-DE" dirty="0">
              <a:latin typeface="Century Gothic" panose="020B0502020202020204" pitchFamily="34" charset="0"/>
            </a:endParaRPr>
          </a:p>
          <a:p>
            <a:pPr lvl="1"/>
            <a:r>
              <a:rPr lang="en-DE" dirty="0">
                <a:latin typeface="Century Gothic" panose="020B0502020202020204" pitchFamily="34" charset="0"/>
                <a:sym typeface="Wingdings" panose="05000000000000000000" pitchFamily="2" charset="2"/>
              </a:rPr>
              <a:t> Traversal/Sequences make it easy to parallelize code</a:t>
            </a:r>
            <a:endParaRPr lang="en-DE" dirty="0">
              <a:latin typeface="Century Gothic" panose="020B0502020202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C8BCF13-9EDA-5CBE-B818-CE9C95DB9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8101" y="2077053"/>
            <a:ext cx="7157966" cy="416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Performance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AA335-28B8-E116-C54E-52A8767C742F}"/>
              </a:ext>
            </a:extLst>
          </p:cNvPr>
          <p:cNvSpPr txBox="1"/>
          <p:nvPr/>
        </p:nvSpPr>
        <p:spPr>
          <a:xfrm>
            <a:off x="4878179" y="1083162"/>
            <a:ext cx="716624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heterogeneousHttpRequests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ReaderIOEither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[[]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PostItem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CatFact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]]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prepare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the http client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HTTP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DefaultClient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readSinglePost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ReadJson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PostItem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readSingleCatFact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ReadJson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CatFact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single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MakeTuple2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"https://jsonplaceholder.typicode.com/</a:t>
            </a:r>
            <a:r>
              <a:rPr lang="fr-FR" sz="12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posts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/1"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"https://catfact.ninja/fact"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MakeGetRequest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MakeGetRequest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TraverseTuple2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readSinglePost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readSingleCatFact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Replicate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single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R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SequenceArray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PostItem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CatFact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]],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3B61D5A5-D065-0C52-7C93-E654B27D1629}"/>
              </a:ext>
            </a:extLst>
          </p:cNvPr>
          <p:cNvSpPr/>
          <p:nvPr/>
        </p:nvSpPr>
        <p:spPr>
          <a:xfrm flipH="1">
            <a:off x="2853361" y="4236621"/>
            <a:ext cx="1809665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783"/>
              <a:gd name="adj6" fmla="val -50887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Concurrent by default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4D2F8EB2-CAA9-6663-F91C-3D38C0E83CE6}"/>
              </a:ext>
            </a:extLst>
          </p:cNvPr>
          <p:cNvSpPr/>
          <p:nvPr/>
        </p:nvSpPr>
        <p:spPr>
          <a:xfrm flipH="1">
            <a:off x="2853361" y="2788476"/>
            <a:ext cx="1809665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783"/>
              <a:gd name="adj6" fmla="val -50887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Concurrent by default</a:t>
            </a:r>
          </a:p>
        </p:txBody>
      </p:sp>
    </p:spTree>
    <p:extLst>
      <p:ext uri="{BB962C8B-B14F-4D97-AF65-F5344CB8AC3E}">
        <p14:creationId xmlns:p14="http://schemas.microsoft.com/office/powerpoint/2010/main" val="2308358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E817-C58B-16FB-9785-E0F53117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Examples and Tutorials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DCFFA8-99A7-0E24-A64E-EF7FDB0F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Samples exist alongside the code and in the </a:t>
            </a:r>
            <a:r>
              <a:rPr lang="en-DE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samples</a:t>
            </a:r>
            <a:r>
              <a:rPr lang="en-DE" dirty="0"/>
              <a:t> folder:</a:t>
            </a:r>
          </a:p>
          <a:p>
            <a:pPr lvl="1"/>
            <a:r>
              <a:rPr lang="fr-FR" dirty="0">
                <a:hlinkClick r:id="rId2"/>
              </a:rPr>
              <a:t>https://github.com/IBM/fp-go/tree/main/samples</a:t>
            </a:r>
            <a:endParaRPr lang="en-DE" dirty="0"/>
          </a:p>
          <a:p>
            <a:pPr lvl="1"/>
            <a:endParaRPr lang="en-DE" dirty="0"/>
          </a:p>
          <a:p>
            <a:r>
              <a:rPr lang="en-DE" dirty="0"/>
              <a:t>Adaption of the code examples in </a:t>
            </a:r>
            <a:r>
              <a:rPr lang="en-DE" i="1" dirty="0"/>
              <a:t>Professor Frisby’s Mostly Adequate Guide to Functional Programming</a:t>
            </a:r>
          </a:p>
          <a:p>
            <a:endParaRPr lang="en-DE" i="1" dirty="0"/>
          </a:p>
          <a:p>
            <a:r>
              <a:rPr lang="en-DE" dirty="0"/>
              <a:t>Samples and tutorials for </a:t>
            </a:r>
            <a:r>
              <a:rPr lang="en-DE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fp-ts</a:t>
            </a:r>
            <a:r>
              <a:rPr lang="en-DE" dirty="0"/>
              <a:t> also largely apply to </a:t>
            </a:r>
            <a:r>
              <a:rPr lang="en-DE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fp</a:t>
            </a:r>
            <a:r>
              <a:rPr lang="en-DE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-go</a:t>
            </a:r>
          </a:p>
        </p:txBody>
      </p:sp>
    </p:spTree>
    <p:extLst>
      <p:ext uri="{BB962C8B-B14F-4D97-AF65-F5344CB8AC3E}">
        <p14:creationId xmlns:p14="http://schemas.microsoft.com/office/powerpoint/2010/main" val="486729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A0840C-DB9A-7D3C-FA14-B827E347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EC7A3-4C3A-DBDA-7815-004D35CE0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2"/>
              </a:rPr>
              <a:t>https://github.com/IBM/fp-go</a:t>
            </a:r>
            <a:endParaRPr lang="en-DE" dirty="0">
              <a:hlinkClick r:id="rId2"/>
            </a:endParaRPr>
          </a:p>
          <a:p>
            <a:endParaRPr lang="en-DE" dirty="0">
              <a:hlinkClick r:id="rId2"/>
            </a:endParaRPr>
          </a:p>
          <a:p>
            <a:r>
              <a:rPr lang="fr-FR" dirty="0">
                <a:hlinkClick r:id="rId2"/>
              </a:rPr>
              <a:t>https://github.com/gcanti/fp-ts</a:t>
            </a:r>
            <a:endParaRPr lang="en-DE" dirty="0"/>
          </a:p>
          <a:p>
            <a:r>
              <a:rPr lang="fr-FR" dirty="0">
                <a:hlinkClick r:id="rId3"/>
              </a:rPr>
              <a:t>https://github.com/gcanti/monocle-ts</a:t>
            </a:r>
            <a:endParaRPr lang="en-DE" dirty="0"/>
          </a:p>
          <a:p>
            <a:endParaRPr lang="en-DE" dirty="0"/>
          </a:p>
          <a:p>
            <a:r>
              <a:rPr lang="fr-FR" dirty="0">
                <a:hlinkClick r:id="rId4"/>
              </a:rPr>
              <a:t>https://github.com/MostlyAdequate/mostly-adequate-guide</a:t>
            </a:r>
            <a:endParaRPr lang="en-DE" dirty="0"/>
          </a:p>
          <a:p>
            <a:endParaRPr lang="en-DE" dirty="0"/>
          </a:p>
          <a:p>
            <a:r>
              <a:rPr lang="fr-FR" dirty="0">
                <a:hlinkClick r:id="rId5"/>
              </a:rPr>
              <a:t>https://betterprogramming.pub/investigate-functional-programming-concepts-in-go-1dada09bc913</a:t>
            </a:r>
            <a:endParaRPr lang="en-DE" dirty="0"/>
          </a:p>
          <a:p>
            <a:r>
              <a:rPr lang="fr-FR" dirty="0">
                <a:hlinkClick r:id="rId6"/>
              </a:rPr>
              <a:t>https://betterprogramming.pub/investigating-the-i-o-monad-in-go-3c0fabbb4b3d</a:t>
            </a:r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7181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My personal </a:t>
            </a:r>
            <a:r>
              <a:rPr lang="en-DE" b="1" dirty="0"/>
              <a:t>journey </a:t>
            </a:r>
            <a:r>
              <a:rPr lang="en-DE" dirty="0"/>
              <a:t>to Functional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EA83E-124F-4703-8230-90437D5D937B}"/>
              </a:ext>
            </a:extLst>
          </p:cNvPr>
          <p:cNvSpPr txBox="1"/>
          <p:nvPr/>
        </p:nvSpPr>
        <p:spPr>
          <a:xfrm>
            <a:off x="5425624" y="178328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J2EE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A65D6-8892-F8DC-A4D0-DA519200B139}"/>
              </a:ext>
            </a:extLst>
          </p:cNvPr>
          <p:cNvSpPr/>
          <p:nvPr/>
        </p:nvSpPr>
        <p:spPr>
          <a:xfrm>
            <a:off x="5711162" y="2217729"/>
            <a:ext cx="97968" cy="116397"/>
          </a:xfrm>
          <a:prstGeom prst="rect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C417A15-DBEA-3DFC-1885-A484BB873EB6}"/>
              </a:ext>
            </a:extLst>
          </p:cNvPr>
          <p:cNvSpPr/>
          <p:nvPr/>
        </p:nvSpPr>
        <p:spPr>
          <a:xfrm rot="16200000">
            <a:off x="8069272" y="-936121"/>
            <a:ext cx="279286" cy="6686289"/>
          </a:xfrm>
          <a:prstGeom prst="downArrow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C57E58-80B8-7BEE-05F6-C9C1383BDF80}"/>
              </a:ext>
            </a:extLst>
          </p:cNvPr>
          <p:cNvSpPr/>
          <p:nvPr/>
        </p:nvSpPr>
        <p:spPr>
          <a:xfrm>
            <a:off x="6849043" y="2217729"/>
            <a:ext cx="97968" cy="116397"/>
          </a:xfrm>
          <a:prstGeom prst="rect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7125B1-69C8-384A-F513-870452441F8C}"/>
              </a:ext>
            </a:extLst>
          </p:cNvPr>
          <p:cNvSpPr txBox="1"/>
          <p:nvPr/>
        </p:nvSpPr>
        <p:spPr>
          <a:xfrm>
            <a:off x="6304755" y="1775012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Frontend</a:t>
            </a:r>
          </a:p>
        </p:txBody>
      </p:sp>
      <p:pic>
        <p:nvPicPr>
          <p:cNvPr id="12" name="Picture 11" descr="A logo with a blue and red design&#10;&#10;Description automatically generated">
            <a:extLst>
              <a:ext uri="{FF2B5EF4-FFF2-40B4-BE49-F238E27FC236}">
                <a16:creationId xmlns:a16="http://schemas.microsoft.com/office/drawing/2014/main" id="{94A4517D-21CE-6B52-C8FA-84EC32B36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77" y="1232174"/>
            <a:ext cx="314338" cy="585723"/>
          </a:xfrm>
          <a:prstGeom prst="rect">
            <a:avLst/>
          </a:prstGeom>
        </p:spPr>
      </p:pic>
      <p:pic>
        <p:nvPicPr>
          <p:cNvPr id="15" name="Picture 14" descr="A red and white logo&#10;&#10;Description automatically generated">
            <a:extLst>
              <a:ext uri="{FF2B5EF4-FFF2-40B4-BE49-F238E27FC236}">
                <a16:creationId xmlns:a16="http://schemas.microsoft.com/office/drawing/2014/main" id="{51F88DCD-2950-0A87-FBFA-D9501FF86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592" y="1277702"/>
            <a:ext cx="466797" cy="494666"/>
          </a:xfrm>
          <a:prstGeom prst="rect">
            <a:avLst/>
          </a:prstGeom>
        </p:spPr>
      </p:pic>
      <p:pic>
        <p:nvPicPr>
          <p:cNvPr id="17" name="Picture 16" descr="A blue and black symbol&#10;&#10;Description automatically generated">
            <a:extLst>
              <a:ext uri="{FF2B5EF4-FFF2-40B4-BE49-F238E27FC236}">
                <a16:creationId xmlns:a16="http://schemas.microsoft.com/office/drawing/2014/main" id="{012F4B25-34DC-F86D-A42A-20F71169F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26" y="1277702"/>
            <a:ext cx="568866" cy="4946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55176D4-476D-8053-5DB2-774B8F321088}"/>
              </a:ext>
            </a:extLst>
          </p:cNvPr>
          <p:cNvSpPr/>
          <p:nvPr/>
        </p:nvSpPr>
        <p:spPr>
          <a:xfrm>
            <a:off x="8109928" y="2217728"/>
            <a:ext cx="97968" cy="116397"/>
          </a:xfrm>
          <a:prstGeom prst="rect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2E2FD9-94D0-95E6-F6A0-8D982305B8CE}"/>
              </a:ext>
            </a:extLst>
          </p:cNvPr>
          <p:cNvSpPr txBox="1"/>
          <p:nvPr/>
        </p:nvSpPr>
        <p:spPr>
          <a:xfrm>
            <a:off x="7862867" y="17835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CM</a:t>
            </a:r>
          </a:p>
        </p:txBody>
      </p:sp>
      <p:pic>
        <p:nvPicPr>
          <p:cNvPr id="22" name="Picture 21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8CF6CF6F-920F-2991-2D92-7360DD325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073" y="1327381"/>
            <a:ext cx="644525" cy="395309"/>
          </a:xfrm>
          <a:prstGeom prst="rect">
            <a:avLst/>
          </a:prstGeom>
        </p:spPr>
      </p:pic>
      <p:pic>
        <p:nvPicPr>
          <p:cNvPr id="23" name="Picture 22" descr="A logo with a blue and red design&#10;&#10;Description automatically generated">
            <a:extLst>
              <a:ext uri="{FF2B5EF4-FFF2-40B4-BE49-F238E27FC236}">
                <a16:creationId xmlns:a16="http://schemas.microsoft.com/office/drawing/2014/main" id="{BACC875D-9D34-4BA1-9174-6F98AD730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982" y="1232174"/>
            <a:ext cx="314338" cy="585723"/>
          </a:xfrm>
          <a:prstGeom prst="rect">
            <a:avLst/>
          </a:prstGeom>
        </p:spPr>
      </p:pic>
      <p:pic>
        <p:nvPicPr>
          <p:cNvPr id="25" name="Picture 2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41E26BB-4FB7-EA60-06F2-9AC36BCADC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383" y="1258705"/>
            <a:ext cx="485271" cy="53266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0FF856B-4B08-4705-B694-64E7F82359AF}"/>
              </a:ext>
            </a:extLst>
          </p:cNvPr>
          <p:cNvSpPr/>
          <p:nvPr/>
        </p:nvSpPr>
        <p:spPr>
          <a:xfrm>
            <a:off x="9089820" y="2217728"/>
            <a:ext cx="97968" cy="116397"/>
          </a:xfrm>
          <a:prstGeom prst="rect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DE847-E1BB-4AB8-D900-AAB8504F8DAD}"/>
              </a:ext>
            </a:extLst>
          </p:cNvPr>
          <p:cNvSpPr txBox="1"/>
          <p:nvPr/>
        </p:nvSpPr>
        <p:spPr>
          <a:xfrm>
            <a:off x="8484711" y="178355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Mainframe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997868-5E60-9B61-FAE1-8E17C9929747}"/>
              </a:ext>
            </a:extLst>
          </p:cNvPr>
          <p:cNvSpPr/>
          <p:nvPr/>
        </p:nvSpPr>
        <p:spPr>
          <a:xfrm>
            <a:off x="10322812" y="2217727"/>
            <a:ext cx="97968" cy="116397"/>
          </a:xfrm>
          <a:prstGeom prst="rect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1" name="Picture 30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2C024D4E-3E20-F858-8157-3F185A3AC8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208" y="1335976"/>
            <a:ext cx="829394" cy="378119"/>
          </a:xfrm>
          <a:prstGeom prst="rect">
            <a:avLst/>
          </a:prstGeom>
        </p:spPr>
      </p:pic>
      <p:pic>
        <p:nvPicPr>
          <p:cNvPr id="33" name="Picture 32" descr="A blue square with white letters&#10;&#10;Description automatically generated">
            <a:extLst>
              <a:ext uri="{FF2B5EF4-FFF2-40B4-BE49-F238E27FC236}">
                <a16:creationId xmlns:a16="http://schemas.microsoft.com/office/drawing/2014/main" id="{9BEE8805-B29F-64DB-502E-61D75E1A44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196" y="1318245"/>
            <a:ext cx="413581" cy="413581"/>
          </a:xfrm>
          <a:prstGeom prst="rect">
            <a:avLst/>
          </a:prstGeom>
        </p:spPr>
      </p:pic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4EE681B-5357-CA64-AA20-D3E8398E09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707" y="890465"/>
            <a:ext cx="441539" cy="44153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D8B1177-A8DC-9DBA-B7A2-D2D128549064}"/>
              </a:ext>
            </a:extLst>
          </p:cNvPr>
          <p:cNvSpPr txBox="1"/>
          <p:nvPr/>
        </p:nvSpPr>
        <p:spPr>
          <a:xfrm>
            <a:off x="9844119" y="178355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>
                <a:latin typeface="Century Gothic" panose="020B0502020202020204" pitchFamily="34" charset="0"/>
              </a:rPr>
              <a:t>Containers</a:t>
            </a:r>
            <a:endParaRPr lang="en-DE" dirty="0">
              <a:latin typeface="Century Gothic" panose="020B0502020202020204" pitchFamily="34" charset="0"/>
            </a:endParaRPr>
          </a:p>
        </p:txBody>
      </p:sp>
      <p:pic>
        <p:nvPicPr>
          <p:cNvPr id="38" name="Picture 37" descr="A hexagon with a white c and plus symbol&#10;&#10;Description automatically generated">
            <a:extLst>
              <a:ext uri="{FF2B5EF4-FFF2-40B4-BE49-F238E27FC236}">
                <a16:creationId xmlns:a16="http://schemas.microsoft.com/office/drawing/2014/main" id="{80219873-E043-63BF-B99E-AFE69D8C9B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027" y="1291934"/>
            <a:ext cx="414401" cy="46620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63594C6-B132-038E-6845-37227D3CBD15}"/>
              </a:ext>
            </a:extLst>
          </p:cNvPr>
          <p:cNvSpPr txBox="1"/>
          <p:nvPr/>
        </p:nvSpPr>
        <p:spPr>
          <a:xfrm>
            <a:off x="4796716" y="2546667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Century Gothic" panose="020B0502020202020204" pitchFamily="34" charset="0"/>
              </a:rPr>
              <a:t>my project and language journey ...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9CDAE3EC-5BAA-3BDB-6C06-036711907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30" y="3195286"/>
            <a:ext cx="7207195" cy="3002774"/>
          </a:xfrm>
        </p:spPr>
        <p:txBody>
          <a:bodyPr>
            <a:normAutofit/>
          </a:bodyPr>
          <a:lstStyle/>
          <a:p>
            <a:r>
              <a:rPr lang="en-DE" dirty="0"/>
              <a:t>Projects used </a:t>
            </a:r>
            <a:r>
              <a:rPr lang="en-DE" b="1" dirty="0"/>
              <a:t>imperative </a:t>
            </a:r>
            <a:r>
              <a:rPr lang="en-DE" dirty="0"/>
              <a:t>languages. Why?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Platform requirements</a:t>
            </a:r>
          </a:p>
          <a:p>
            <a:pPr lvl="1"/>
            <a:r>
              <a:rPr lang="en-DE" dirty="0"/>
              <a:t>Integration into existing ecosystem</a:t>
            </a:r>
          </a:p>
          <a:p>
            <a:pPr lvl="1"/>
            <a:r>
              <a:rPr lang="en-DE" dirty="0"/>
              <a:t>Skill set of development team</a:t>
            </a:r>
          </a:p>
          <a:p>
            <a:pPr lvl="1"/>
            <a:r>
              <a:rPr lang="en-DE" dirty="0"/>
              <a:t>Trends...</a:t>
            </a:r>
          </a:p>
        </p:txBody>
      </p:sp>
    </p:spTree>
    <p:extLst>
      <p:ext uri="{BB962C8B-B14F-4D97-AF65-F5344CB8AC3E}">
        <p14:creationId xmlns:p14="http://schemas.microsoft.com/office/powerpoint/2010/main" val="1675412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754538-0E86-CFAF-32A2-022ABC9A0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94884E-A41B-8967-D77A-F0266B3D3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1620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5A1029-04D2-52EF-3A6D-28C183C08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/>
              <a:t>Backup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7C3463F-72AF-7BB8-17D6-DFA7CA910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9045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1114-FD34-A1D6-7871-BE5DB306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Traversals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1A54-E401-FE50-6539-6E4F6D1F3A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Traversals convert sequences of types into types of sequences</a:t>
            </a:r>
          </a:p>
          <a:p>
            <a:pPr lvl="1"/>
            <a:r>
              <a:rPr lang="en-DE" dirty="0"/>
              <a:t>Array </a:t>
            </a:r>
            <a:r>
              <a:rPr lang="en-DE" i="1" dirty="0"/>
              <a:t>(slices)</a:t>
            </a:r>
          </a:p>
          <a:p>
            <a:pPr lvl="1"/>
            <a:r>
              <a:rPr lang="en-DE" dirty="0"/>
              <a:t>Records </a:t>
            </a:r>
            <a:r>
              <a:rPr lang="en-DE" i="1" dirty="0"/>
              <a:t>(maps)</a:t>
            </a:r>
          </a:p>
          <a:p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C9B1A-76A5-F8DE-6A32-B1D8B35515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79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My personal </a:t>
            </a:r>
            <a:r>
              <a:rPr lang="en-DE" b="1" dirty="0"/>
              <a:t>journey </a:t>
            </a:r>
            <a:r>
              <a:rPr lang="en-DE" dirty="0"/>
              <a:t>to Functional Programming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9CDAE3EC-5BAA-3BDB-6C06-036711907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30" y="895750"/>
            <a:ext cx="7207195" cy="5302310"/>
          </a:xfrm>
        </p:spPr>
        <p:txBody>
          <a:bodyPr>
            <a:normAutofit/>
          </a:bodyPr>
          <a:lstStyle/>
          <a:p>
            <a:r>
              <a:rPr lang="en-DE" dirty="0"/>
              <a:t>Some key challenges in my experience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Testability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Extensibility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Race Conditions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State Management</a:t>
            </a:r>
          </a:p>
          <a:p>
            <a:pPr lvl="1"/>
            <a:endParaRPr lang="en-DE" dirty="0"/>
          </a:p>
          <a:p>
            <a:r>
              <a:rPr lang="en-DE" dirty="0"/>
              <a:t>    </a:t>
            </a:r>
            <a:endParaRPr lang="en-DE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E20E9C-EFDD-DFD5-9261-D509A25117BF}"/>
              </a:ext>
            </a:extLst>
          </p:cNvPr>
          <p:cNvSpPr txBox="1"/>
          <p:nvPr/>
        </p:nvSpPr>
        <p:spPr>
          <a:xfrm>
            <a:off x="5126432" y="4444976"/>
            <a:ext cx="6098758" cy="1200329"/>
          </a:xfrm>
          <a:prstGeom prst="rect">
            <a:avLst/>
          </a:prstGeom>
          <a:noFill/>
          <a:ln>
            <a:solidFill>
              <a:srgbClr val="B4C7E7"/>
            </a:solidFill>
          </a:ln>
        </p:spPr>
        <p:txBody>
          <a:bodyPr wrap="square">
            <a:spAutoFit/>
          </a:bodyPr>
          <a:lstStyle/>
          <a:p>
            <a:r>
              <a:rPr lang="en-DE" sz="2400" dirty="0">
                <a:latin typeface="Century Gothic" panose="020B0502020202020204" pitchFamily="34" charset="0"/>
              </a:rPr>
              <a:t>Much of our code that addressed the above challenges followed principles also found in </a:t>
            </a:r>
            <a:r>
              <a:rPr lang="en-DE" sz="2400" b="1" dirty="0">
                <a:latin typeface="Century Gothic" panose="020B0502020202020204" pitchFamily="34" charset="0"/>
              </a:rPr>
              <a:t>functional programming</a:t>
            </a:r>
            <a:endParaRPr lang="en-DE" sz="2400" dirty="0">
              <a:latin typeface="Century Gothic" panose="020B0502020202020204" pitchFamily="34" charset="0"/>
            </a:endParaRPr>
          </a:p>
        </p:txBody>
      </p:sp>
      <p:pic>
        <p:nvPicPr>
          <p:cNvPr id="7" name="Picture 6" descr="A yellow light bulb with rays of light coming out of it&#10;&#10;Description automatically generated">
            <a:extLst>
              <a:ext uri="{FF2B5EF4-FFF2-40B4-BE49-F238E27FC236}">
                <a16:creationId xmlns:a16="http://schemas.microsoft.com/office/drawing/2014/main" id="{622BA7E5-79B7-6CF0-55C3-40F3C72F2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33" y="4013152"/>
            <a:ext cx="741839" cy="73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3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Why functional programming?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Pure functions</a:t>
            </a:r>
          </a:p>
          <a:p>
            <a:r>
              <a:rPr lang="en-DE" dirty="0"/>
              <a:t>Composition</a:t>
            </a:r>
          </a:p>
          <a:p>
            <a:r>
              <a:rPr lang="en-DE" dirty="0"/>
              <a:t>Managed Side Effects</a:t>
            </a:r>
          </a:p>
          <a:p>
            <a:r>
              <a:rPr lang="en-DE" dirty="0"/>
              <a:t>Immutability</a:t>
            </a:r>
          </a:p>
          <a:p>
            <a:r>
              <a:rPr lang="en-DE" dirty="0"/>
              <a:t>Map/Filter/Reduce/...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Ease of Debugging/Reasoning/Testing</a:t>
            </a:r>
          </a:p>
          <a:p>
            <a:r>
              <a:rPr lang="en-DE" dirty="0"/>
              <a:t>Modularization</a:t>
            </a:r>
          </a:p>
          <a:p>
            <a:r>
              <a:rPr lang="en-DE" dirty="0"/>
              <a:t>Parallelization</a:t>
            </a:r>
          </a:p>
          <a:p>
            <a:r>
              <a:rPr lang="en-DE" dirty="0"/>
              <a:t>Compact, yet readable code</a:t>
            </a:r>
          </a:p>
          <a:p>
            <a:endParaRPr lang="en-DE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C417A15-DBEA-3DFC-1885-A484BB873EB6}"/>
              </a:ext>
            </a:extLst>
          </p:cNvPr>
          <p:cNvSpPr/>
          <p:nvPr/>
        </p:nvSpPr>
        <p:spPr>
          <a:xfrm>
            <a:off x="5833955" y="3243845"/>
            <a:ext cx="897850" cy="728210"/>
          </a:xfrm>
          <a:prstGeom prst="downArrow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914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Why functional programming?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Pure functions</a:t>
            </a:r>
          </a:p>
          <a:p>
            <a:r>
              <a:rPr lang="en-DE" dirty="0"/>
              <a:t>Composition</a:t>
            </a:r>
          </a:p>
          <a:p>
            <a:r>
              <a:rPr lang="en-DE" b="1" dirty="0"/>
              <a:t>Managed Side Effects</a:t>
            </a:r>
          </a:p>
          <a:p>
            <a:r>
              <a:rPr lang="en-DE" b="1" dirty="0"/>
              <a:t>Immutability</a:t>
            </a:r>
          </a:p>
          <a:p>
            <a:r>
              <a:rPr lang="en-DE" dirty="0"/>
              <a:t>Map/Filter/Reduce/...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Ease of Debugging/Reasoning/Testing</a:t>
            </a:r>
          </a:p>
          <a:p>
            <a:r>
              <a:rPr lang="en-DE" dirty="0"/>
              <a:t>Modularization</a:t>
            </a:r>
          </a:p>
          <a:p>
            <a:r>
              <a:rPr lang="en-DE" dirty="0"/>
              <a:t>Parallelization</a:t>
            </a:r>
          </a:p>
          <a:p>
            <a:r>
              <a:rPr lang="en-DE" dirty="0"/>
              <a:t>Compact, yet readable code</a:t>
            </a:r>
          </a:p>
          <a:p>
            <a:endParaRPr lang="en-DE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C417A15-DBEA-3DFC-1885-A484BB873EB6}"/>
              </a:ext>
            </a:extLst>
          </p:cNvPr>
          <p:cNvSpPr/>
          <p:nvPr/>
        </p:nvSpPr>
        <p:spPr>
          <a:xfrm>
            <a:off x="5833955" y="3243845"/>
            <a:ext cx="897850" cy="728210"/>
          </a:xfrm>
          <a:prstGeom prst="downArrow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636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Why </a:t>
            </a:r>
            <a:r>
              <a:rPr lang="en-DE" b="1" dirty="0"/>
              <a:t>Go</a:t>
            </a:r>
            <a:r>
              <a:rPr lang="en-DE" dirty="0"/>
              <a:t> for FP?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Huge ecosystem</a:t>
            </a:r>
          </a:p>
          <a:p>
            <a:endParaRPr lang="en-DE" dirty="0"/>
          </a:p>
          <a:p>
            <a:r>
              <a:rPr lang="en-DE" dirty="0"/>
              <a:t>Good concurrency model</a:t>
            </a:r>
          </a:p>
          <a:p>
            <a:endParaRPr lang="en-DE" dirty="0"/>
          </a:p>
          <a:p>
            <a:r>
              <a:rPr lang="en-DE" dirty="0"/>
              <a:t>Nice compiler toolchain</a:t>
            </a:r>
          </a:p>
          <a:p>
            <a:pPr lvl="1"/>
            <a:r>
              <a:rPr lang="en-DE" dirty="0"/>
              <a:t>Self-contained binaries</a:t>
            </a:r>
          </a:p>
          <a:p>
            <a:pPr lvl="1"/>
            <a:r>
              <a:rPr lang="en-DE" dirty="0"/>
              <a:t>Cross compilation</a:t>
            </a:r>
          </a:p>
          <a:p>
            <a:pPr lvl="1"/>
            <a:r>
              <a:rPr lang="fr-FR" dirty="0"/>
              <a:t>F</a:t>
            </a:r>
            <a:r>
              <a:rPr lang="en-DE" dirty="0" err="1"/>
              <a:t>ast</a:t>
            </a:r>
            <a:endParaRPr lang="en-DE" dirty="0"/>
          </a:p>
          <a:p>
            <a:endParaRPr lang="en-DE" dirty="0"/>
          </a:p>
          <a:p>
            <a:r>
              <a:rPr lang="en-DE" dirty="0"/>
              <a:t>Beca</a:t>
            </a:r>
            <a:r>
              <a:rPr lang="fr-FR" dirty="0"/>
              <a:t>u</a:t>
            </a:r>
            <a:r>
              <a:rPr lang="en-DE" dirty="0"/>
              <a:t>se you might need to integrate with an existing system</a:t>
            </a:r>
          </a:p>
          <a:p>
            <a:r>
              <a:rPr lang="en-DE" dirty="0"/>
              <a:t>	docker, </a:t>
            </a:r>
            <a:r>
              <a:rPr lang="en-DE" dirty="0" err="1"/>
              <a:t>kubernetes</a:t>
            </a:r>
            <a:r>
              <a:rPr lang="en-DE" dirty="0"/>
              <a:t>, terraform, ...</a:t>
            </a:r>
          </a:p>
        </p:txBody>
      </p:sp>
    </p:spTree>
    <p:extLst>
      <p:ext uri="{BB962C8B-B14F-4D97-AF65-F5344CB8AC3E}">
        <p14:creationId xmlns:p14="http://schemas.microsoft.com/office/powerpoint/2010/main" val="428707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Why </a:t>
            </a:r>
            <a:r>
              <a:rPr lang="en-DE" b="1" dirty="0"/>
              <a:t>not</a:t>
            </a:r>
            <a:r>
              <a:rPr lang="en-DE" dirty="0"/>
              <a:t> to choose Go for FP?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Designed to be an </a:t>
            </a:r>
            <a:r>
              <a:rPr lang="en-DE" b="1" dirty="0"/>
              <a:t>imperative</a:t>
            </a:r>
            <a:r>
              <a:rPr lang="en-DE" dirty="0"/>
              <a:t> language</a:t>
            </a:r>
          </a:p>
          <a:p>
            <a:endParaRPr lang="en-DE" dirty="0"/>
          </a:p>
          <a:p>
            <a:r>
              <a:rPr lang="en-DE" dirty="0"/>
              <a:t>Strong opinion in the community about the </a:t>
            </a:r>
            <a:r>
              <a:rPr lang="en-DE" i="1" dirty="0"/>
              <a:t>idiomatic </a:t>
            </a:r>
            <a:r>
              <a:rPr lang="en-DE" dirty="0"/>
              <a:t>way to write code</a:t>
            </a:r>
          </a:p>
          <a:p>
            <a:endParaRPr lang="en-DE" dirty="0"/>
          </a:p>
          <a:p>
            <a:r>
              <a:rPr lang="en-DE" dirty="0"/>
              <a:t>Generics type system still evolving</a:t>
            </a:r>
          </a:p>
        </p:txBody>
      </p:sp>
    </p:spTree>
    <p:extLst>
      <p:ext uri="{BB962C8B-B14F-4D97-AF65-F5344CB8AC3E}">
        <p14:creationId xmlns:p14="http://schemas.microsoft.com/office/powerpoint/2010/main" val="236150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4692</Words>
  <Application>Microsoft Office PowerPoint</Application>
  <PresentationFormat>Widescreen</PresentationFormat>
  <Paragraphs>767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Century Gothic</vt:lpstr>
      <vt:lpstr>Fira Code</vt:lpstr>
      <vt:lpstr>Office Theme</vt:lpstr>
      <vt:lpstr>Custom Design</vt:lpstr>
      <vt:lpstr>Introduction to fp-go</vt:lpstr>
      <vt:lpstr>Disclaimer</vt:lpstr>
      <vt:lpstr>Kudos</vt:lpstr>
      <vt:lpstr>My personal journey to Functional Programming</vt:lpstr>
      <vt:lpstr>My personal journey to Functional Programming</vt:lpstr>
      <vt:lpstr>Why functional programming?</vt:lpstr>
      <vt:lpstr>Why functional programming?</vt:lpstr>
      <vt:lpstr>Why Go for FP?</vt:lpstr>
      <vt:lpstr>Why not to choose Go for FP?</vt:lpstr>
      <vt:lpstr>FP friendly Go language features</vt:lpstr>
      <vt:lpstr>PowerPoint Presentation</vt:lpstr>
      <vt:lpstr>PowerPoint Presentation</vt:lpstr>
      <vt:lpstr>Not part of the Go language so far</vt:lpstr>
      <vt:lpstr>Motivation behind creating the fp-go library</vt:lpstr>
      <vt:lpstr>Concepts Supported by fp-go</vt:lpstr>
      <vt:lpstr>Concepts Supported by fp-go</vt:lpstr>
      <vt:lpstr>Installation and Usage</vt:lpstr>
      <vt:lpstr>Map/Filter/Reduce</vt:lpstr>
      <vt:lpstr>Monadic Operations</vt:lpstr>
      <vt:lpstr>Function Composition</vt:lpstr>
      <vt:lpstr>Immutability</vt:lpstr>
      <vt:lpstr>Optics</vt:lpstr>
      <vt:lpstr>Optics</vt:lpstr>
      <vt:lpstr>Error Handling</vt:lpstr>
      <vt:lpstr>Error Handling</vt:lpstr>
      <vt:lpstr>Switching between the Worlds</vt:lpstr>
      <vt:lpstr>Managed Side Effects</vt:lpstr>
      <vt:lpstr>Managed Side Effects</vt:lpstr>
      <vt:lpstr>Managed Side Effects</vt:lpstr>
      <vt:lpstr>Comparison to idiomatic style</vt:lpstr>
      <vt:lpstr>Comparison to idiomatic style</vt:lpstr>
      <vt:lpstr>Managed Side Effects and Concurrency</vt:lpstr>
      <vt:lpstr>Performance Considerations</vt:lpstr>
      <vt:lpstr>Performance Considerations</vt:lpstr>
      <vt:lpstr>Performance Considerations</vt:lpstr>
      <vt:lpstr>Performance Considerations</vt:lpstr>
      <vt:lpstr>Performance Considerations</vt:lpstr>
      <vt:lpstr>Examples and Tutorials</vt:lpstr>
      <vt:lpstr>References</vt:lpstr>
      <vt:lpstr>Thank you!</vt:lpstr>
      <vt:lpstr>Backup</vt:lpstr>
      <vt:lpstr>Traversals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fp-go</dc:title>
  <dc:creator>Carsten Leue</dc:creator>
  <cp:lastModifiedBy>Carsten Leue</cp:lastModifiedBy>
  <cp:revision>170</cp:revision>
  <dcterms:created xsi:type="dcterms:W3CDTF">2023-09-22T09:16:13Z</dcterms:created>
  <dcterms:modified xsi:type="dcterms:W3CDTF">2023-10-27T11:02:19Z</dcterms:modified>
</cp:coreProperties>
</file>