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4" r:id="rId4"/>
    <p:sldId id="278" r:id="rId5"/>
    <p:sldId id="290" r:id="rId6"/>
    <p:sldId id="257" r:id="rId7"/>
    <p:sldId id="294" r:id="rId8"/>
    <p:sldId id="293" r:id="rId9"/>
    <p:sldId id="292" r:id="rId10"/>
    <p:sldId id="282" r:id="rId11"/>
    <p:sldId id="283" r:id="rId12"/>
    <p:sldId id="284" r:id="rId13"/>
    <p:sldId id="262" r:id="rId14"/>
    <p:sldId id="263" r:id="rId15"/>
    <p:sldId id="285" r:id="rId16"/>
    <p:sldId id="295" r:id="rId17"/>
    <p:sldId id="286" r:id="rId18"/>
    <p:sldId id="287" r:id="rId19"/>
    <p:sldId id="296" r:id="rId20"/>
    <p:sldId id="264" r:id="rId21"/>
    <p:sldId id="266" r:id="rId22"/>
    <p:sldId id="265" r:id="rId23"/>
    <p:sldId id="272" r:id="rId24"/>
    <p:sldId id="273" r:id="rId25"/>
    <p:sldId id="274" r:id="rId26"/>
    <p:sldId id="288" r:id="rId27"/>
    <p:sldId id="280" r:id="rId28"/>
    <p:sldId id="281" r:id="rId29"/>
    <p:sldId id="268" r:id="rId30"/>
    <p:sldId id="269" r:id="rId31"/>
    <p:sldId id="289" r:id="rId32"/>
    <p:sldId id="271" r:id="rId33"/>
    <p:sldId id="275" r:id="rId34"/>
    <p:sldId id="276" r:id="rId35"/>
    <p:sldId id="299" r:id="rId36"/>
    <p:sldId id="300" r:id="rId37"/>
    <p:sldId id="301" r:id="rId38"/>
    <p:sldId id="302" r:id="rId39"/>
    <p:sldId id="303" r:id="rId40"/>
    <p:sldId id="277" r:id="rId41"/>
    <p:sldId id="261" r:id="rId42"/>
    <p:sldId id="297" r:id="rId43"/>
    <p:sldId id="298" r:id="rId44"/>
    <p:sldId id="267" r:id="rId4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2F2F2"/>
    <a:srgbClr val="FFFFFF"/>
    <a:srgbClr val="00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92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53C2-0405-456C-E71F-EA999F27EB0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FD30-0271-BF76-2CCB-8F38EC9C1A5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5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186-1F0F-59D0-2F3A-17B0C11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995C-5FF1-F8D6-EE8E-AD3F143F0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618-59AE-0990-CC6B-FDDCB2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3864-600E-F6C9-2786-D10B6A2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D776-54EE-5D57-B382-95F0BA4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64C4-EC7F-11F6-1D1F-675AFB0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56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222-E4D4-E992-7B13-E5DDD1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8772-EC54-9977-2F47-18903BF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583-0EFC-00BD-E2B4-CE47F60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9E0-5AE1-9329-B339-86E56180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9CA2-6BA2-7ADF-E2B3-BB4BC93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77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B8DF-B4C1-1447-C570-C193146D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DC17-B9B8-004C-013C-EF85A2E0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C31-E101-2EC3-E627-571F472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121B-061A-4CB2-42F0-0F84406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FF3-636F-EE93-A1F4-6023B0B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5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767F-4814-8FCA-0B14-D29E7994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17502-E07C-F51A-8338-8261673E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6138-BC0E-1B53-DFA7-AA0DF94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632A-E236-18A9-8573-9291B8D2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69C2-521D-5892-FA14-557A5DB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16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E865-E50C-E58E-D995-C43389D3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6887-1086-65EE-DC9A-660F6E20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9F08-1E49-30D5-B964-1DADF61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B3B5-A638-AEEA-A47D-6F7A2BC5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DE39-4790-1FAB-CF06-B4FC52F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922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9D-0C40-EA33-3177-95BC524C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E5B7-EB34-BA77-C750-3FE73663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51B-6725-B7F4-DD82-F8954E5C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AC8E-1F49-D885-78E5-B20C5064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A992-C75E-DC70-0BB5-2AAB2AA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123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2A2C-2336-D794-C07A-EE7D966B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1C9B-A9A4-54CA-D80B-C3F69E5E5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64A9-2617-338B-A03A-AE773FE2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5ABD-C825-4E73-D5E6-0A05DEE1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DAA4-F6D0-D2FD-E3CC-EFB053D6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6EF06-13FC-233C-886D-FCEEE736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07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C9F-A7AD-092A-C5B1-63ADBBA5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1667-7EB8-FBDD-0EB3-EF8F5952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6295-A0A1-F183-88B7-C11F7A8E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0C592-135E-764A-378C-9D1B433B4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CBAF-2F55-34A9-9A64-4B6CE9FB0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665A0-4251-89D5-4E77-004D7A1A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1D6C5-6B53-D860-C426-53E6D468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909C1-26B8-BA5E-7687-A2DB5F28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6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C86-5863-2A48-7DC5-1DBBFFD1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153FF-157D-982F-CE1D-9E2A8A5D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1D6D-13F4-E3CA-CE5C-ECA3534A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86D1-489A-C87F-8183-58232424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58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24B1A-FC6C-4A93-AD60-2EC6FC0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D5A77-7DC2-AD12-E39C-53C4BDD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64213-A679-80C1-B842-A79E3137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8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8A8D73-B96E-9BF7-90D3-1B5CBA5D8F08}"/>
              </a:ext>
            </a:extLst>
          </p:cNvPr>
          <p:cNvSpPr/>
          <p:nvPr userDrawn="1"/>
        </p:nvSpPr>
        <p:spPr>
          <a:xfrm>
            <a:off x="1" y="0"/>
            <a:ext cx="4452730" cy="6436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DE6E25-3827-6110-BDB1-88E52A03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29" y="895750"/>
            <a:ext cx="3906741" cy="5111459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DE" sz="3600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85202-92D3-0668-27D1-C47664D3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895749"/>
            <a:ext cx="7207195" cy="51114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1126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AEF-24C8-734C-B6B9-E1CBE7F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0AF-A7AF-8967-73C3-E3D5C993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6AFA-62FD-D8DB-E4E9-0511295D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5999-F07E-2069-AED4-3C29CCC6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1119-2236-3C63-6449-19DBA2B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8AFE8-EA7B-9ADF-E692-3E6EB3AE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7797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8E26-B51E-CDF9-B244-A93282D8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8C389-032F-9449-1402-F6CC9E9C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2727-B01E-36E5-A3D6-64A6F302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D6A8-8D42-3E30-C175-0F210E5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0217-4843-6447-BD7C-809F6A4F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4DD5F-C905-27BD-6A0D-8E058ABC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125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9DF-E45E-315F-80FD-E4296DF8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90D52-623F-D023-A844-B2363F36F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3486-9AE0-4E9D-5110-B9C122C9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5AAA-0D3C-45B3-22F2-013406F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A5AC-D3CE-0CFB-FEFB-9AB4E157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033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C4A02-A522-1F60-3FCD-B35B3F1AE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A4AB-7D0C-4482-FAED-28BFBE53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26EF-D808-D70D-0B31-D23544B2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15E3-80AA-BCEF-F54D-A649902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BBEA-7FBF-223E-C106-8F5C727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CC5-A7EB-03FF-A5D8-EC1D9D0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1B9-152B-84E5-9E58-0775BF5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4BD2-98E9-AAC2-E924-731B44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EF45-B5F8-7E73-E602-916778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44D9-FB3C-D108-9D8E-BAA2087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6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9C-D4AD-6E7C-E49B-A86170F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B21E-4A63-5184-509C-7870FB6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9164-4119-E918-4CCC-622FAEB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22D-E124-AD6F-A8E9-FE633D2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DE85-8D82-2DA6-40FF-859E61A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7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BE7-DFED-0679-6EAD-FB33716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3D7E-3382-980A-78F2-A6453CB3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1846-9870-B7E9-0C6E-C2F4DFBA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8F68-0A42-032B-FB39-7A9FE19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1C8-E45B-661A-8590-A3789B4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63C8-8749-A0A9-B07F-0C8973E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65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E6-D311-DD76-8D58-8FB9743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50D-07B9-9FA6-E86B-8E3215F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BCC3-97DA-A126-55DB-6EAC780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3034-0540-72F8-3A58-87D130A8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F861-BBFD-6079-BC2E-2C4B27BF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DD15-E4AE-8E76-5711-F5950FA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FB40-799A-1A43-B0BC-5503E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A539-528B-C0CA-DFDA-3C4667B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0FA-D0AF-1ABF-9069-348BBDE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B913-FE28-5A29-077C-82B4A48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9C7D-60C6-CC05-92EB-699BC3A7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585F-CBE2-28F4-D91C-61B86A0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16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8B63-8F13-803D-54BF-40C493B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70F-811E-1158-2A4F-4A5F810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0236-B1F8-ACCC-A73E-41E4557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231-7BC7-F3FA-3E50-DF61EE2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DD86-AA61-6784-EC2A-E9E4C2A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2AB8-01E4-2B6D-A680-9138F668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F87D-3DDC-D6B2-4E58-7183C63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9B5-6CCC-A4FD-7065-6DCC899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18E9-7664-A132-71F6-1F9A254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65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88FDA37-8CD4-4272-33C6-B68139ADC2F1}"/>
              </a:ext>
            </a:extLst>
          </p:cNvPr>
          <p:cNvSpPr txBox="1"/>
          <p:nvPr userDrawn="1"/>
        </p:nvSpPr>
        <p:spPr>
          <a:xfrm>
            <a:off x="5487921" y="52166"/>
            <a:ext cx="5977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In</a:t>
            </a:r>
            <a:r>
              <a: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roduction</a:t>
            </a:r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to 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fp</a:t>
            </a:r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-go – functional programming for 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golang</a:t>
            </a:r>
            <a:endParaRPr lang="en-DE" sz="16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A4F59-48AC-708A-3611-1316776747B5}"/>
              </a:ext>
            </a:extLst>
          </p:cNvPr>
          <p:cNvSpPr txBox="1"/>
          <p:nvPr userDrawn="1"/>
        </p:nvSpPr>
        <p:spPr>
          <a:xfrm>
            <a:off x="731520" y="6468906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Carsten Leue – carsten.leue@gmx.net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149E5-6F6A-9637-DF53-E852AA84B4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35BA-421B-216A-05CB-35E6E263CFC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A86-E591-5BE4-2D6B-55B4345EEA6F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A49A-CEC9-4682-8E60-AC886074B69E}" type="datetimeFigureOut">
              <a:rPr lang="en-DE" smtClean="0"/>
              <a:t>05/11/2023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75D-D090-B62D-85C7-78200D2E4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0B-3F3C-5136-D98A-9A4F908CF9E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29202-9855-2CED-15E2-D370594DC279}"/>
              </a:ext>
            </a:extLst>
          </p:cNvPr>
          <p:cNvCxnSpPr>
            <a:cxnSpLocks/>
          </p:cNvCxnSpPr>
          <p:nvPr userDrawn="1"/>
        </p:nvCxnSpPr>
        <p:spPr>
          <a:xfrm flipH="1">
            <a:off x="4737652" y="365125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19EC14-C2DA-ABDE-9E34-3925E1A762E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447480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E347E-D030-1A91-5979-08BF2811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2B3E-F2FA-71A3-E958-A144C1EE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6DD6-2ECF-8C0B-4BA0-4F39583AA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A940-5D46-4A2F-8C86-6E65031143AB}" type="datetimeFigureOut">
              <a:rPr lang="en-DE" smtClean="0"/>
              <a:t>05/11/2023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FC21-A31A-E6C2-627E-93BA5553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A0F3-81B4-8143-8E80-6B1FD343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8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/tree/main/sampl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canti.github.io/fp-ts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nti/monocle-ts" TargetMode="External"/><Relationship Id="rId2" Type="http://schemas.openxmlformats.org/officeDocument/2006/relationships/hyperlink" Target="https://github.com/gcanti/fp-t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etterprogramming.pub/investigating-the-i-o-monad-in-go-3c0fabbb4b3d" TargetMode="External"/><Relationship Id="rId5" Type="http://schemas.openxmlformats.org/officeDocument/2006/relationships/hyperlink" Target="https://betterprogramming.pub/investigate-functional-programming-concepts-in-go-1dada09bc913" TargetMode="External"/><Relationship Id="rId4" Type="http://schemas.openxmlformats.org/officeDocument/2006/relationships/hyperlink" Target="https://github.com/MostlyAdequate/mostly-adequate-guid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3023-E362-E834-DD33-4A1C6845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DE" dirty="0"/>
              <a:t>Introduction to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7B4B-D4B3-37D6-20C7-1E3D9FE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Functional programming library for Go</a:t>
            </a:r>
          </a:p>
          <a:p>
            <a:r>
              <a:rPr lang="fr-FR" dirty="0">
                <a:hlinkClick r:id="rId2"/>
              </a:rPr>
              <a:t>https://github.com/IBM/fp-go</a:t>
            </a:r>
            <a:endParaRPr lang="en-DE" dirty="0"/>
          </a:p>
          <a:p>
            <a:r>
              <a:rPr lang="en-DE" dirty="0"/>
              <a:t>Carsten Leue</a:t>
            </a:r>
          </a:p>
        </p:txBody>
      </p:sp>
    </p:spTree>
    <p:extLst>
      <p:ext uri="{BB962C8B-B14F-4D97-AF65-F5344CB8AC3E}">
        <p14:creationId xmlns:p14="http://schemas.microsoft.com/office/powerpoint/2010/main" val="650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you might decide </a:t>
            </a:r>
            <a:r>
              <a:rPr lang="en-DE" b="1" dirty="0"/>
              <a:t>not</a:t>
            </a:r>
            <a:r>
              <a:rPr lang="en-DE" dirty="0"/>
              <a:t> to choose Go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Designed to be an </a:t>
            </a:r>
            <a:r>
              <a:rPr lang="en-DE" b="1" dirty="0"/>
              <a:t>imperative</a:t>
            </a:r>
            <a:r>
              <a:rPr lang="en-DE" dirty="0"/>
              <a:t> language</a:t>
            </a:r>
          </a:p>
          <a:p>
            <a:endParaRPr lang="en-DE" dirty="0"/>
          </a:p>
          <a:p>
            <a:r>
              <a:rPr lang="en-DE" dirty="0"/>
              <a:t>Strong opinion in the community about the </a:t>
            </a:r>
            <a:r>
              <a:rPr lang="en-DE" i="1" dirty="0"/>
              <a:t>idiomatic </a:t>
            </a:r>
            <a:r>
              <a:rPr lang="en-DE" dirty="0"/>
              <a:t>way to write code</a:t>
            </a:r>
          </a:p>
          <a:p>
            <a:endParaRPr lang="en-DE" dirty="0"/>
          </a:p>
          <a:p>
            <a:r>
              <a:rPr lang="en-DE" dirty="0"/>
              <a:t>Generics type system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236150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FP friendly </a:t>
            </a:r>
            <a:r>
              <a:rPr lang="en-DE" b="1" dirty="0"/>
              <a:t>Go</a:t>
            </a:r>
            <a:r>
              <a:rPr lang="en-DE" dirty="0"/>
              <a:t> language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Generics (template types) since 1.18 (2022)</a:t>
            </a:r>
          </a:p>
          <a:p>
            <a:endParaRPr lang="en-DE" dirty="0"/>
          </a:p>
          <a:p>
            <a:r>
              <a:rPr lang="en-DE" dirty="0"/>
              <a:t>Higher order functions</a:t>
            </a:r>
          </a:p>
          <a:p>
            <a:endParaRPr lang="en-DE" dirty="0"/>
          </a:p>
          <a:p>
            <a:r>
              <a:rPr lang="en-DE" dirty="0"/>
              <a:t>Closures</a:t>
            </a:r>
          </a:p>
          <a:p>
            <a:endParaRPr lang="en-DE" dirty="0"/>
          </a:p>
          <a:p>
            <a:r>
              <a:rPr lang="en-DE" dirty="0"/>
              <a:t>Functions are first-class entities</a:t>
            </a:r>
          </a:p>
          <a:p>
            <a:endParaRPr lang="en-DE" dirty="0"/>
          </a:p>
          <a:p>
            <a:r>
              <a:rPr lang="en-DE" dirty="0"/>
              <a:t>Strong Typing</a:t>
            </a:r>
          </a:p>
        </p:txBody>
      </p:sp>
    </p:spTree>
    <p:extLst>
      <p:ext uri="{BB962C8B-B14F-4D97-AF65-F5344CB8AC3E}">
        <p14:creationId xmlns:p14="http://schemas.microsoft.com/office/powerpoint/2010/main" val="394511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CD16E8-620B-0E27-D2ED-CEBB222AFE61}"/>
              </a:ext>
            </a:extLst>
          </p:cNvPr>
          <p:cNvSpPr txBox="1"/>
          <p:nvPr/>
        </p:nvSpPr>
        <p:spPr>
          <a:xfrm>
            <a:off x="731659" y="1661572"/>
            <a:ext cx="6946612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integers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960071B-7A0F-38C9-00AD-56B56268129A}"/>
              </a:ext>
            </a:extLst>
          </p:cNvPr>
          <p:cNvSpPr/>
          <p:nvPr/>
        </p:nvSpPr>
        <p:spPr>
          <a:xfrm>
            <a:off x="5257799" y="632012"/>
            <a:ext cx="1501589" cy="376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230"/>
              <a:gd name="adj6" fmla="val -4427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Explicit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E7B38-373B-3C99-8A1A-489A84FD2E97}"/>
              </a:ext>
            </a:extLst>
          </p:cNvPr>
          <p:cNvSpPr txBox="1"/>
          <p:nvPr/>
        </p:nvSpPr>
        <p:spPr>
          <a:xfrm>
            <a:off x="731658" y="4046184"/>
            <a:ext cx="6946613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numbers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48D7EA5-5540-1125-AD53-2514F0B25025}"/>
              </a:ext>
            </a:extLst>
          </p:cNvPr>
          <p:cNvSpPr/>
          <p:nvPr/>
        </p:nvSpPr>
        <p:spPr>
          <a:xfrm>
            <a:off x="3541057" y="3192215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with constraint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E1E9117-1C1B-6180-A1B3-0B6808C0D932}"/>
              </a:ext>
            </a:extLst>
          </p:cNvPr>
          <p:cNvSpPr/>
          <p:nvPr/>
        </p:nvSpPr>
        <p:spPr>
          <a:xfrm>
            <a:off x="6974539" y="3158207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reference</a:t>
            </a:r>
          </a:p>
        </p:txBody>
      </p:sp>
    </p:spTree>
    <p:extLst>
      <p:ext uri="{BB962C8B-B14F-4D97-AF65-F5344CB8AC3E}">
        <p14:creationId xmlns:p14="http://schemas.microsoft.com/office/powerpoint/2010/main" val="206596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C8A84-063A-3E2E-6CFA-196F229DF799}"/>
              </a:ext>
            </a:extLst>
          </p:cNvPr>
          <p:cNvSpPr txBox="1"/>
          <p:nvPr/>
        </p:nvSpPr>
        <p:spPr>
          <a:xfrm>
            <a:off x="2206352" y="1131890"/>
            <a:ext cx="7641377" cy="424731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"Value: %v"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Example_closure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() string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Value: Carsten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BD9C80A3-2327-47E2-0CA6-D0F58741290B}"/>
              </a:ext>
            </a:extLst>
          </p:cNvPr>
          <p:cNvSpPr/>
          <p:nvPr/>
        </p:nvSpPr>
        <p:spPr>
          <a:xfrm>
            <a:off x="10354234" y="851646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25"/>
              <a:gd name="adj6" fmla="val -70545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Reference to closure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C1EFE61-A9FE-3D5B-13D0-48DDBFD25A0C}"/>
              </a:ext>
            </a:extLst>
          </p:cNvPr>
          <p:cNvSpPr/>
          <p:nvPr/>
        </p:nvSpPr>
        <p:spPr>
          <a:xfrm flipH="1">
            <a:off x="221880" y="3874111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3"/>
              <a:gd name="adj6" fmla="val -693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Function as variable</a:t>
            </a:r>
          </a:p>
        </p:txBody>
      </p:sp>
    </p:spTree>
    <p:extLst>
      <p:ext uri="{BB962C8B-B14F-4D97-AF65-F5344CB8AC3E}">
        <p14:creationId xmlns:p14="http://schemas.microsoft.com/office/powerpoint/2010/main" val="321115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b="1" dirty="0"/>
              <a:t>Not </a:t>
            </a:r>
            <a:r>
              <a:rPr lang="en-DE" dirty="0"/>
              <a:t>part of the </a:t>
            </a:r>
            <a:r>
              <a:rPr lang="en-DE" b="1" dirty="0"/>
              <a:t>Go</a:t>
            </a:r>
            <a:r>
              <a:rPr lang="en-DE" dirty="0"/>
              <a:t> language so far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Immutable data types</a:t>
            </a:r>
          </a:p>
          <a:p>
            <a:endParaRPr lang="en-DE" dirty="0"/>
          </a:p>
          <a:p>
            <a:r>
              <a:rPr lang="en-DE" dirty="0"/>
              <a:t>Type parameters for methods</a:t>
            </a:r>
          </a:p>
          <a:p>
            <a:endParaRPr lang="en-DE" dirty="0"/>
          </a:p>
          <a:p>
            <a:r>
              <a:rPr lang="en-DE" dirty="0"/>
              <a:t>Function overloading</a:t>
            </a:r>
          </a:p>
          <a:p>
            <a:endParaRPr lang="en-DE" dirty="0"/>
          </a:p>
          <a:p>
            <a:r>
              <a:rPr lang="en-DE" dirty="0"/>
              <a:t>Type variance</a:t>
            </a:r>
          </a:p>
          <a:p>
            <a:endParaRPr lang="en-DE" dirty="0"/>
          </a:p>
          <a:p>
            <a:r>
              <a:rPr lang="en-DE" dirty="0"/>
              <a:t>Tuples are no real data types</a:t>
            </a:r>
          </a:p>
          <a:p>
            <a:endParaRPr lang="en-DE" dirty="0"/>
          </a:p>
          <a:p>
            <a:r>
              <a:rPr lang="en-DE" dirty="0"/>
              <a:t>Higher </a:t>
            </a:r>
            <a:r>
              <a:rPr lang="en-DE" dirty="0" err="1"/>
              <a:t>kinded</a:t>
            </a:r>
            <a:r>
              <a:rPr lang="en-DE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205104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19ED-B2A2-AEDF-6389-2FDED9676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Motivation behind creating the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70AC-E8A0-21B5-9997-44776C83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Encourage testable code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Composition patterns motivate writing small, pure, testable functions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Managed side effects provide a clean separation of effects from pure code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Immutability of data structures in the library motivate to follow the same pattern in business logic</a:t>
            </a:r>
          </a:p>
          <a:p>
            <a:endParaRPr lang="en-DE" dirty="0"/>
          </a:p>
          <a:p>
            <a:r>
              <a:rPr lang="en-DE" dirty="0"/>
              <a:t>Maintainability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Reduce boilerplate in favour of higher level abstractions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Avoid nested if/else statements to reduce complexity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Avoid early exits to make the code readable line by line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6556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Map/Filter/Reduce</a:t>
            </a:r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slices and maps</a:t>
            </a:r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many more monadic types</a:t>
            </a:r>
          </a:p>
          <a:p>
            <a:endParaRPr lang="en-DE" dirty="0"/>
          </a:p>
          <a:p>
            <a:r>
              <a:rPr lang="en-DE" dirty="0"/>
              <a:t>Function Composition</a:t>
            </a:r>
          </a:p>
          <a:p>
            <a:pPr marL="457200" lvl="1" indent="0">
              <a:buNone/>
            </a:pPr>
            <a:r>
              <a:rPr lang="en-DE" dirty="0"/>
              <a:t>Pipe/Flow</a:t>
            </a:r>
          </a:p>
          <a:p>
            <a:endParaRPr lang="en-DE" dirty="0"/>
          </a:p>
          <a:p>
            <a:r>
              <a:rPr lang="en-DE" dirty="0"/>
              <a:t>Collection of Monads</a:t>
            </a:r>
          </a:p>
          <a:p>
            <a:pPr marL="457200" lvl="1" indent="0">
              <a:buNone/>
            </a:pPr>
            <a:r>
              <a:rPr lang="en-DE" dirty="0"/>
              <a:t>Either</a:t>
            </a:r>
          </a:p>
          <a:p>
            <a:pPr marL="457200" lvl="1" indent="0">
              <a:buNone/>
            </a:pPr>
            <a:r>
              <a:rPr lang="en-DE" dirty="0"/>
              <a:t>Option</a:t>
            </a:r>
          </a:p>
          <a:p>
            <a:pPr marL="457200" lvl="1" indent="0">
              <a:buNone/>
            </a:pPr>
            <a:r>
              <a:rPr lang="en-DE" dirty="0"/>
              <a:t>IO, </a:t>
            </a:r>
            <a:r>
              <a:rPr lang="en-DE" dirty="0" err="1"/>
              <a:t>IOEither</a:t>
            </a:r>
            <a:r>
              <a:rPr lang="en-DE" dirty="0"/>
              <a:t>, ...</a:t>
            </a:r>
          </a:p>
          <a:p>
            <a:pPr marL="457200" lvl="1" indent="0">
              <a:buNone/>
            </a:pPr>
            <a:r>
              <a:rPr lang="en-DE" dirty="0"/>
              <a:t>Reader, </a:t>
            </a:r>
            <a:r>
              <a:rPr lang="en-DE" dirty="0" err="1"/>
              <a:t>ReaderIO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823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Monoids/Semigroups</a:t>
            </a:r>
          </a:p>
          <a:p>
            <a:endParaRPr lang="en-DE" dirty="0"/>
          </a:p>
          <a:p>
            <a:r>
              <a:rPr lang="en-DE" dirty="0"/>
              <a:t>Optics</a:t>
            </a:r>
          </a:p>
          <a:p>
            <a:pPr marL="457200" lvl="1" indent="0">
              <a:buNone/>
            </a:pPr>
            <a:r>
              <a:rPr lang="en-DE" dirty="0"/>
              <a:t>Lenses</a:t>
            </a:r>
          </a:p>
          <a:p>
            <a:pPr marL="457200" lvl="1" indent="0">
              <a:buNone/>
            </a:pPr>
            <a:r>
              <a:rPr lang="en-DE" dirty="0"/>
              <a:t>Prism</a:t>
            </a:r>
          </a:p>
          <a:p>
            <a:pPr marL="457200" lvl="1" indent="0">
              <a:buNone/>
            </a:pPr>
            <a:r>
              <a:rPr lang="en-DE" dirty="0"/>
              <a:t>Traversal</a:t>
            </a:r>
          </a:p>
          <a:p>
            <a:pPr marL="457200" lvl="1" indent="0">
              <a:buNone/>
            </a:pPr>
            <a:r>
              <a:rPr lang="en-DE" dirty="0"/>
              <a:t>ISO</a:t>
            </a:r>
          </a:p>
          <a:p>
            <a:endParaRPr lang="en-DE" dirty="0"/>
          </a:p>
          <a:p>
            <a:r>
              <a:rPr lang="en-DE" dirty="0"/>
              <a:t>HTTP</a:t>
            </a:r>
          </a:p>
          <a:p>
            <a:endParaRPr lang="en-DE" dirty="0"/>
          </a:p>
          <a:p>
            <a:r>
              <a:rPr lang="en-DE" dirty="0"/>
              <a:t>Concurrency</a:t>
            </a:r>
          </a:p>
          <a:p>
            <a:pPr marL="457200" lvl="1" indent="0">
              <a:buNone/>
            </a:pPr>
            <a:r>
              <a:rPr lang="en-DE" dirty="0" err="1"/>
              <a:t>IOEither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624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09B0-0391-4D3F-E50A-BD2D49FB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Installation and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754C8-2B6C-9E4F-E3F9-6EE6246CD335}"/>
              </a:ext>
            </a:extLst>
          </p:cNvPr>
          <p:cNvSpPr txBox="1"/>
          <p:nvPr/>
        </p:nvSpPr>
        <p:spPr>
          <a:xfrm>
            <a:off x="4728755" y="636664"/>
            <a:ext cx="6098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400" dirty="0">
                <a:hlinkClick r:id="rId2"/>
              </a:rPr>
              <a:t>https://github.com/IBM/fp-go</a:t>
            </a:r>
            <a:r>
              <a:rPr lang="en-DE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568F8-AA18-590E-1CE0-BF0D9855CF7D}"/>
              </a:ext>
            </a:extLst>
          </p:cNvPr>
          <p:cNvSpPr txBox="1"/>
          <p:nvPr/>
        </p:nvSpPr>
        <p:spPr>
          <a:xfrm>
            <a:off x="5039359" y="1881395"/>
            <a:ext cx="6438038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DE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go mod </a:t>
            </a:r>
            <a:r>
              <a:rPr lang="en-DE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DE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DE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myexample</a:t>
            </a:r>
            <a:endParaRPr lang="en-DE" sz="1400" b="0" dirty="0">
              <a:solidFill>
                <a:srgbClr val="00108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go get github.com/IBM/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fp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-go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672D8-82F0-6002-7EF6-9055252C12A7}"/>
              </a:ext>
            </a:extLst>
          </p:cNvPr>
          <p:cNvSpPr txBox="1"/>
          <p:nvPr/>
        </p:nvSpPr>
        <p:spPr>
          <a:xfrm>
            <a:off x="4728755" y="13109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Installation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90B37-25DB-34D9-7CDB-9564429817A6}"/>
              </a:ext>
            </a:extLst>
          </p:cNvPr>
          <p:cNvSpPr txBox="1"/>
          <p:nvPr/>
        </p:nvSpPr>
        <p:spPr>
          <a:xfrm>
            <a:off x="4728755" y="261727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6AA7B-654E-8A01-A7A6-AB1C640C081E}"/>
              </a:ext>
            </a:extLst>
          </p:cNvPr>
          <p:cNvSpPr txBox="1"/>
          <p:nvPr/>
        </p:nvSpPr>
        <p:spPr>
          <a:xfrm>
            <a:off x="5039359" y="3329553"/>
            <a:ext cx="60981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package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DE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main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"github.com/IBM/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fp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-go/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"github.com/IBM/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fp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-go/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21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0B732-2A89-5D2E-42A4-58C67C1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Map/Filter/Reduce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B1AD1-B223-ECEA-B6D7-F5A027BF9569}"/>
              </a:ext>
            </a:extLst>
          </p:cNvPr>
          <p:cNvSpPr txBox="1"/>
          <p:nvPr/>
        </p:nvSpPr>
        <p:spPr>
          <a:xfrm>
            <a:off x="7454965" y="810344"/>
            <a:ext cx="4463956" cy="5047536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mpd="dbl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idiomatic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map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5B6D-3736-90F5-D54C-85BE5F42F75A}"/>
              </a:ext>
            </a:extLst>
          </p:cNvPr>
          <p:cNvSpPr txBox="1"/>
          <p:nvPr/>
        </p:nvSpPr>
        <p:spPr>
          <a:xfrm>
            <a:off x="306180" y="1887562"/>
            <a:ext cx="6438038" cy="3539430"/>
          </a:xfrm>
          <a:prstGeom prst="rect">
            <a:avLst/>
          </a:prstGeom>
          <a:noFill/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reduce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Concat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fold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0EDB-FFF2-FDC1-5897-0CFA7633BE47}"/>
              </a:ext>
            </a:extLst>
          </p:cNvPr>
          <p:cNvSpPr txBox="1"/>
          <p:nvPr/>
        </p:nvSpPr>
        <p:spPr>
          <a:xfrm>
            <a:off x="5581998" y="1191617"/>
            <a:ext cx="1654588" cy="803522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 sz="1600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DE" dirty="0"/>
              <a:t>Notice the 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26393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What we will talk about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Why a library for functional program</a:t>
            </a:r>
            <a:r>
              <a:rPr lang="fr-FR" dirty="0"/>
              <a:t>m</a:t>
            </a:r>
            <a:r>
              <a:rPr lang="en-DE" dirty="0" err="1"/>
              <a:t>ing</a:t>
            </a:r>
            <a:r>
              <a:rPr lang="en-DE" dirty="0"/>
              <a:t> for </a:t>
            </a:r>
            <a:r>
              <a:rPr lang="en-DE" dirty="0" err="1"/>
              <a:t>golang</a:t>
            </a:r>
            <a:r>
              <a:rPr lang="en-DE" dirty="0"/>
              <a:t>?</a:t>
            </a:r>
          </a:p>
          <a:p>
            <a:endParaRPr lang="en-DE" dirty="0"/>
          </a:p>
          <a:p>
            <a:r>
              <a:rPr lang="en-DE" dirty="0"/>
              <a:t>What does the library offer and how does the code look like?</a:t>
            </a:r>
          </a:p>
          <a:p>
            <a:endParaRPr lang="en-DE" dirty="0"/>
          </a:p>
          <a:p>
            <a:r>
              <a:rPr lang="en-DE" dirty="0"/>
              <a:t>Performance considerations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50887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5DE1-A754-148D-56C3-A5C170B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Monadic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148-B1AD-89CA-13A6-587EC961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Consistent set of monadic operations for all types</a:t>
            </a:r>
          </a:p>
          <a:p>
            <a:pPr marL="457200" lvl="1" indent="0">
              <a:buNone/>
            </a:pPr>
            <a:r>
              <a:rPr lang="en-DE" b="1" dirty="0"/>
              <a:t>Readable </a:t>
            </a:r>
            <a:r>
              <a:rPr lang="en-DE" dirty="0"/>
              <a:t>because code patterns are recognizable across monads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Maintainable learning curve since there exists an manageable set of operations</a:t>
            </a:r>
          </a:p>
          <a:p>
            <a:pPr marL="457200" lvl="1" indent="0">
              <a:buNone/>
            </a:pPr>
            <a:endParaRPr lang="en-DE" sz="1800" b="0" i="0" kern="1200" dirty="0">
              <a:effectLst/>
              <a:latin typeface="+mn-ea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DE" sz="1800" b="0" i="0" kern="1200" dirty="0"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limited ability to write fully generic code since there exist </a:t>
            </a:r>
            <a:r>
              <a:rPr lang="en-DE" b="1" dirty="0"/>
              <a:t>no higher-</a:t>
            </a:r>
            <a:r>
              <a:rPr lang="en-DE" b="1" dirty="0" err="1"/>
              <a:t>kinded</a:t>
            </a:r>
            <a:r>
              <a:rPr lang="en-DE" dirty="0"/>
              <a:t>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33BB-CBD1-DFB8-BD71-641C222A354B}"/>
              </a:ext>
            </a:extLst>
          </p:cNvPr>
          <p:cNvSpPr txBox="1"/>
          <p:nvPr/>
        </p:nvSpPr>
        <p:spPr>
          <a:xfrm>
            <a:off x="6214611" y="1172289"/>
            <a:ext cx="5465712" cy="313932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Pointed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Functor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Chain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ChainFirst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Apply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Derived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Flatten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4F2E-FC05-74F2-6AC7-6FA6881143D8}"/>
              </a:ext>
            </a:extLst>
          </p:cNvPr>
          <p:cNvSpPr txBox="1"/>
          <p:nvPr/>
        </p:nvSpPr>
        <p:spPr>
          <a:xfrm>
            <a:off x="7633793" y="4386086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latin typeface="Century Gothic" panose="020B0502020202020204" pitchFamily="34" charset="0"/>
              </a:rPr>
              <a:t>Chain is an alias for Bind or </a:t>
            </a:r>
            <a:r>
              <a:rPr lang="en-DE" i="1" dirty="0" err="1">
                <a:latin typeface="Century Gothic" panose="020B0502020202020204" pitchFamily="34" charset="0"/>
              </a:rPr>
              <a:t>FlatMap</a:t>
            </a:r>
            <a:endParaRPr lang="en-DE" i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3D3F1-AA4D-5DAA-BCD2-1D4567590176}"/>
              </a:ext>
            </a:extLst>
          </p:cNvPr>
          <p:cNvSpPr txBox="1"/>
          <p:nvPr/>
        </p:nvSpPr>
        <p:spPr>
          <a:xfrm>
            <a:off x="6214611" y="5057308"/>
            <a:ext cx="5465712" cy="93871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start value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en-DE" sz="1100" b="0" dirty="0">
              <a:solidFill>
                <a:srgbClr val="267F99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into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single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67-F528-ABAF-3634-9B8FD0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C72D-106D-E1A1-FA48-DC791285429A}"/>
              </a:ext>
            </a:extLst>
          </p:cNvPr>
          <p:cNvSpPr txBox="1"/>
          <p:nvPr/>
        </p:nvSpPr>
        <p:spPr>
          <a:xfrm>
            <a:off x="483182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Example_composition_pipe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09C-740E-0C13-C89C-C6F47492806E}"/>
              </a:ext>
            </a:extLst>
          </p:cNvPr>
          <p:cNvSpPr txBox="1"/>
          <p:nvPr/>
        </p:nvSpPr>
        <p:spPr>
          <a:xfrm>
            <a:off x="6797094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Example_composition_flow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B9B374C-F7E5-8AE4-A71F-0A898A111C8E}"/>
              </a:ext>
            </a:extLst>
          </p:cNvPr>
          <p:cNvSpPr/>
          <p:nvPr/>
        </p:nvSpPr>
        <p:spPr>
          <a:xfrm>
            <a:off x="4040028" y="479060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74"/>
              <a:gd name="adj6" fmla="val -7936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Curried, so functions compose well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6B8DCB1-13AC-2E54-C237-E8A4BBE71684}"/>
              </a:ext>
            </a:extLst>
          </p:cNvPr>
          <p:cNvSpPr/>
          <p:nvPr/>
        </p:nvSpPr>
        <p:spPr>
          <a:xfrm>
            <a:off x="4040028" y="3119719"/>
            <a:ext cx="1607737" cy="122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299"/>
              <a:gd name="adj6" fmla="val -10009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Index needed due to missing function overloading </a:t>
            </a:r>
            <a:r>
              <a:rPr lang="en-DE" sz="1600" dirty="0">
                <a:solidFill>
                  <a:schemeClr val="tx1"/>
                </a:solidFill>
              </a:rPr>
              <a:t>😞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A71617F-8F9C-973A-90D5-C465D75E5A3A}"/>
              </a:ext>
            </a:extLst>
          </p:cNvPr>
          <p:cNvSpPr/>
          <p:nvPr/>
        </p:nvSpPr>
        <p:spPr>
          <a:xfrm>
            <a:off x="10445778" y="261321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047"/>
              <a:gd name="adj6" fmla="val -4409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 err="1">
                <a:solidFill>
                  <a:schemeClr val="tx1"/>
                </a:solidFill>
              </a:rPr>
              <a:t>FlowN</a:t>
            </a:r>
            <a:r>
              <a:rPr lang="en-DE" sz="1600" i="1" dirty="0">
                <a:solidFill>
                  <a:schemeClr val="tx1"/>
                </a:solidFill>
              </a:rPr>
              <a:t> enables point-free style</a:t>
            </a:r>
          </a:p>
        </p:txBody>
      </p:sp>
    </p:spTree>
    <p:extLst>
      <p:ext uri="{BB962C8B-B14F-4D97-AF65-F5344CB8AC3E}">
        <p14:creationId xmlns:p14="http://schemas.microsoft.com/office/powerpoint/2010/main" val="168766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DEFA-17EC-6E6C-C6B3-C1479398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37E2-D461-2A29-03CF-94AE638A0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Go does not offer the concept of immutable types</a:t>
            </a:r>
            <a:r>
              <a:rPr lang="en-DE" sz="28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DE" sz="24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implements immutability by-contract</a:t>
            </a:r>
          </a:p>
          <a:p>
            <a:pPr marL="457200" lvl="1" indent="0">
              <a:buNone/>
            </a:pPr>
            <a:r>
              <a:rPr lang="en-DE" dirty="0"/>
              <a:t>modifications of arrays/records create copies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fr-FR" dirty="0"/>
              <a:t>I</a:t>
            </a:r>
            <a:r>
              <a:rPr lang="en-DE" dirty="0" err="1"/>
              <a:t>mmutability</a:t>
            </a:r>
            <a:r>
              <a:rPr lang="en-DE" dirty="0"/>
              <a:t> for structs can be simulated </a:t>
            </a:r>
          </a:p>
          <a:p>
            <a:pPr marL="457200" lvl="1" indent="0">
              <a:buNone/>
            </a:pPr>
            <a:r>
              <a:rPr lang="en-DE" dirty="0"/>
              <a:t>pass-by-value</a:t>
            </a:r>
          </a:p>
          <a:p>
            <a:pPr marL="457200" lvl="1" indent="0">
              <a:buNone/>
            </a:pPr>
            <a:r>
              <a:rPr lang="en-DE" dirty="0"/>
              <a:t>getters/setters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F4CB-5487-6298-026B-4A2D4DD45D12}"/>
              </a:ext>
            </a:extLst>
          </p:cNvPr>
          <p:cNvSpPr txBox="1"/>
          <p:nvPr/>
        </p:nvSpPr>
        <p:spPr>
          <a:xfrm>
            <a:off x="6450451" y="831032"/>
            <a:ext cx="5465712" cy="526297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Curry2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54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015AF9F-1BD0-4894-1ABF-9FCFBEC2400F}"/>
              </a:ext>
            </a:extLst>
          </p:cNvPr>
          <p:cNvSpPr/>
          <p:nvPr/>
        </p:nvSpPr>
        <p:spPr>
          <a:xfrm>
            <a:off x="9696880" y="258294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362"/>
              <a:gd name="adj6" fmla="val -15513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Operates on a copy for each call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C9A6E97-2BB1-B849-E8EE-7B9F98B3FC84}"/>
              </a:ext>
            </a:extLst>
          </p:cNvPr>
          <p:cNvSpPr/>
          <p:nvPr/>
        </p:nvSpPr>
        <p:spPr>
          <a:xfrm>
            <a:off x="9696880" y="658978"/>
            <a:ext cx="1501589" cy="10317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959"/>
              <a:gd name="adj6" fmla="val -14108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Lower case fields are package-private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D1DB3C1-0DF1-598F-0B45-7E4FBED10B68}"/>
              </a:ext>
            </a:extLst>
          </p:cNvPr>
          <p:cNvSpPr/>
          <p:nvPr/>
        </p:nvSpPr>
        <p:spPr>
          <a:xfrm>
            <a:off x="9696880" y="5069613"/>
            <a:ext cx="1501589" cy="1024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30"/>
              <a:gd name="adj6" fmla="val -38580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Setter accessed on type has binary signature</a:t>
            </a:r>
          </a:p>
        </p:txBody>
      </p:sp>
    </p:spTree>
    <p:extLst>
      <p:ext uri="{BB962C8B-B14F-4D97-AF65-F5344CB8AC3E}">
        <p14:creationId xmlns:p14="http://schemas.microsoft.com/office/powerpoint/2010/main" val="289137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C28-2E85-C805-6A15-7B61337B0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Representation of </a:t>
            </a:r>
            <a:r>
              <a:rPr lang="en-DE" i="1" dirty="0"/>
              <a:t>composable getters and setters </a:t>
            </a:r>
            <a:r>
              <a:rPr lang="en-DE" dirty="0"/>
              <a:t>on immutable data types</a:t>
            </a:r>
          </a:p>
          <a:p>
            <a:pPr marL="457200" lvl="1" indent="0">
              <a:buNone/>
            </a:pPr>
            <a:r>
              <a:rPr lang="en-DE" dirty="0"/>
              <a:t>Lens, Optional, Prism, ISO, Traversal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Advantages</a:t>
            </a:r>
          </a:p>
          <a:p>
            <a:pPr marL="457200" lvl="1" indent="0">
              <a:buNone/>
            </a:pPr>
            <a:r>
              <a:rPr lang="en-DE" dirty="0"/>
              <a:t>Immutable, Composable, Type Safe, Readable, Testable</a:t>
            </a:r>
          </a:p>
          <a:p>
            <a:pPr marL="457200" lvl="1" indent="0">
              <a:buNone/>
            </a:pPr>
            <a:r>
              <a:rPr lang="en-DE" dirty="0"/>
              <a:t>Plays well with functional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6450451" y="831032"/>
            <a:ext cx="5465712" cy="440120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Example_immutability_optics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53}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54}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7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4486835" y="831032"/>
            <a:ext cx="7429328" cy="489364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Example_immutability_lenses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Person]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Compose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(Client)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F2538-95B5-4817-FB59-AC334855FE5C}"/>
              </a:ext>
            </a:extLst>
          </p:cNvPr>
          <p:cNvSpPr txBox="1"/>
          <p:nvPr/>
        </p:nvSpPr>
        <p:spPr>
          <a:xfrm>
            <a:off x="275837" y="1507867"/>
            <a:ext cx="3985846" cy="4154984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city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More getters and setters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1200" dirty="0">
                <a:solidFill>
                  <a:srgbClr val="000000"/>
                </a:solidFill>
                <a:latin typeface="Fira Code" panose="020B0809050000020004" pitchFamily="49" charset="0"/>
              </a:rPr>
              <a:t>…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332FB5A-8BDD-471F-CB1D-F650158F9440}"/>
              </a:ext>
            </a:extLst>
          </p:cNvPr>
          <p:cNvSpPr/>
          <p:nvPr/>
        </p:nvSpPr>
        <p:spPr>
          <a:xfrm>
            <a:off x="8923157" y="2123673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142"/>
              <a:gd name="adj6" fmla="val -614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Focus on a sub-field of Client</a:t>
            </a:r>
          </a:p>
        </p:txBody>
      </p:sp>
    </p:spTree>
    <p:extLst>
      <p:ext uri="{BB962C8B-B14F-4D97-AF65-F5344CB8AC3E}">
        <p14:creationId xmlns:p14="http://schemas.microsoft.com/office/powerpoint/2010/main" val="378693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Errors are represented as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</a:t>
            </a:r>
            <a:r>
              <a:rPr lang="en-DE" dirty="0"/>
              <a:t> interface</a:t>
            </a:r>
          </a:p>
          <a:p>
            <a:endParaRPr lang="en-DE" dirty="0"/>
          </a:p>
          <a:p>
            <a:r>
              <a:rPr lang="en-DE" dirty="0"/>
              <a:t>Operations that can fail return a value </a:t>
            </a:r>
            <a:r>
              <a:rPr lang="en-DE" i="1" dirty="0"/>
              <a:t>or</a:t>
            </a:r>
            <a:r>
              <a:rPr lang="en-DE" dirty="0"/>
              <a:t> an error</a:t>
            </a:r>
          </a:p>
          <a:p>
            <a:pPr lvl="1"/>
            <a:r>
              <a:rPr lang="en-DE" dirty="0"/>
              <a:t>No exceptions</a:t>
            </a:r>
          </a:p>
          <a:p>
            <a:endParaRPr lang="en-DE" dirty="0"/>
          </a:p>
          <a:p>
            <a:r>
              <a:rPr lang="en-DE" dirty="0"/>
              <a:t>Errors are handled on the composition layer</a:t>
            </a:r>
          </a:p>
          <a:p>
            <a:endParaRPr lang="en-DE" dirty="0"/>
          </a:p>
          <a:p>
            <a:r>
              <a:rPr lang="en-DE" dirty="0" err="1"/>
              <a:t>fp</a:t>
            </a:r>
            <a:r>
              <a:rPr lang="en-DE" dirty="0"/>
              <a:t>-go</a:t>
            </a:r>
          </a:p>
          <a:p>
            <a:pPr lvl="1"/>
            <a:r>
              <a:rPr lang="en-DE" dirty="0"/>
              <a:t>error returns use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Either[E, T]</a:t>
            </a:r>
          </a:p>
          <a:p>
            <a:pPr lvl="1"/>
            <a:r>
              <a:rPr lang="en-DE" dirty="0"/>
              <a:t>error handling via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</a:t>
            </a:r>
            <a:r>
              <a:rPr lang="en-DE" dirty="0"/>
              <a:t> monad using composition</a:t>
            </a:r>
          </a:p>
          <a:p>
            <a:endParaRPr lang="en-DE" dirty="0"/>
          </a:p>
          <a:p>
            <a:r>
              <a:rPr lang="fr-FR" dirty="0"/>
              <a:t>I</a:t>
            </a:r>
            <a:r>
              <a:rPr lang="en-DE" dirty="0" err="1"/>
              <a:t>diomatic</a:t>
            </a:r>
            <a:r>
              <a:rPr lang="en-DE" dirty="0"/>
              <a:t> Go</a:t>
            </a:r>
          </a:p>
          <a:p>
            <a:pPr lvl="1"/>
            <a:r>
              <a:rPr lang="en-DE" dirty="0"/>
              <a:t>error returns use a multi return value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(T, error)</a:t>
            </a:r>
          </a:p>
          <a:p>
            <a:pPr lvl="1"/>
            <a:r>
              <a:rPr lang="en-DE" dirty="0"/>
              <a:t>error handling via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if/else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C8EAE0-1EAE-67C5-FCEE-86BFB01E9E42}"/>
              </a:ext>
            </a:extLst>
          </p:cNvPr>
          <p:cNvCxnSpPr/>
          <p:nvPr/>
        </p:nvCxnSpPr>
        <p:spPr>
          <a:xfrm>
            <a:off x="4816116" y="3318320"/>
            <a:ext cx="70379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2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502C-BFB3-6F88-8A91-F8A4E92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2A4F-AEC4-A073-300C-79EC29B8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901"/>
            <a:ext cx="5181600" cy="465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Why does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diverge from idiomatic style?</a:t>
            </a:r>
          </a:p>
          <a:p>
            <a:pPr marL="0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Multi-return values</a:t>
            </a:r>
          </a:p>
          <a:p>
            <a:pPr marL="914400" lvl="2" indent="0">
              <a:buNone/>
            </a:pPr>
            <a:r>
              <a:rPr lang="en-DE" dirty="0"/>
              <a:t>no first-class entities</a:t>
            </a:r>
          </a:p>
          <a:p>
            <a:pPr marL="914400" lvl="2" indent="0">
              <a:buNone/>
            </a:pPr>
            <a:r>
              <a:rPr lang="en-DE" dirty="0"/>
              <a:t>do not enforce an </a:t>
            </a:r>
            <a:r>
              <a:rPr lang="en-DE" dirty="0" err="1"/>
              <a:t>xor</a:t>
            </a:r>
            <a:r>
              <a:rPr lang="en-DE" dirty="0"/>
              <a:t> semantic</a:t>
            </a:r>
          </a:p>
          <a:p>
            <a:pPr marL="914400" lvl="2" indent="0">
              <a:buNone/>
            </a:pPr>
            <a:r>
              <a:rPr lang="en-DE" dirty="0"/>
              <a:t>not composable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Either Monad</a:t>
            </a:r>
          </a:p>
          <a:p>
            <a:pPr marL="914400" lvl="2" indent="0">
              <a:buNone/>
            </a:pPr>
            <a:r>
              <a:rPr lang="en-DE" dirty="0"/>
              <a:t>composable</a:t>
            </a:r>
          </a:p>
          <a:p>
            <a:pPr marL="914400" lvl="2" indent="0">
              <a:buNone/>
            </a:pPr>
            <a:r>
              <a:rPr lang="en-DE" dirty="0"/>
              <a:t>can be used transitively</a:t>
            </a:r>
          </a:p>
          <a:p>
            <a:pPr marL="914400" lvl="2" indent="0">
              <a:buNone/>
            </a:pPr>
            <a:r>
              <a:rPr lang="en-DE" dirty="0"/>
              <a:t>fits with the rest of the FP ecosystem</a:t>
            </a:r>
          </a:p>
          <a:p>
            <a:pPr marL="914400" lvl="2" indent="0">
              <a:buNone/>
            </a:pPr>
            <a:r>
              <a:rPr lang="en-DE" dirty="0"/>
              <a:t>avoid early exits</a:t>
            </a:r>
          </a:p>
          <a:p>
            <a:pPr marL="457200" lvl="1" indent="0">
              <a:buNone/>
            </a:pP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3C3D0-4ECF-0633-BF70-99F0B3E63DAD}"/>
              </a:ext>
            </a:extLst>
          </p:cNvPr>
          <p:cNvSpPr txBox="1"/>
          <p:nvPr/>
        </p:nvSpPr>
        <p:spPr>
          <a:xfrm>
            <a:off x="6096000" y="706816"/>
            <a:ext cx="5896363" cy="547842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&gt;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 %d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not a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port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Example_either_monad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string](http://localhost:8080)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Example_either_idiomatic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29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9010-2AEC-B55B-3CAB-E244952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Switching </a:t>
            </a:r>
            <a:r>
              <a:rPr lang="en-DE" dirty="0" err="1"/>
              <a:t>betw</a:t>
            </a:r>
            <a:r>
              <a:rPr lang="fr-FR" dirty="0"/>
              <a:t>e</a:t>
            </a:r>
            <a:r>
              <a:rPr lang="en-DE" dirty="0" err="1"/>
              <a:t>en</a:t>
            </a:r>
            <a:r>
              <a:rPr lang="en-DE" dirty="0"/>
              <a:t> the Worlds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921F9C-5754-5174-45F4-1D6BC22B8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Go </a:t>
            </a:r>
            <a:r>
              <a:rPr lang="en-DE" dirty="0">
                <a:sym typeface="Wingdings" panose="05000000000000000000" pitchFamily="2" charset="2"/>
              </a:rPr>
              <a:t> </a:t>
            </a:r>
            <a:r>
              <a:rPr lang="en-DE" dirty="0" err="1">
                <a:sym typeface="Wingdings" panose="05000000000000000000" pitchFamily="2" charset="2"/>
              </a:rPr>
              <a:t>fp</a:t>
            </a:r>
            <a:r>
              <a:rPr lang="en-DE" dirty="0">
                <a:sym typeface="Wingdings" panose="05000000000000000000" pitchFamily="2" charset="2"/>
              </a:rPr>
              <a:t>-go</a:t>
            </a:r>
          </a:p>
          <a:p>
            <a:pPr marL="457200" lvl="1" indent="0">
              <a:buNone/>
            </a:pPr>
            <a:endParaRPr lang="en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EitherizeN</a:t>
            </a:r>
            <a:endParaRPr lang="en-DE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multi return values 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(value, bool) </a:t>
            </a:r>
            <a:r>
              <a:rPr lang="en-DE" dirty="0">
                <a:sym typeface="Wingdings" panose="05000000000000000000" pitchFamily="2" charset="2"/>
              </a:rPr>
              <a:t>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</a:t>
            </a:r>
          </a:p>
          <a:p>
            <a:pPr marL="914400" lvl="2" indent="0">
              <a:buNone/>
            </a:pPr>
            <a:endParaRPr lang="en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DE" dirty="0" err="1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fp</a:t>
            </a:r>
            <a:r>
              <a:rPr lang="en-DE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-go  Go</a:t>
            </a:r>
          </a:p>
          <a:p>
            <a:pPr marL="457200" lvl="1" indent="0">
              <a:buNone/>
            </a:pP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UneitherizeN</a:t>
            </a: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/</a:t>
            </a: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Fold</a:t>
            </a:r>
          </a:p>
          <a:p>
            <a:pPr marL="914400" lvl="2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30DA0-D983-0966-B77B-6A671B749851}"/>
              </a:ext>
            </a:extLst>
          </p:cNvPr>
          <p:cNvSpPr txBox="1"/>
          <p:nvPr/>
        </p:nvSpPr>
        <p:spPr>
          <a:xfrm>
            <a:off x="6231160" y="1372963"/>
            <a:ext cx="5761203" cy="507831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Example_either_worlds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(string,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26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763"/>
            <a:ext cx="10515600" cy="4351338"/>
          </a:xfrm>
        </p:spPr>
        <p:txBody>
          <a:bodyPr/>
          <a:lstStyle/>
          <a:p>
            <a:r>
              <a:rPr lang="en-DE" dirty="0"/>
              <a:t>Side effects are operations that alter or rely on state outside of the scope of a function</a:t>
            </a:r>
          </a:p>
          <a:p>
            <a:pPr lvl="1"/>
            <a:r>
              <a:rPr lang="en-DE" dirty="0"/>
              <a:t>Reading/Writing files, accessing the environment, logging, random numbers, time, HTTP requests, etc</a:t>
            </a:r>
          </a:p>
          <a:p>
            <a:pPr lvl="1"/>
            <a:endParaRPr lang="en-DE" dirty="0"/>
          </a:p>
          <a:p>
            <a:r>
              <a:rPr lang="en-DE" dirty="0"/>
              <a:t>W</a:t>
            </a:r>
            <a:r>
              <a:rPr lang="en-US" dirty="0"/>
              <a:t>e try to isolate side effects from pure functions such that their execution is effectful, but their composition remains pure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6275-FF89-2797-DA89-E778CBE5998B}"/>
              </a:ext>
            </a:extLst>
          </p:cNvPr>
          <p:cNvSpPr txBox="1"/>
          <p:nvPr/>
        </p:nvSpPr>
        <p:spPr>
          <a:xfrm>
            <a:off x="2871465" y="4818249"/>
            <a:ext cx="5465712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r>
              <a:rPr lang="en-US" sz="2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endParaRPr lang="en-US" sz="2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5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F65-74BE-1DD3-E30B-690A3EC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1D0C-375A-0958-A2D8-1B4CD568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This </a:t>
            </a:r>
            <a:r>
              <a:rPr lang="en-DE" b="0" dirty="0">
                <a:solidFill>
                  <a:srgbClr val="232323"/>
                </a:solidFill>
                <a:effectLst/>
              </a:rPr>
              <a:t>presentation</a:t>
            </a:r>
            <a:r>
              <a:rPr lang="en-US" b="0" dirty="0">
                <a:solidFill>
                  <a:srgbClr val="232323"/>
                </a:solidFill>
                <a:effectLst/>
              </a:rPr>
              <a:t> is not sponsored or approved by IBM. All those involved are voluntarily engaging in their individual capacities.</a:t>
            </a: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The </a:t>
            </a:r>
            <a:r>
              <a:rPr lang="en-DE" b="0" dirty="0">
                <a:solidFill>
                  <a:srgbClr val="232323"/>
                </a:solidFill>
                <a:effectLst/>
              </a:rPr>
              <a:t>statements in these slides </a:t>
            </a:r>
            <a:r>
              <a:rPr lang="en-US" b="0" dirty="0">
                <a:solidFill>
                  <a:srgbClr val="232323"/>
                </a:solidFill>
                <a:effectLst/>
              </a:rPr>
              <a:t>are my own and don't necessarily represent IBM's positions, strategies or opinions.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0823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4B8F4BD4-8A81-0650-3953-C0CBB90BAAC8}"/>
              </a:ext>
            </a:extLst>
          </p:cNvPr>
          <p:cNvSpPr/>
          <p:nvPr/>
        </p:nvSpPr>
        <p:spPr>
          <a:xfrm>
            <a:off x="9101072" y="172563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Managed effect created but not executed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802B00A9-B87D-99D3-4927-4D2D81751F31}"/>
              </a:ext>
            </a:extLst>
          </p:cNvPr>
          <p:cNvSpPr/>
          <p:nvPr/>
        </p:nvSpPr>
        <p:spPr>
          <a:xfrm>
            <a:off x="9949271" y="322342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Error handling via composition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EC4083A9-5D64-63A7-CFE3-F4EAC0A81D62}"/>
              </a:ext>
            </a:extLst>
          </p:cNvPr>
          <p:cNvSpPr/>
          <p:nvPr/>
        </p:nvSpPr>
        <p:spPr>
          <a:xfrm flipH="1">
            <a:off x="4429771" y="403921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Traversal, per default concurrently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2ABE974-43BB-8C1C-2163-9D168E0599C1}"/>
              </a:ext>
            </a:extLst>
          </p:cNvPr>
          <p:cNvSpPr/>
          <p:nvPr/>
        </p:nvSpPr>
        <p:spPr>
          <a:xfrm>
            <a:off x="8447682" y="491155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Actual execution</a:t>
            </a:r>
          </a:p>
        </p:txBody>
      </p:sp>
    </p:spTree>
    <p:extLst>
      <p:ext uri="{BB962C8B-B14F-4D97-AF65-F5344CB8AC3E}">
        <p14:creationId xmlns:p14="http://schemas.microsoft.com/office/powerpoint/2010/main" val="4138279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1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1C602288-427A-B578-9B33-CD8B522CEA16}"/>
              </a:ext>
            </a:extLst>
          </p:cNvPr>
          <p:cNvSpPr/>
          <p:nvPr/>
        </p:nvSpPr>
        <p:spPr>
          <a:xfrm>
            <a:off x="8302869" y="4758462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Eager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13BCE7F-9997-353B-4152-3C68AD44CE7D}"/>
              </a:ext>
            </a:extLst>
          </p:cNvPr>
          <p:cNvSpPr/>
          <p:nvPr/>
        </p:nvSpPr>
        <p:spPr>
          <a:xfrm>
            <a:off x="2812332" y="4758461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173510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630A68-E59C-5E9B-8FB3-E2C8C7B6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 and Concurrency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B628-73BB-4620-B238-776D07AC4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Side effects often represent I/O operations</a:t>
            </a:r>
          </a:p>
          <a:p>
            <a:pPr lvl="1"/>
            <a:r>
              <a:rPr lang="en-DE" dirty="0"/>
              <a:t>I/O can benefit from concurrent execution without exhausting CPU</a:t>
            </a:r>
          </a:p>
          <a:p>
            <a:pPr lvl="1"/>
            <a:r>
              <a:rPr lang="en-DE" dirty="0"/>
              <a:t>go-routines are optimized to handle I/O</a:t>
            </a:r>
          </a:p>
          <a:p>
            <a:r>
              <a:rPr lang="en-DE" dirty="0"/>
              <a:t>Sequence/Traversals</a:t>
            </a:r>
          </a:p>
          <a:p>
            <a:pPr lvl="1"/>
            <a:r>
              <a:rPr lang="en-DE" dirty="0"/>
              <a:t>Accept sets of IO to be run as a batch</a:t>
            </a:r>
          </a:p>
          <a:p>
            <a:pPr lvl="1"/>
            <a:r>
              <a:rPr lang="en-DE" i="1" dirty="0"/>
              <a:t>Applicative</a:t>
            </a:r>
            <a:r>
              <a:rPr lang="en-DE" dirty="0"/>
              <a:t> controls concurrent or sequential access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694ED-7907-255A-100D-54667474B16D}"/>
              </a:ext>
            </a:extLst>
          </p:cNvPr>
          <p:cNvSpPr txBox="1"/>
          <p:nvPr/>
        </p:nvSpPr>
        <p:spPr>
          <a:xfrm>
            <a:off x="6231505" y="1895455"/>
            <a:ext cx="5639145" cy="267765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 is an alias of [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in parallel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sequentially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3BF2FBAC-AC6E-4A9E-A20B-DE5331D29EE7}"/>
              </a:ext>
            </a:extLst>
          </p:cNvPr>
          <p:cNvSpPr/>
          <p:nvPr/>
        </p:nvSpPr>
        <p:spPr>
          <a:xfrm>
            <a:off x="10060985" y="1158279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286"/>
              <a:gd name="adj6" fmla="val -6254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Traversals are based on the applicative</a:t>
            </a:r>
          </a:p>
        </p:txBody>
      </p:sp>
    </p:spTree>
    <p:extLst>
      <p:ext uri="{BB962C8B-B14F-4D97-AF65-F5344CB8AC3E}">
        <p14:creationId xmlns:p14="http://schemas.microsoft.com/office/powerpoint/2010/main" val="2262577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In general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comes with a small performance overhead because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Combinators create instances of higher order functions</a:t>
            </a:r>
          </a:p>
          <a:p>
            <a:pPr lvl="1"/>
            <a:r>
              <a:rPr lang="en-DE" dirty="0"/>
              <a:t>Traversals create copies to ensure immutability</a:t>
            </a:r>
          </a:p>
          <a:p>
            <a:pPr lvl="1"/>
            <a:r>
              <a:rPr lang="en-DE" dirty="0"/>
              <a:t>Differences mostly seen in micro-benchmarks</a:t>
            </a:r>
          </a:p>
          <a:p>
            <a:endParaRPr lang="en-DE" dirty="0"/>
          </a:p>
          <a:p>
            <a:r>
              <a:rPr lang="en-DE" dirty="0"/>
              <a:t>Performance advantage for I/O operations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Due to the ease of concurrency</a:t>
            </a:r>
          </a:p>
          <a:p>
            <a:pPr lvl="1"/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0655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DF25F0B-2CF1-2DCC-D4AD-73A324A2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696" y="2420471"/>
            <a:ext cx="6418291" cy="373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84089-39CD-E70B-55E9-AE641632EE6A}"/>
              </a:ext>
            </a:extLst>
          </p:cNvPr>
          <p:cNvSpPr txBox="1"/>
          <p:nvPr/>
        </p:nvSpPr>
        <p:spPr>
          <a:xfrm>
            <a:off x="5043423" y="757250"/>
            <a:ext cx="6098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50E70-EAFC-1B32-2810-1BEDA1A27C4E}"/>
              </a:ext>
            </a:extLst>
          </p:cNvPr>
          <p:cNvSpPr txBox="1"/>
          <p:nvPr/>
        </p:nvSpPr>
        <p:spPr>
          <a:xfrm>
            <a:off x="5013941" y="1419181"/>
            <a:ext cx="6939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DE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454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FC358CF-8E2C-53D9-5264-F1532766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9214" y="659178"/>
            <a:ext cx="4545588" cy="2644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80D358F-7FCF-1F3C-F950-AB4FC9EC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215" y="3503883"/>
            <a:ext cx="4545587" cy="2644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65B71-CA7E-3EBA-0957-3258A1EB37F8}"/>
              </a:ext>
            </a:extLst>
          </p:cNvPr>
          <p:cNvSpPr txBox="1"/>
          <p:nvPr/>
        </p:nvSpPr>
        <p:spPr>
          <a:xfrm>
            <a:off x="4828271" y="659178"/>
            <a:ext cx="1642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Filter/Map with a fast </a:t>
            </a:r>
            <a:r>
              <a:rPr lang="en-DE" b="1" dirty="0" err="1">
                <a:latin typeface="Century Gothic" panose="020B0502020202020204" pitchFamily="34" charset="0"/>
              </a:rPr>
              <a:t>isEven</a:t>
            </a:r>
            <a:r>
              <a:rPr lang="en-DE" dirty="0">
                <a:latin typeface="Century Gothic" panose="020B0502020202020204" pitchFamily="34" charset="0"/>
              </a:rPr>
              <a:t> predicate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3706-0302-CF62-15F1-0C7179F758BC}"/>
              </a:ext>
            </a:extLst>
          </p:cNvPr>
          <p:cNvSpPr txBox="1"/>
          <p:nvPr/>
        </p:nvSpPr>
        <p:spPr>
          <a:xfrm>
            <a:off x="4828271" y="3503883"/>
            <a:ext cx="1642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Filter/Map with a slow </a:t>
            </a:r>
            <a:r>
              <a:rPr lang="en-DE" b="1" dirty="0" err="1">
                <a:latin typeface="Century Gothic" panose="020B0502020202020204" pitchFamily="34" charset="0"/>
              </a:rPr>
              <a:t>isPrime</a:t>
            </a:r>
            <a:r>
              <a:rPr lang="en-DE" dirty="0">
                <a:latin typeface="Century Gothic" panose="020B0502020202020204" pitchFamily="34" charset="0"/>
              </a:rPr>
              <a:t> predicate</a:t>
            </a:r>
          </a:p>
        </p:txBody>
      </p:sp>
    </p:spTree>
    <p:extLst>
      <p:ext uri="{BB962C8B-B14F-4D97-AF65-F5344CB8AC3E}">
        <p14:creationId xmlns:p14="http://schemas.microsoft.com/office/powerpoint/2010/main" val="687584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EACF4-52B9-AB76-E40C-59FE399DE635}"/>
              </a:ext>
            </a:extLst>
          </p:cNvPr>
          <p:cNvSpPr txBox="1"/>
          <p:nvPr/>
        </p:nvSpPr>
        <p:spPr>
          <a:xfrm>
            <a:off x="4828271" y="659178"/>
            <a:ext cx="7108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Making HTTP GET requests</a:t>
            </a:r>
          </a:p>
          <a:p>
            <a:pPr lvl="1"/>
            <a:r>
              <a:rPr lang="en-DE" dirty="0">
                <a:latin typeface="Century Gothic" panose="020B0502020202020204" pitchFamily="34" charset="0"/>
              </a:rPr>
              <a:t>no surprise, the concurrent way is much faster</a:t>
            </a:r>
          </a:p>
          <a:p>
            <a:pPr lvl="1"/>
            <a:endParaRPr lang="en-DE" dirty="0">
              <a:latin typeface="Century Gothic" panose="020B0502020202020204" pitchFamily="34" charset="0"/>
            </a:endParaRPr>
          </a:p>
          <a:p>
            <a:pPr lvl="1"/>
            <a:r>
              <a:rPr lang="en-DE" dirty="0">
                <a:latin typeface="Century Gothic" panose="020B0502020202020204" pitchFamily="34" charset="0"/>
                <a:sym typeface="Wingdings" panose="05000000000000000000" pitchFamily="2" charset="2"/>
              </a:rPr>
              <a:t> Traversal/Sequences make it easy to parallelize code</a:t>
            </a:r>
            <a:endParaRPr lang="en-DE" dirty="0">
              <a:latin typeface="Century Gothic" panose="020B0502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8BCF13-9EDA-5CBE-B818-CE9C95DB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101" y="2077053"/>
            <a:ext cx="7157966" cy="41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AA335-28B8-E116-C54E-52A8767C742F}"/>
              </a:ext>
            </a:extLst>
          </p:cNvPr>
          <p:cNvSpPr txBox="1"/>
          <p:nvPr/>
        </p:nvSpPr>
        <p:spPr>
          <a:xfrm>
            <a:off x="4878179" y="1083162"/>
            <a:ext cx="71662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heterogeneousHttpRequests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ReaderIOEither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[[]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prepare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the http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HTTP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DefaultClient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readSinglePost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ReadJson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readSingleCatFact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ReadJson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single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"https://jsonplaceholder.typicode.com/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posts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/1"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"https://catfact.ninja/fact"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MakeGetRequest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MakeGetRequest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TraverseTuple2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readSinglePost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readSingleCatFact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Replicate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single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SequenceArray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3B61D5A5-D065-0C52-7C93-E654B27D1629}"/>
              </a:ext>
            </a:extLst>
          </p:cNvPr>
          <p:cNvSpPr/>
          <p:nvPr/>
        </p:nvSpPr>
        <p:spPr>
          <a:xfrm flipH="1">
            <a:off x="2853361" y="4236621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83"/>
              <a:gd name="adj6" fmla="val -5088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Concurrent by default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D2F8EB2-CAA9-6663-F91C-3D38C0E83CE6}"/>
              </a:ext>
            </a:extLst>
          </p:cNvPr>
          <p:cNvSpPr/>
          <p:nvPr/>
        </p:nvSpPr>
        <p:spPr>
          <a:xfrm flipH="1">
            <a:off x="2853361" y="2788476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83"/>
              <a:gd name="adj6" fmla="val -5088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Concurrent by default</a:t>
            </a:r>
          </a:p>
        </p:txBody>
      </p:sp>
    </p:spTree>
    <p:extLst>
      <p:ext uri="{BB962C8B-B14F-4D97-AF65-F5344CB8AC3E}">
        <p14:creationId xmlns:p14="http://schemas.microsoft.com/office/powerpoint/2010/main" val="2308358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E817-C58B-16FB-9785-E0F53117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Examples and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CFFA8-99A7-0E24-A64E-EF7FDB0F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Samples exist alongside the code and in the 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samples</a:t>
            </a:r>
            <a:r>
              <a:rPr lang="en-DE" dirty="0"/>
              <a:t> folder:</a:t>
            </a:r>
          </a:p>
          <a:p>
            <a:pPr lvl="1"/>
            <a:r>
              <a:rPr lang="fr-FR" dirty="0">
                <a:hlinkClick r:id="rId2"/>
              </a:rPr>
              <a:t>https://github.com/IBM/fp-go/tree/main/samples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Adaption of the code examples in </a:t>
            </a:r>
            <a:r>
              <a:rPr lang="en-DE" i="1" dirty="0"/>
              <a:t>Professor Frisby’s Mostly Adequate Guide to Functional Programming</a:t>
            </a:r>
          </a:p>
          <a:p>
            <a:endParaRPr lang="en-DE" i="1" dirty="0"/>
          </a:p>
          <a:p>
            <a:r>
              <a:rPr lang="en-DE" dirty="0"/>
              <a:t>Samples and tutorials for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fp-ts</a:t>
            </a:r>
            <a:r>
              <a:rPr lang="en-DE" dirty="0"/>
              <a:t> also largely apply to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4867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B922-9485-1F24-A37D-CA8B925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57CD-61EB-B2E5-58AD-5C1B6BAB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Implementation and design are largely inspired by the awesome </a:t>
            </a:r>
            <a:r>
              <a:rPr lang="en-DE" b="1" dirty="0" err="1"/>
              <a:t>fp-ts</a:t>
            </a:r>
            <a:r>
              <a:rPr lang="en-DE" dirty="0"/>
              <a:t> library by </a:t>
            </a:r>
            <a:r>
              <a:rPr lang="fr-FR" b="1" dirty="0"/>
              <a:t>Giulio Canti</a:t>
            </a:r>
            <a:endParaRPr lang="en-DE" b="1" dirty="0"/>
          </a:p>
          <a:p>
            <a:endParaRPr lang="en-DE" b="1" dirty="0"/>
          </a:p>
          <a:p>
            <a:r>
              <a:rPr lang="fr-FR" dirty="0">
                <a:hlinkClick r:id="rId2"/>
              </a:rPr>
              <a:t>https://gcanti.github.io/fp-ts/</a:t>
            </a:r>
            <a:endParaRPr lang="en-DE" dirty="0"/>
          </a:p>
          <a:p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46909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0840C-DB9A-7D3C-FA14-B827E34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C7A3-4C3A-DBDA-7815-004D35CE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https://github.com/IBM/fp-go</a:t>
            </a:r>
            <a:endParaRPr lang="en-DE" dirty="0">
              <a:hlinkClick r:id="rId2"/>
            </a:endParaRPr>
          </a:p>
          <a:p>
            <a:endParaRPr lang="en-DE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https://github.com/gcanti/fp-ts</a:t>
            </a:r>
            <a:endParaRPr lang="en-DE" dirty="0"/>
          </a:p>
          <a:p>
            <a:r>
              <a:rPr lang="fr-FR" dirty="0">
                <a:hlinkClick r:id="rId3"/>
              </a:rPr>
              <a:t>https://github.com/gcanti/monocle-ts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4"/>
              </a:rPr>
              <a:t>https://github.com/MostlyAdequate/mostly-adequate-guide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5"/>
              </a:rPr>
              <a:t>https://betterprogramming.pub/investigate-functional-programming-concepts-in-go-1dada09bc913</a:t>
            </a:r>
            <a:endParaRPr lang="en-DE" dirty="0"/>
          </a:p>
          <a:p>
            <a:r>
              <a:rPr lang="fr-FR" dirty="0">
                <a:hlinkClick r:id="rId6"/>
              </a:rPr>
              <a:t>https://betterprogramming.pub/investigating-the-i-o-monad-in-go-3c0fabbb4b3d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1818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54538-0E86-CFAF-32A2-022ABC9A0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94884E-A41B-8967-D77A-F0266B3D3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620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1029-04D2-52EF-3A6D-28C183C08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C3463F-72AF-7BB8-17D6-DFA7CA910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904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1114-FD34-A1D6-7871-BE5DB306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1A54-E401-FE50-6539-6E4F6D1F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Traversals convert sequences of types into types of sequences</a:t>
            </a:r>
          </a:p>
          <a:p>
            <a:pPr lvl="1"/>
            <a:r>
              <a:rPr lang="en-DE" dirty="0"/>
              <a:t>Array </a:t>
            </a:r>
            <a:r>
              <a:rPr lang="en-DE" i="1" dirty="0"/>
              <a:t>(slices)</a:t>
            </a:r>
          </a:p>
          <a:p>
            <a:pPr lvl="1"/>
            <a:r>
              <a:rPr lang="en-DE" dirty="0"/>
              <a:t>Records </a:t>
            </a:r>
            <a:r>
              <a:rPr lang="en-DE" i="1" dirty="0"/>
              <a:t>(maps)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B1A-76A5-F8DE-6A32-B1D8B3551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7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My personal </a:t>
            </a:r>
            <a:r>
              <a:rPr lang="en-DE" b="1" dirty="0"/>
              <a:t>journey </a:t>
            </a:r>
            <a:r>
              <a:rPr lang="en-DE" dirty="0"/>
              <a:t>to Functional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EA83E-124F-4703-8230-90437D5D937B}"/>
              </a:ext>
            </a:extLst>
          </p:cNvPr>
          <p:cNvSpPr txBox="1"/>
          <p:nvPr/>
        </p:nvSpPr>
        <p:spPr>
          <a:xfrm>
            <a:off x="5425624" y="178328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J2EE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A65D6-8892-F8DC-A4D0-DA519200B139}"/>
              </a:ext>
            </a:extLst>
          </p:cNvPr>
          <p:cNvSpPr/>
          <p:nvPr/>
        </p:nvSpPr>
        <p:spPr>
          <a:xfrm>
            <a:off x="5711162" y="2217729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 rot="16200000">
            <a:off x="8069272" y="-936121"/>
            <a:ext cx="279286" cy="6686289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57E58-80B8-7BEE-05F6-C9C1383BDF80}"/>
              </a:ext>
            </a:extLst>
          </p:cNvPr>
          <p:cNvSpPr/>
          <p:nvPr/>
        </p:nvSpPr>
        <p:spPr>
          <a:xfrm>
            <a:off x="6849043" y="2217729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125B1-69C8-384A-F513-870452441F8C}"/>
              </a:ext>
            </a:extLst>
          </p:cNvPr>
          <p:cNvSpPr txBox="1"/>
          <p:nvPr/>
        </p:nvSpPr>
        <p:spPr>
          <a:xfrm>
            <a:off x="6304755" y="177501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Frontend</a:t>
            </a:r>
          </a:p>
        </p:txBody>
      </p:sp>
      <p:pic>
        <p:nvPicPr>
          <p:cNvPr id="12" name="Picture 11" descr="A logo with a blue and red design&#10;&#10;Description automatically generated">
            <a:extLst>
              <a:ext uri="{FF2B5EF4-FFF2-40B4-BE49-F238E27FC236}">
                <a16:creationId xmlns:a16="http://schemas.microsoft.com/office/drawing/2014/main" id="{94A4517D-21CE-6B52-C8FA-84EC32B36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77" y="1232174"/>
            <a:ext cx="314338" cy="585723"/>
          </a:xfrm>
          <a:prstGeom prst="rect">
            <a:avLst/>
          </a:prstGeom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51F88DCD-2950-0A87-FBFA-D9501FF86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2" y="1277702"/>
            <a:ext cx="466797" cy="494666"/>
          </a:xfrm>
          <a:prstGeom prst="rect">
            <a:avLst/>
          </a:prstGeom>
        </p:spPr>
      </p:pic>
      <p:pic>
        <p:nvPicPr>
          <p:cNvPr id="17" name="Picture 16" descr="A blue and black symbol&#10;&#10;Description automatically generated">
            <a:extLst>
              <a:ext uri="{FF2B5EF4-FFF2-40B4-BE49-F238E27FC236}">
                <a16:creationId xmlns:a16="http://schemas.microsoft.com/office/drawing/2014/main" id="{012F4B25-34DC-F86D-A42A-20F71169F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6" y="1277702"/>
            <a:ext cx="568866" cy="4946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5176D4-476D-8053-5DB2-774B8F321088}"/>
              </a:ext>
            </a:extLst>
          </p:cNvPr>
          <p:cNvSpPr/>
          <p:nvPr/>
        </p:nvSpPr>
        <p:spPr>
          <a:xfrm>
            <a:off x="8109928" y="2217728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E2FD9-94D0-95E6-F6A0-8D982305B8CE}"/>
              </a:ext>
            </a:extLst>
          </p:cNvPr>
          <p:cNvSpPr txBox="1"/>
          <p:nvPr/>
        </p:nvSpPr>
        <p:spPr>
          <a:xfrm>
            <a:off x="7862867" y="17835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CM</a:t>
            </a:r>
          </a:p>
        </p:txBody>
      </p:sp>
      <p:pic>
        <p:nvPicPr>
          <p:cNvPr id="22" name="Picture 21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8CF6CF6F-920F-2991-2D92-7360DD32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73" y="1327381"/>
            <a:ext cx="644525" cy="395309"/>
          </a:xfrm>
          <a:prstGeom prst="rect">
            <a:avLst/>
          </a:prstGeom>
        </p:spPr>
      </p:pic>
      <p:pic>
        <p:nvPicPr>
          <p:cNvPr id="23" name="Picture 22" descr="A logo with a blue and red design&#10;&#10;Description automatically generated">
            <a:extLst>
              <a:ext uri="{FF2B5EF4-FFF2-40B4-BE49-F238E27FC236}">
                <a16:creationId xmlns:a16="http://schemas.microsoft.com/office/drawing/2014/main" id="{BACC875D-9D34-4BA1-9174-6F98AD73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82" y="1232174"/>
            <a:ext cx="314338" cy="585723"/>
          </a:xfrm>
          <a:prstGeom prst="rect">
            <a:avLst/>
          </a:prstGeom>
        </p:spPr>
      </p:pic>
      <p:pic>
        <p:nvPicPr>
          <p:cNvPr id="25" name="Picture 2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41E26BB-4FB7-EA60-06F2-9AC36BCAD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83" y="1258705"/>
            <a:ext cx="485271" cy="5326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0FF856B-4B08-4705-B694-64E7F82359AF}"/>
              </a:ext>
            </a:extLst>
          </p:cNvPr>
          <p:cNvSpPr/>
          <p:nvPr/>
        </p:nvSpPr>
        <p:spPr>
          <a:xfrm>
            <a:off x="9089820" y="2217728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DE847-E1BB-4AB8-D900-AAB8504F8DAD}"/>
              </a:ext>
            </a:extLst>
          </p:cNvPr>
          <p:cNvSpPr txBox="1"/>
          <p:nvPr/>
        </p:nvSpPr>
        <p:spPr>
          <a:xfrm>
            <a:off x="8484711" y="178355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Mainframe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997868-5E60-9B61-FAE1-8E17C9929747}"/>
              </a:ext>
            </a:extLst>
          </p:cNvPr>
          <p:cNvSpPr/>
          <p:nvPr/>
        </p:nvSpPr>
        <p:spPr>
          <a:xfrm>
            <a:off x="10322812" y="2217727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1" name="Picture 30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C024D4E-3E20-F858-8157-3F185A3AC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08" y="1335976"/>
            <a:ext cx="829394" cy="378119"/>
          </a:xfrm>
          <a:prstGeom prst="rect">
            <a:avLst/>
          </a:prstGeom>
        </p:spPr>
      </p:pic>
      <p:pic>
        <p:nvPicPr>
          <p:cNvPr id="33" name="Picture 32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9BEE8805-B29F-64DB-502E-61D75E1A4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96" y="1318245"/>
            <a:ext cx="413581" cy="413581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EE681B-5357-CA64-AA20-D3E8398E0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07" y="890465"/>
            <a:ext cx="441539" cy="4415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D8B1177-A8DC-9DBA-B7A2-D2D128549064}"/>
              </a:ext>
            </a:extLst>
          </p:cNvPr>
          <p:cNvSpPr txBox="1"/>
          <p:nvPr/>
        </p:nvSpPr>
        <p:spPr>
          <a:xfrm>
            <a:off x="9844119" y="178355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latin typeface="Century Gothic" panose="020B0502020202020204" pitchFamily="34" charset="0"/>
              </a:rPr>
              <a:t>Containers</a:t>
            </a:r>
            <a:endParaRPr lang="en-DE" dirty="0">
              <a:latin typeface="Century Gothic" panose="020B0502020202020204" pitchFamily="34" charset="0"/>
            </a:endParaRPr>
          </a:p>
        </p:txBody>
      </p:sp>
      <p:pic>
        <p:nvPicPr>
          <p:cNvPr id="38" name="Picture 37" descr="A hexagon with a white c and plus symbol&#10;&#10;Description automatically generated">
            <a:extLst>
              <a:ext uri="{FF2B5EF4-FFF2-40B4-BE49-F238E27FC236}">
                <a16:creationId xmlns:a16="http://schemas.microsoft.com/office/drawing/2014/main" id="{80219873-E043-63BF-B99E-AFE69D8C9B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27" y="1291934"/>
            <a:ext cx="414401" cy="4662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3594C6-B132-038E-6845-37227D3CBD15}"/>
              </a:ext>
            </a:extLst>
          </p:cNvPr>
          <p:cNvSpPr txBox="1"/>
          <p:nvPr/>
        </p:nvSpPr>
        <p:spPr>
          <a:xfrm>
            <a:off x="4796716" y="2546667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my project and language journey ...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9CDAE3EC-5BAA-3BDB-6C06-03671190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3195286"/>
            <a:ext cx="7207195" cy="3002774"/>
          </a:xfrm>
        </p:spPr>
        <p:txBody>
          <a:bodyPr>
            <a:normAutofit/>
          </a:bodyPr>
          <a:lstStyle/>
          <a:p>
            <a:r>
              <a:rPr lang="en-DE" dirty="0"/>
              <a:t>Projects used </a:t>
            </a:r>
            <a:r>
              <a:rPr lang="en-DE" b="1" dirty="0"/>
              <a:t>imperative </a:t>
            </a:r>
            <a:r>
              <a:rPr lang="en-DE" dirty="0"/>
              <a:t>languages. Why?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Platform requirements</a:t>
            </a:r>
          </a:p>
          <a:p>
            <a:pPr lvl="1"/>
            <a:r>
              <a:rPr lang="en-DE" dirty="0"/>
              <a:t>Integration into existing ecosystem</a:t>
            </a:r>
          </a:p>
          <a:p>
            <a:pPr lvl="1"/>
            <a:r>
              <a:rPr lang="en-DE" dirty="0"/>
              <a:t>Skill set of development team</a:t>
            </a:r>
          </a:p>
          <a:p>
            <a:pPr lvl="1"/>
            <a:r>
              <a:rPr lang="en-DE" dirty="0"/>
              <a:t>Trends...</a:t>
            </a:r>
          </a:p>
        </p:txBody>
      </p:sp>
    </p:spTree>
    <p:extLst>
      <p:ext uri="{BB962C8B-B14F-4D97-AF65-F5344CB8AC3E}">
        <p14:creationId xmlns:p14="http://schemas.microsoft.com/office/powerpoint/2010/main" val="16754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My personal </a:t>
            </a:r>
            <a:r>
              <a:rPr lang="en-DE" b="1" dirty="0"/>
              <a:t>journey </a:t>
            </a:r>
            <a:r>
              <a:rPr lang="en-DE" dirty="0"/>
              <a:t>to Functional Programming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9CDAE3EC-5BAA-3BDB-6C06-03671190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895750"/>
            <a:ext cx="7207195" cy="5302310"/>
          </a:xfrm>
        </p:spPr>
        <p:txBody>
          <a:bodyPr>
            <a:normAutofit/>
          </a:bodyPr>
          <a:lstStyle/>
          <a:p>
            <a:r>
              <a:rPr lang="en-DE" dirty="0"/>
              <a:t>Some key challenges in my experience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Testability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Extensibility/Refactoring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Race Conditions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State Management</a:t>
            </a:r>
          </a:p>
          <a:p>
            <a:pPr lvl="1"/>
            <a:endParaRPr lang="en-DE" dirty="0"/>
          </a:p>
          <a:p>
            <a:r>
              <a:rPr lang="en-DE" dirty="0"/>
              <a:t>    </a:t>
            </a:r>
            <a:endParaRPr lang="en-D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20E9C-EFDD-DFD5-9261-D509A25117BF}"/>
              </a:ext>
            </a:extLst>
          </p:cNvPr>
          <p:cNvSpPr txBox="1"/>
          <p:nvPr/>
        </p:nvSpPr>
        <p:spPr>
          <a:xfrm>
            <a:off x="5126432" y="4444976"/>
            <a:ext cx="6098758" cy="1200329"/>
          </a:xfrm>
          <a:prstGeom prst="rect">
            <a:avLst/>
          </a:prstGeom>
          <a:noFill/>
          <a:ln>
            <a:solidFill>
              <a:srgbClr val="B4C7E7"/>
            </a:solidFill>
          </a:ln>
        </p:spPr>
        <p:txBody>
          <a:bodyPr wrap="square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Much of our code that addressed the above challenges followed principles also found in </a:t>
            </a:r>
            <a:r>
              <a:rPr lang="en-DE" sz="2400" b="1" dirty="0">
                <a:latin typeface="Century Gothic" panose="020B0502020202020204" pitchFamily="34" charset="0"/>
              </a:rPr>
              <a:t>functional programming</a:t>
            </a:r>
            <a:endParaRPr lang="en-DE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 descr="A yellow light bulb with rays of light coming out of it&#10;&#10;Description automatically generated">
            <a:extLst>
              <a:ext uri="{FF2B5EF4-FFF2-40B4-BE49-F238E27FC236}">
                <a16:creationId xmlns:a16="http://schemas.microsoft.com/office/drawing/2014/main" id="{622BA7E5-79B7-6CF0-55C3-40F3C72F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33" y="4013152"/>
            <a:ext cx="741839" cy="7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3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dirty="0"/>
              <a:t>Managed Side Effects</a:t>
            </a:r>
          </a:p>
          <a:p>
            <a:r>
              <a:rPr lang="en-DE" dirty="0"/>
              <a:t>Immutability</a:t>
            </a:r>
          </a:p>
          <a:p>
            <a:r>
              <a:rPr lang="en-DE" dirty="0"/>
              <a:t>Map/Filter/Reduce/...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Ease of Debugging/Reasoning/Testing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endParaRPr lang="en-D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>
            <a:off x="5833955" y="3243845"/>
            <a:ext cx="897850" cy="728210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14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b="1" dirty="0"/>
              <a:t>Managed Side Effects</a:t>
            </a:r>
          </a:p>
          <a:p>
            <a:r>
              <a:rPr lang="en-DE" b="1" dirty="0"/>
              <a:t>Immutability</a:t>
            </a:r>
          </a:p>
          <a:p>
            <a:r>
              <a:rPr lang="en-DE" dirty="0"/>
              <a:t>Map/Filter/Reduce/...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Ease of Debugging/Reasoning/Testing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endParaRPr lang="en-D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>
            <a:off x="5833955" y="3243845"/>
            <a:ext cx="897850" cy="728210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636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</a:t>
            </a:r>
            <a:r>
              <a:rPr lang="en-DE" b="1" dirty="0"/>
              <a:t>Go</a:t>
            </a:r>
            <a:r>
              <a:rPr lang="en-DE" dirty="0"/>
              <a:t>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Huge ecosystem</a:t>
            </a:r>
          </a:p>
          <a:p>
            <a:endParaRPr lang="en-DE" dirty="0"/>
          </a:p>
          <a:p>
            <a:r>
              <a:rPr lang="en-DE" dirty="0"/>
              <a:t>Good concurrency model</a:t>
            </a:r>
          </a:p>
          <a:p>
            <a:endParaRPr lang="en-DE" dirty="0"/>
          </a:p>
          <a:p>
            <a:r>
              <a:rPr lang="en-DE" dirty="0"/>
              <a:t>Nice compiler toolchain</a:t>
            </a:r>
          </a:p>
          <a:p>
            <a:pPr lvl="1"/>
            <a:r>
              <a:rPr lang="en-DE" dirty="0"/>
              <a:t>Self-contained binaries</a:t>
            </a:r>
          </a:p>
          <a:p>
            <a:pPr lvl="1"/>
            <a:r>
              <a:rPr lang="en-DE" dirty="0"/>
              <a:t>Cross compilation</a:t>
            </a:r>
          </a:p>
          <a:p>
            <a:pPr lvl="1"/>
            <a:r>
              <a:rPr lang="fr-FR" dirty="0"/>
              <a:t>F</a:t>
            </a:r>
            <a:r>
              <a:rPr lang="en-DE" dirty="0" err="1"/>
              <a:t>ast</a:t>
            </a:r>
            <a:endParaRPr lang="en-DE" dirty="0"/>
          </a:p>
          <a:p>
            <a:endParaRPr lang="en-DE" dirty="0"/>
          </a:p>
          <a:p>
            <a:r>
              <a:rPr lang="en-DE" dirty="0"/>
              <a:t>Beca</a:t>
            </a:r>
            <a:r>
              <a:rPr lang="fr-FR" dirty="0"/>
              <a:t>u</a:t>
            </a:r>
            <a:r>
              <a:rPr lang="en-DE" dirty="0"/>
              <a:t>se you might need to integrate with an existing system</a:t>
            </a:r>
          </a:p>
          <a:p>
            <a:r>
              <a:rPr lang="en-DE" dirty="0"/>
              <a:t>	docker, </a:t>
            </a:r>
            <a:r>
              <a:rPr lang="en-DE" dirty="0" err="1"/>
              <a:t>kubernetes</a:t>
            </a:r>
            <a:r>
              <a:rPr lang="en-DE" dirty="0"/>
              <a:t>, terraform, ...</a:t>
            </a:r>
          </a:p>
        </p:txBody>
      </p:sp>
    </p:spTree>
    <p:extLst>
      <p:ext uri="{BB962C8B-B14F-4D97-AF65-F5344CB8AC3E}">
        <p14:creationId xmlns:p14="http://schemas.microsoft.com/office/powerpoint/2010/main" val="42870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4733</Words>
  <Application>Microsoft Office PowerPoint</Application>
  <PresentationFormat>Widescreen</PresentationFormat>
  <Paragraphs>774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Fira Code</vt:lpstr>
      <vt:lpstr>Office Theme</vt:lpstr>
      <vt:lpstr>Custom Design</vt:lpstr>
      <vt:lpstr>Introduction to fp-go</vt:lpstr>
      <vt:lpstr>What we will talk about</vt:lpstr>
      <vt:lpstr>Disclaimer</vt:lpstr>
      <vt:lpstr>Kudos</vt:lpstr>
      <vt:lpstr>My personal journey to Functional Programming</vt:lpstr>
      <vt:lpstr>My personal journey to Functional Programming</vt:lpstr>
      <vt:lpstr>Why functional programming?</vt:lpstr>
      <vt:lpstr>Why functional programming?</vt:lpstr>
      <vt:lpstr>Why Go for FP?</vt:lpstr>
      <vt:lpstr>Why you might decide not to choose Go for FP?</vt:lpstr>
      <vt:lpstr>FP friendly Go language features</vt:lpstr>
      <vt:lpstr>PowerPoint Presentation</vt:lpstr>
      <vt:lpstr>PowerPoint Presentation</vt:lpstr>
      <vt:lpstr>Not part of the Go language so far</vt:lpstr>
      <vt:lpstr>Motivation behind creating the fp-go library</vt:lpstr>
      <vt:lpstr>Concepts Supported by fp-go</vt:lpstr>
      <vt:lpstr>Concepts Supported by fp-go</vt:lpstr>
      <vt:lpstr>Installation and Usage</vt:lpstr>
      <vt:lpstr>Map/Filter/Reduce</vt:lpstr>
      <vt:lpstr>Monadic Operations</vt:lpstr>
      <vt:lpstr>Function Composition</vt:lpstr>
      <vt:lpstr>Immutability</vt:lpstr>
      <vt:lpstr>Optics</vt:lpstr>
      <vt:lpstr>Optics</vt:lpstr>
      <vt:lpstr>Error Handling</vt:lpstr>
      <vt:lpstr>Error Handling</vt:lpstr>
      <vt:lpstr>Switching between the Worlds</vt:lpstr>
      <vt:lpstr>Managed Side Effects</vt:lpstr>
      <vt:lpstr>Managed Side Effects</vt:lpstr>
      <vt:lpstr>Managed Side Effects</vt:lpstr>
      <vt:lpstr>Comparison to idiomatic style</vt:lpstr>
      <vt:lpstr>Comparison to idiomatic style</vt:lpstr>
      <vt:lpstr>Managed Side Effects and Concurrency</vt:lpstr>
      <vt:lpstr>Performance Considerations</vt:lpstr>
      <vt:lpstr>Performance Considerations</vt:lpstr>
      <vt:lpstr>Performance Considerations</vt:lpstr>
      <vt:lpstr>Performance Considerations</vt:lpstr>
      <vt:lpstr>Performance Considerations</vt:lpstr>
      <vt:lpstr>Examples and Tutorials</vt:lpstr>
      <vt:lpstr>References</vt:lpstr>
      <vt:lpstr>Thank you!</vt:lpstr>
      <vt:lpstr>Backup</vt:lpstr>
      <vt:lpstr>Traversals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fp-go</dc:title>
  <dc:creator>Carsten Leue</dc:creator>
  <cp:lastModifiedBy>Carsten Leue</cp:lastModifiedBy>
  <cp:revision>175</cp:revision>
  <dcterms:created xsi:type="dcterms:W3CDTF">2023-09-22T09:16:13Z</dcterms:created>
  <dcterms:modified xsi:type="dcterms:W3CDTF">2023-11-05T19:56:00Z</dcterms:modified>
</cp:coreProperties>
</file>