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62" r:id="rId3"/>
    <p:sldId id="257" r:id="rId4"/>
    <p:sldId id="263" r:id="rId5"/>
    <p:sldId id="264" r:id="rId6"/>
    <p:sldId id="265" r:id="rId7"/>
    <p:sldId id="277" r:id="rId8"/>
    <p:sldId id="281" r:id="rId9"/>
    <p:sldId id="279" r:id="rId10"/>
    <p:sldId id="276" r:id="rId11"/>
    <p:sldId id="269" r:id="rId12"/>
    <p:sldId id="259" r:id="rId13"/>
    <p:sldId id="272" r:id="rId14"/>
    <p:sldId id="273" r:id="rId15"/>
    <p:sldId id="271" r:id="rId16"/>
    <p:sldId id="278" r:id="rId17"/>
    <p:sldId id="280" r:id="rId18"/>
    <p:sldId id="274" r:id="rId19"/>
    <p:sldId id="261" r:id="rId20"/>
    <p:sldId id="275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6FE"/>
    <a:srgbClr val="F7F7F7"/>
    <a:srgbClr val="B0E2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966"/>
      </p:cViewPr>
      <p:guideLst>
        <p:guide orient="horz" pos="840"/>
        <p:guide pos="12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scikit-learn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Interop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scikit-learn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Interop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398420" y="6212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796018" y="583971"/>
        <a:ext cx="2186788" cy="1341892"/>
      </dsp:txXfrm>
    </dsp:sp>
    <dsp:sp modelId="{780D015E-CAD3-449E-AB3E-60FE9D876288}">
      <dsp:nvSpPr>
        <dsp:cNvPr id="0" name=""/>
        <dsp:cNvSpPr/>
      </dsp:nvSpPr>
      <dsp:spPr>
        <a:xfrm>
          <a:off x="3474420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scikit-learn plus types </a:t>
          </a:r>
        </a:p>
      </dsp:txBody>
      <dsp:txXfrm>
        <a:off x="4386410" y="2696210"/>
        <a:ext cx="1789190" cy="1640091"/>
      </dsp:txXfrm>
    </dsp:sp>
    <dsp:sp modelId="{0B056004-2CC7-49F5-A68C-43FA349E2D17}">
      <dsp:nvSpPr>
        <dsp:cNvPr id="0" name=""/>
        <dsp:cNvSpPr/>
      </dsp:nvSpPr>
      <dsp:spPr>
        <a:xfrm>
          <a:off x="1322421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Interop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03224" y="2696210"/>
        <a:ext cx="1789190" cy="1640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398420" y="6212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796018" y="583971"/>
        <a:ext cx="2186788" cy="1341892"/>
      </dsp:txXfrm>
    </dsp:sp>
    <dsp:sp modelId="{780D015E-CAD3-449E-AB3E-60FE9D876288}">
      <dsp:nvSpPr>
        <dsp:cNvPr id="0" name=""/>
        <dsp:cNvSpPr/>
      </dsp:nvSpPr>
      <dsp:spPr>
        <a:xfrm>
          <a:off x="3474420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scikit-learn plus types </a:t>
          </a:r>
        </a:p>
      </dsp:txBody>
      <dsp:txXfrm>
        <a:off x="4386410" y="2696210"/>
        <a:ext cx="1789190" cy="1640091"/>
      </dsp:txXfrm>
    </dsp:sp>
    <dsp:sp modelId="{0B056004-2CC7-49F5-A68C-43FA349E2D17}">
      <dsp:nvSpPr>
        <dsp:cNvPr id="0" name=""/>
        <dsp:cNvSpPr/>
      </dsp:nvSpPr>
      <dsp:spPr>
        <a:xfrm>
          <a:off x="1322421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Interop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03224" y="2696210"/>
        <a:ext cx="1789190" cy="1640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72E2-DD30-4955-A358-C747F1C9D1F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6FA4-D533-4CE2-896F-6588D8A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4F93-2ADC-4865-BC93-A79E81F6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B4C8-9E95-4507-9091-F1411558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0EB-A049-48C9-ACA9-8FC11F3C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D2B0-C857-4865-936C-7553BAB02E13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DB44-6764-4FBD-ADAB-679DA3B3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BD60-5789-4FBF-A5A5-24BE095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C0CD-9459-4074-8B59-1FA24CA8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2140-99BF-4D8A-A13B-E171F3CE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BEE2-14F0-47C0-93B5-F70DA075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25D-DB9A-4959-8D19-9D64652BB4D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7BD2-0ABE-410A-AA80-0F53641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EDDB-51DA-4939-9723-5ED38669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ED0DE-3EF8-4648-B255-B26DEAA86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CCA-8F18-454D-854F-83BE6FA9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473A-652F-4E5A-BA0E-BDA1E352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3B69-3488-4DE5-BD52-C4AA8731117A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2216-ACDD-4A2F-8224-B886972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E3B8-39D5-4199-9844-D44320A0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6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A7A-3B15-4C0B-9703-C559C4F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E1F-C7DF-40AE-BB92-CE8EBD5E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2DF9-EE48-4DF5-A168-F373343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C337-3FB6-4341-8249-0762B59A2A22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8B91-A0AB-427E-8BA3-9A2432C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5EB2-3F2A-43A6-A830-6E66377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5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013B-4377-448F-B1E7-63E16F4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776-8C0F-4CA6-8B07-C944F8C9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FE9-F20F-4DF5-87A8-09EF70E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75AC-B994-4A5B-8C96-52A09099F1B7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DFD-B6BD-49DA-AB4F-018C244C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FEA8-621E-4B5F-B932-BDC3BB6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0A4-FD1A-425F-A093-8AF7C788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0D52-E5E9-431C-97B1-941DA8C1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C939-A198-4998-B009-2C67E6AF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143A-F5A4-43DA-8E1E-F24CE4E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5515-91E7-42FD-8785-9B5C056E96FF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6AEE-3082-45DC-B549-1847A2A6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CE27-BFDC-489E-81A6-4DE923BE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79A2-A94C-4CE3-8BFD-5EA40833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B9BD-240C-4EBC-B6F4-2C74B56F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049F-5718-4CEA-9DF7-8E12A70D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DD72-4957-44BB-AD6D-3FBC62AF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C5EB3-03F8-4405-B927-A650C4679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9A273-8199-44FD-BB33-7E852C5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649A-5836-4076-8012-53F697ED1442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9A02A-AF06-4295-9731-2E431A6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C4CEF-D74D-4B6B-A75B-0E1DF87F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460-7853-4945-8DC2-81B15E7B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87D79-1303-449B-AA0A-2794198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EE9-9D3A-4F10-9CA9-5D5AE8313982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A9B9-2749-41D1-A72C-6084FDF2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4BD5-098C-4668-82ED-2506D3A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83AA2-63E0-428E-8AD6-F8E855C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A75-0434-44C1-9A34-99901565FFD8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6DDF3-EAD0-4597-A7E4-D6CBB1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E958-B4E4-414E-BF14-7FE0B7B8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4657-3956-4348-9904-81DC32A9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1EE8-4F12-4A35-866B-68B07D87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C3E24-CC4B-45E2-B223-E0F9C6E0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389AB-5CAF-4BD6-A9F4-CC79305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4EAB-2FC2-4183-A019-D604B7CD87E5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C23E-C6F3-4589-AB6A-5A7C395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F1AC-BF1D-4A1B-860B-41E3F56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55F9-B34E-43C2-A014-9AF4E7EC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12BEB-10ED-412A-A1DC-B254D73A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92D3-A7F6-41C4-A952-9C4F7571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9D5B-BEAD-47EB-A89C-B3BEACA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83B4-5606-492B-B257-1C5708032806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F28F-44B1-4724-9FA0-296BDC34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9E1C-D950-4D00-A899-7A7A274E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99F3-A2A4-4EFF-ACFF-206FFE8B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2628-BAEA-4093-B037-90B0E2F5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886D-3EAC-4196-983A-93414347F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0ED0-2649-4560-A961-301328019B1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080C-0656-4447-AC66-059FAE396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6122-CC16-49A6-BBB8-C7F48AF6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5AFA-83EC-41AE-B762-DE933D0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91" y="365125"/>
            <a:ext cx="5337854" cy="16927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Type-Driven Automated Learning with </a:t>
            </a:r>
            <a:r>
              <a:rPr lang="en-US" sz="3600" cap="small">
                <a:latin typeface="Arial Black" panose="020B0A04020102020204" pitchFamily="34" charset="0"/>
              </a:rPr>
              <a:t>Lale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4FB8A6-9406-4C5F-B001-CAD010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3" y="2575034"/>
            <a:ext cx="5337854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</a:rPr>
              <a:t>Martin Hirzel, Kiran Kate, Avi Shinnar, Pari Ram, and Guillaume Baudart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Tuesday 4 November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https://github.com/ibm/lale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44C46-9426-48D3-876F-B6D9A7A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42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Scikit-learn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48707-9429-4C95-B0EE-44E90A34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0" y="1340375"/>
            <a:ext cx="1015365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D1D1C-FA77-4346-8295-D90E2EA7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5" y="2714675"/>
            <a:ext cx="10134600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8A1CD-3243-4D95-BCB6-0B063C4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05325"/>
            <a:ext cx="8972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Type-Driven Manual Learning in </a:t>
            </a:r>
            <a:r>
              <a:rPr lang="en-US" b="1" cap="small"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11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BCA3C1-437D-4826-B6A8-7A069605E0B6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5002507" y="3438979"/>
            <a:ext cx="1" cy="8002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958B6D-CDDC-43AA-A674-710613617515}"/>
              </a:ext>
            </a:extLst>
          </p:cNvPr>
          <p:cNvSpPr txBox="1"/>
          <p:nvPr/>
        </p:nvSpPr>
        <p:spPr>
          <a:xfrm>
            <a:off x="5002508" y="36353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validate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03F3E7-68F1-49AF-8569-E999189F44B2}"/>
              </a:ext>
            </a:extLst>
          </p:cNvPr>
          <p:cNvCxnSpPr>
            <a:cxnSpLocks/>
            <a:stCxn id="81" idx="3"/>
            <a:endCxn id="68" idx="1"/>
          </p:cNvCxnSpPr>
          <p:nvPr/>
        </p:nvCxnSpPr>
        <p:spPr>
          <a:xfrm>
            <a:off x="1844027" y="3890957"/>
            <a:ext cx="893124" cy="13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D1CC53-272C-4C1F-B204-EA173FED12BC}"/>
              </a:ext>
            </a:extLst>
          </p:cNvPr>
          <p:cNvSpPr txBox="1"/>
          <p:nvPr/>
        </p:nvSpPr>
        <p:spPr>
          <a:xfrm rot="3420000">
            <a:off x="1686257" y="4160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75496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</a:t>
            </a:r>
            <a:r>
              <a:rPr lang="en-US" b="1" cap="small"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751D-CC0B-417E-9819-21B6F88F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0" y="966787"/>
            <a:ext cx="10153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Types as Documentation</a:t>
            </a:r>
            <a:endParaRPr lang="en-US" b="1" cap="small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6E2A8-88F8-4C2C-9EED-FACAA6A2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2" y="1333500"/>
            <a:ext cx="10144125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FEC53-3731-47A4-AA0A-220D626A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6" y="2952036"/>
            <a:ext cx="10125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Auto-ML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A7147-946C-4B30-8336-DEAAC319B575}"/>
              </a:ext>
            </a:extLst>
          </p:cNvPr>
          <p:cNvSpPr txBox="1"/>
          <p:nvPr/>
        </p:nvSpPr>
        <p:spPr>
          <a:xfrm>
            <a:off x="838200" y="1325563"/>
            <a:ext cx="1055288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Problem: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Some automated trials raise exceptions</a:t>
            </a:r>
          </a:p>
          <a:p>
            <a:pPr defTabSz="457200"/>
            <a:endParaRPr lang="en-US" sz="2200">
              <a:solidFill>
                <a:prstClr val="black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Solution 1: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Unconstrained search space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Catch exception (after some time)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Return made-up loss </a:t>
            </a:r>
            <a:r>
              <a:rPr lang="en-US" sz="2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np.float.max</a:t>
            </a:r>
          </a:p>
          <a:p>
            <a:pPr defTabSz="457200"/>
            <a:endParaRPr lang="en-US" sz="22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Solution 2: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Constrained search space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 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 exceptions (no time wasted)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 made-up loss</a:t>
            </a:r>
          </a:p>
        </p:txBody>
      </p:sp>
    </p:spTree>
    <p:extLst>
      <p:ext uri="{BB962C8B-B14F-4D97-AF65-F5344CB8AC3E}">
        <p14:creationId xmlns:p14="http://schemas.microsoft.com/office/powerpoint/2010/main" val="18396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Types as Search Spaces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A7C08-A92E-4763-B7B7-18A9701EDDAA}"/>
              </a:ext>
            </a:extLst>
          </p:cNvPr>
          <p:cNvGrpSpPr>
            <a:grpSpLocks noChangeAspect="1"/>
          </p:cNvGrpSpPr>
          <p:nvPr/>
        </p:nvGrpSpPr>
        <p:grpSpPr>
          <a:xfrm>
            <a:off x="2814025" y="2174409"/>
            <a:ext cx="4375959" cy="818097"/>
            <a:chOff x="994058" y="1946552"/>
            <a:chExt cx="5469949" cy="102262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268248-C7FF-40D3-B3E2-0D9484FE0513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29E9C6-239B-4426-B619-A568A9AE0BEE}"/>
                </a:ext>
              </a:extLst>
            </p:cNvPr>
            <p:cNvSpPr/>
            <p:nvPr/>
          </p:nvSpPr>
          <p:spPr>
            <a:xfrm>
              <a:off x="3791060" y="2274239"/>
              <a:ext cx="2672947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LR </a:t>
              </a:r>
              <a:r>
                <a:rPr lang="en-US" sz="1200" b="1">
                  <a:solidFill>
                    <a:srgbClr val="A828FE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XGBoost </a:t>
              </a:r>
              <a:r>
                <a:rPr lang="en-US" sz="1200" b="1">
                  <a:solidFill>
                    <a:srgbClr val="A828FE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LinearSVC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6685DAF-0C21-4A96-BE66-88AF9589DE3B}"/>
                </a:ext>
              </a:extLst>
            </p:cNvPr>
            <p:cNvCxnSpPr>
              <a:cxnSpLocks/>
              <a:stCxn id="34" idx="6"/>
              <a:endCxn id="35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D58FDA-CB53-40D6-8E69-DBFC48A87F1B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534882-700C-476A-86AB-162CECADBBE2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E548E4-F8C1-4620-B9C0-B9634FEDF14D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146A6E-333D-4FC6-92A3-6DFED0BEEF39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C972475-A349-4D96-8F2A-993AEFAAF3A8}"/>
                </a:ext>
              </a:extLst>
            </p:cNvPr>
            <p:cNvCxnSpPr>
              <a:cxnSpLocks/>
              <a:stCxn id="33" idx="6"/>
              <a:endCxn id="35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E1956C8-04AD-4509-A923-ABD8A44039CD}"/>
                </a:ext>
              </a:extLst>
            </p:cNvPr>
            <p:cNvCxnSpPr>
              <a:cxnSpLocks/>
              <a:stCxn id="35" idx="6"/>
              <a:endCxn id="17" idx="2"/>
            </p:cNvCxnSpPr>
            <p:nvPr/>
          </p:nvCxnSpPr>
          <p:spPr>
            <a:xfrm>
              <a:off x="3578816" y="2498116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0BC6DB-E61C-48A5-85E2-119FB5BFE11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91521A-F421-4E02-A0B3-7AFD18564612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59C6B8E-162E-4214-B899-F1304C482C48}"/>
              </a:ext>
            </a:extLst>
          </p:cNvPr>
          <p:cNvSpPr/>
          <p:nvPr/>
        </p:nvSpPr>
        <p:spPr>
          <a:xfrm>
            <a:off x="2737151" y="1738277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4F7F3A-9109-43A3-8873-966A98696CB5}"/>
              </a:ext>
            </a:extLst>
          </p:cNvPr>
          <p:cNvSpPr/>
          <p:nvPr/>
        </p:nvSpPr>
        <p:spPr>
          <a:xfrm>
            <a:off x="8486062" y="1738277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</a:t>
            </a:r>
          </a:p>
          <a:p>
            <a:pPr algn="ctr"/>
            <a:r>
              <a:rPr lang="en-US" sz="1400" cap="small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 can generate search spaces for various Auto-ML tools including hyperopt, GridSearchCV, and SMAC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54691D-2252-4EA5-8A28-B52052BCE772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7267866" y="2401058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6543F7D-BE27-407B-8E16-53EBC0088673}"/>
              </a:ext>
            </a:extLst>
          </p:cNvPr>
          <p:cNvSpPr/>
          <p:nvPr/>
        </p:nvSpPr>
        <p:spPr>
          <a:xfrm>
            <a:off x="8486062" y="4618073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Point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Sample from search space, encoded by given Auto-ML tool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BE533D-835C-4409-8E98-11D08048B218}"/>
              </a:ext>
            </a:extLst>
          </p:cNvPr>
          <p:cNvCxnSpPr>
            <a:cxnSpLocks/>
            <a:stCxn id="52" idx="1"/>
            <a:endCxn id="68" idx="3"/>
          </p:cNvCxnSpPr>
          <p:nvPr/>
        </p:nvCxnSpPr>
        <p:spPr>
          <a:xfrm flipH="1">
            <a:off x="7267866" y="5280854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116E7B-2BF9-4839-84C7-FF957CBFACA6}"/>
              </a:ext>
            </a:extLst>
          </p:cNvPr>
          <p:cNvCxnSpPr>
            <a:cxnSpLocks/>
            <a:stCxn id="29" idx="2"/>
            <a:endCxn id="52" idx="0"/>
          </p:cNvCxnSpPr>
          <p:nvPr/>
        </p:nvCxnSpPr>
        <p:spPr>
          <a:xfrm>
            <a:off x="9919931" y="3063839"/>
            <a:ext cx="0" cy="15542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3B535-9DE0-4161-8B9C-909D850BDA27}"/>
              </a:ext>
            </a:extLst>
          </p:cNvPr>
          <p:cNvSpPr txBox="1"/>
          <p:nvPr/>
        </p:nvSpPr>
        <p:spPr>
          <a:xfrm>
            <a:off x="7327765" y="20206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generate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75C368-6160-44D7-A19B-053CFE47BC70}"/>
              </a:ext>
            </a:extLst>
          </p:cNvPr>
          <p:cNvSpPr txBox="1"/>
          <p:nvPr/>
        </p:nvSpPr>
        <p:spPr>
          <a:xfrm>
            <a:off x="9919931" y="36353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acquire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D48131-8613-4A6B-BC02-26157BFA505A}"/>
              </a:ext>
            </a:extLst>
          </p:cNvPr>
          <p:cNvSpPr txBox="1"/>
          <p:nvPr/>
        </p:nvSpPr>
        <p:spPr>
          <a:xfrm>
            <a:off x="7404709" y="491152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decode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3CB05E-6A01-493C-9770-0C16D0E6EB9F}"/>
              </a:ext>
            </a:extLst>
          </p:cNvPr>
          <p:cNvCxnSpPr>
            <a:cxnSpLocks/>
            <a:stCxn id="81" idx="3"/>
            <a:endCxn id="40" idx="1"/>
          </p:cNvCxnSpPr>
          <p:nvPr/>
        </p:nvCxnSpPr>
        <p:spPr>
          <a:xfrm flipV="1">
            <a:off x="1844027" y="2401059"/>
            <a:ext cx="893124" cy="14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B3BB24-D681-4D93-8255-9A1286D5EB24}"/>
              </a:ext>
            </a:extLst>
          </p:cNvPr>
          <p:cNvSpPr txBox="1"/>
          <p:nvPr/>
        </p:nvSpPr>
        <p:spPr>
          <a:xfrm rot="18060000">
            <a:off x="1462079" y="2853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C84246-D24D-4D08-A105-3ED1BA881350}"/>
              </a:ext>
            </a:extLst>
          </p:cNvPr>
          <p:cNvSpPr txBox="1"/>
          <p:nvPr/>
        </p:nvSpPr>
        <p:spPr>
          <a:xfrm>
            <a:off x="895457" y="6358978"/>
            <a:ext cx="842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“Type-Driven Automated Learning with Lale”, https://arxiv.org/pdf/1906.03957.pdf</a:t>
            </a:r>
          </a:p>
        </p:txBody>
      </p:sp>
    </p:spTree>
    <p:extLst>
      <p:ext uri="{BB962C8B-B14F-4D97-AF65-F5344CB8AC3E}">
        <p14:creationId xmlns:p14="http://schemas.microsoft.com/office/powerpoint/2010/main" val="46998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Types as Single Source of Truth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A7C08-A92E-4763-B7B7-18A9701EDDAA}"/>
              </a:ext>
            </a:extLst>
          </p:cNvPr>
          <p:cNvGrpSpPr>
            <a:grpSpLocks noChangeAspect="1"/>
          </p:cNvGrpSpPr>
          <p:nvPr/>
        </p:nvGrpSpPr>
        <p:grpSpPr>
          <a:xfrm>
            <a:off x="2814025" y="2174409"/>
            <a:ext cx="4375959" cy="818097"/>
            <a:chOff x="994058" y="1946552"/>
            <a:chExt cx="5469949" cy="102262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268248-C7FF-40D3-B3E2-0D9484FE0513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29E9C6-239B-4426-B619-A568A9AE0BEE}"/>
                </a:ext>
              </a:extLst>
            </p:cNvPr>
            <p:cNvSpPr/>
            <p:nvPr/>
          </p:nvSpPr>
          <p:spPr>
            <a:xfrm>
              <a:off x="3791060" y="2274239"/>
              <a:ext cx="2672947" cy="4477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LR </a:t>
              </a:r>
              <a:r>
                <a:rPr lang="en-US" sz="1200" b="1">
                  <a:solidFill>
                    <a:schemeClr val="tx1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XGBoost </a:t>
              </a:r>
              <a:r>
                <a:rPr lang="en-US" sz="1200" b="1">
                  <a:solidFill>
                    <a:schemeClr val="tx1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LinearSVC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6685DAF-0C21-4A96-BE66-88AF9589DE3B}"/>
                </a:ext>
              </a:extLst>
            </p:cNvPr>
            <p:cNvCxnSpPr>
              <a:cxnSpLocks/>
              <a:stCxn id="34" idx="6"/>
              <a:endCxn id="35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D58FDA-CB53-40D6-8E69-DBFC48A87F1B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534882-700C-476A-86AB-162CECADBBE2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E548E4-F8C1-4620-B9C0-B9634FEDF14D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146A6E-333D-4FC6-92A3-6DFED0BEEF39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C972475-A349-4D96-8F2A-993AEFAAF3A8}"/>
                </a:ext>
              </a:extLst>
            </p:cNvPr>
            <p:cNvCxnSpPr>
              <a:cxnSpLocks/>
              <a:stCxn id="33" idx="6"/>
              <a:endCxn id="35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E1956C8-04AD-4509-A923-ABD8A44039CD}"/>
                </a:ext>
              </a:extLst>
            </p:cNvPr>
            <p:cNvCxnSpPr>
              <a:cxnSpLocks/>
              <a:stCxn id="35" idx="6"/>
              <a:endCxn id="17" idx="2"/>
            </p:cNvCxnSpPr>
            <p:nvPr/>
          </p:nvCxnSpPr>
          <p:spPr>
            <a:xfrm>
              <a:off x="3578816" y="2498116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0BC6DB-E61C-48A5-85E2-119FB5BFE11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91521A-F421-4E02-A0B3-7AFD18564612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59C6B8E-162E-4214-B899-F1304C482C48}"/>
              </a:ext>
            </a:extLst>
          </p:cNvPr>
          <p:cNvSpPr/>
          <p:nvPr/>
        </p:nvSpPr>
        <p:spPr>
          <a:xfrm>
            <a:off x="2737151" y="1738277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4F7F3A-9109-43A3-8873-966A98696CB5}"/>
              </a:ext>
            </a:extLst>
          </p:cNvPr>
          <p:cNvSpPr/>
          <p:nvPr/>
        </p:nvSpPr>
        <p:spPr>
          <a:xfrm>
            <a:off x="8486062" y="1738277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</a:t>
            </a:r>
          </a:p>
          <a:p>
            <a:pPr algn="ctr"/>
            <a:r>
              <a:rPr lang="en-US" sz="1400" cap="small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 can generate search spaces for various Auto-ML tools including 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hyperopt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GridSearchCV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sz="140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SMAC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54691D-2252-4EA5-8A28-B52052BCE772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7267866" y="2401058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6543F7D-BE27-407B-8E16-53EBC0088673}"/>
              </a:ext>
            </a:extLst>
          </p:cNvPr>
          <p:cNvSpPr/>
          <p:nvPr/>
        </p:nvSpPr>
        <p:spPr>
          <a:xfrm>
            <a:off x="8486062" y="4618073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Point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Sample from search space, encoded by given Auto-ML tool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BE533D-835C-4409-8E98-11D08048B218}"/>
              </a:ext>
            </a:extLst>
          </p:cNvPr>
          <p:cNvCxnSpPr>
            <a:cxnSpLocks/>
            <a:stCxn id="52" idx="1"/>
            <a:endCxn id="68" idx="3"/>
          </p:cNvCxnSpPr>
          <p:nvPr/>
        </p:nvCxnSpPr>
        <p:spPr>
          <a:xfrm flipH="1">
            <a:off x="7267866" y="5280854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116E7B-2BF9-4839-84C7-FF957CBFACA6}"/>
              </a:ext>
            </a:extLst>
          </p:cNvPr>
          <p:cNvCxnSpPr>
            <a:cxnSpLocks/>
            <a:stCxn id="29" idx="2"/>
            <a:endCxn id="52" idx="0"/>
          </p:cNvCxnSpPr>
          <p:nvPr/>
        </p:nvCxnSpPr>
        <p:spPr>
          <a:xfrm>
            <a:off x="9919931" y="3063839"/>
            <a:ext cx="0" cy="15542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3B535-9DE0-4161-8B9C-909D850BDA27}"/>
              </a:ext>
            </a:extLst>
          </p:cNvPr>
          <p:cNvSpPr txBox="1"/>
          <p:nvPr/>
        </p:nvSpPr>
        <p:spPr>
          <a:xfrm>
            <a:off x="7327765" y="20206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rial" panose="020B0604020202020204" pitchFamily="34" charset="0"/>
              </a:rPr>
              <a:t>generate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75C368-6160-44D7-A19B-053CFE47BC70}"/>
              </a:ext>
            </a:extLst>
          </p:cNvPr>
          <p:cNvSpPr txBox="1"/>
          <p:nvPr/>
        </p:nvSpPr>
        <p:spPr>
          <a:xfrm>
            <a:off x="9919931" y="36353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acquire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D48131-8613-4A6B-BC02-26157BFA505A}"/>
              </a:ext>
            </a:extLst>
          </p:cNvPr>
          <p:cNvSpPr txBox="1"/>
          <p:nvPr/>
        </p:nvSpPr>
        <p:spPr>
          <a:xfrm>
            <a:off x="7404709" y="491152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decode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BCA3C1-437D-4826-B6A8-7A069605E0B6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5002507" y="3438979"/>
            <a:ext cx="1" cy="8002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958B6D-CDDC-43AA-A674-710613617515}"/>
              </a:ext>
            </a:extLst>
          </p:cNvPr>
          <p:cNvSpPr txBox="1"/>
          <p:nvPr/>
        </p:nvSpPr>
        <p:spPr>
          <a:xfrm>
            <a:off x="5002508" y="36353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rial" panose="020B0604020202020204" pitchFamily="34" charset="0"/>
              </a:rPr>
              <a:t>validate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3CB05E-6A01-493C-9770-0C16D0E6EB9F}"/>
              </a:ext>
            </a:extLst>
          </p:cNvPr>
          <p:cNvCxnSpPr>
            <a:cxnSpLocks/>
            <a:stCxn id="81" idx="3"/>
            <a:endCxn id="40" idx="1"/>
          </p:cNvCxnSpPr>
          <p:nvPr/>
        </p:nvCxnSpPr>
        <p:spPr>
          <a:xfrm flipV="1">
            <a:off x="1844027" y="2401059"/>
            <a:ext cx="893124" cy="14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03F3E7-68F1-49AF-8569-E999189F44B2}"/>
              </a:ext>
            </a:extLst>
          </p:cNvPr>
          <p:cNvCxnSpPr>
            <a:cxnSpLocks/>
            <a:stCxn id="81" idx="3"/>
            <a:endCxn id="68" idx="1"/>
          </p:cNvCxnSpPr>
          <p:nvPr/>
        </p:nvCxnSpPr>
        <p:spPr>
          <a:xfrm>
            <a:off x="1844027" y="3890957"/>
            <a:ext cx="893124" cy="13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B3BB24-D681-4D93-8255-9A1286D5EB24}"/>
              </a:ext>
            </a:extLst>
          </p:cNvPr>
          <p:cNvSpPr txBox="1"/>
          <p:nvPr/>
        </p:nvSpPr>
        <p:spPr>
          <a:xfrm rot="18060000">
            <a:off x="1462079" y="2853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1CC53-272C-4C1F-B204-EA173FED12BC}"/>
              </a:ext>
            </a:extLst>
          </p:cNvPr>
          <p:cNvSpPr txBox="1"/>
          <p:nvPr/>
        </p:nvSpPr>
        <p:spPr>
          <a:xfrm rot="3420000">
            <a:off x="1686257" y="4160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C84246-D24D-4D08-A105-3ED1BA881350}"/>
              </a:ext>
            </a:extLst>
          </p:cNvPr>
          <p:cNvSpPr txBox="1"/>
          <p:nvPr/>
        </p:nvSpPr>
        <p:spPr>
          <a:xfrm>
            <a:off x="895457" y="6358978"/>
            <a:ext cx="842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“Type-Driven Automated Learning with Lale”, https://arxiv.org/pdf/1906.03957.pdf</a:t>
            </a:r>
          </a:p>
        </p:txBody>
      </p:sp>
    </p:spTree>
    <p:extLst>
      <p:ext uri="{BB962C8B-B14F-4D97-AF65-F5344CB8AC3E}">
        <p14:creationId xmlns:p14="http://schemas.microsoft.com/office/powerpoint/2010/main" val="92102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Customizing Types</a:t>
            </a:r>
            <a:endParaRPr lang="en-US" b="1" cap="small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0A5E3-BECA-4F5A-B7EF-F758C732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8" y="1339180"/>
            <a:ext cx="10153650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3EA90-A07F-4506-8F2E-02355B7C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23" y="2415751"/>
            <a:ext cx="10115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Scikit-learn Compatible Interopability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F4FAA2F-3441-4B9E-993A-91624E14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84783"/>
              </p:ext>
            </p:extLst>
          </p:nvPr>
        </p:nvGraphicFramePr>
        <p:xfrm>
          <a:off x="838200" y="1258570"/>
          <a:ext cx="10515600" cy="5097780"/>
        </p:xfrm>
        <a:graphic>
          <a:graphicData uri="http://schemas.openxmlformats.org/drawingml/2006/table">
            <a:tbl>
              <a:tblPr firstRow="1" bandRow="1"/>
              <a:tblGrid>
                <a:gridCol w="1836900">
                  <a:extLst>
                    <a:ext uri="{9D8B030D-6E8A-4147-A177-3AD203B41FA5}">
                      <a16:colId xmlns:a16="http://schemas.microsoft.com/office/drawing/2014/main" val="982580601"/>
                    </a:ext>
                  </a:extLst>
                </a:gridCol>
                <a:gridCol w="2525815">
                  <a:extLst>
                    <a:ext uri="{9D8B030D-6E8A-4147-A177-3AD203B41FA5}">
                      <a16:colId xmlns:a16="http://schemas.microsoft.com/office/drawing/2014/main" val="4014928164"/>
                    </a:ext>
                  </a:extLst>
                </a:gridCol>
                <a:gridCol w="6152885">
                  <a:extLst>
                    <a:ext uri="{9D8B030D-6E8A-4147-A177-3AD203B41FA5}">
                      <a16:colId xmlns:a16="http://schemas.microsoft.com/office/drawing/2014/main" val="170771994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Modality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Pipeline (</a:t>
                      </a:r>
                      <a:r>
                        <a:rPr lang="en-US" sz="2400" baseline="0">
                          <a:latin typeface="Arial Black" panose="020B0A04020102020204" pitchFamily="34" charset="0"/>
                        </a:rPr>
                        <a:t>bold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: best found choice)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2126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Movie reviews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(sentiment analysis)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BERT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TFIDF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2400" baseline="0">
                          <a:latin typeface="Courier New" panose="02070309020205020404" pitchFamily="49" charset="0"/>
                        </a:rPr>
                      </a:b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MLP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SVC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PAC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61001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Table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Car (structured with categorical features)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J48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ArulesCBA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93919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Images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CIFAR-10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(image classification)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ResNet50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25334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Time-series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Epilepsy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(seizure classification)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WindowTransformer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KNN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XGBoost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Voting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9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05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Ongoing Work</a:t>
            </a:r>
            <a:endParaRPr lang="en-US" b="1" cap="small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4F8A2-F23A-49ED-840F-F8D9843B91A9}"/>
              </a:ext>
            </a:extLst>
          </p:cNvPr>
          <p:cNvSpPr txBox="1"/>
          <p:nvPr/>
        </p:nvSpPr>
        <p:spPr>
          <a:xfrm>
            <a:off x="838200" y="1325563"/>
            <a:ext cx="68732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General improvements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operators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Auto-ML tools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robustness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Resource usage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Memory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Compute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Expressiveness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Grammars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Ensembles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endParaRPr lang="en-US" sz="2400" i="1">
              <a:solidFill>
                <a:prstClr val="black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457200"/>
            <a:r>
              <a:rPr lang="en-US" sz="2400" i="1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We welcome your suggestions and contributions!</a:t>
            </a:r>
          </a:p>
        </p:txBody>
      </p:sp>
    </p:spTree>
    <p:extLst>
      <p:ext uri="{BB962C8B-B14F-4D97-AF65-F5344CB8AC3E}">
        <p14:creationId xmlns:p14="http://schemas.microsoft.com/office/powerpoint/2010/main" val="298372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Value Proposition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4B8CBFC-5C76-4A36-881B-E5374B4B15A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10993"/>
              </p:ext>
            </p:extLst>
          </p:nvPr>
        </p:nvGraphicFramePr>
        <p:xfrm>
          <a:off x="2203374" y="959802"/>
          <a:ext cx="7778826" cy="496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F6623F-2710-48DD-B2CD-DF598EFF2B7F}"/>
              </a:ext>
            </a:extLst>
          </p:cNvPr>
          <p:cNvSpPr txBox="1"/>
          <p:nvPr/>
        </p:nvSpPr>
        <p:spPr>
          <a:xfrm>
            <a:off x="838200" y="1077184"/>
            <a:ext cx="255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Augment, but don’t replace, the data scientist.</a:t>
            </a:r>
          </a:p>
        </p:txBody>
      </p:sp>
    </p:spTree>
    <p:extLst>
      <p:ext uri="{BB962C8B-B14F-4D97-AF65-F5344CB8AC3E}">
        <p14:creationId xmlns:p14="http://schemas.microsoft.com/office/powerpoint/2010/main" val="28893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2E404AD-D8C4-4AF7-A677-827E2F2DB47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898332"/>
              </p:ext>
            </p:extLst>
          </p:nvPr>
        </p:nvGraphicFramePr>
        <p:xfrm>
          <a:off x="2203374" y="959802"/>
          <a:ext cx="7778826" cy="496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D0A72CA6-BC3B-46E7-A146-23DB33F3C923}"/>
              </a:ext>
            </a:extLst>
          </p:cNvPr>
          <p:cNvSpPr/>
          <p:nvPr/>
        </p:nvSpPr>
        <p:spPr>
          <a:xfrm rot="18014368">
            <a:off x="3128465" y="2161057"/>
            <a:ext cx="2139696" cy="1014984"/>
          </a:xfrm>
          <a:prstGeom prst="downArrowCallout">
            <a:avLst>
              <a:gd name="adj1" fmla="val 12658"/>
              <a:gd name="adj2" fmla="val 12436"/>
              <a:gd name="adj3" fmla="val 23425"/>
              <a:gd name="adj4" fmla="val 513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Types as 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Spaces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958D8EB7-DE21-40B5-95AA-4C77C0CA7A81}"/>
              </a:ext>
            </a:extLst>
          </p:cNvPr>
          <p:cNvSpPr/>
          <p:nvPr/>
        </p:nvSpPr>
        <p:spPr>
          <a:xfrm rot="3600000">
            <a:off x="6917824" y="2160648"/>
            <a:ext cx="2139696" cy="1014984"/>
          </a:xfrm>
          <a:prstGeom prst="downArrowCallout">
            <a:avLst>
              <a:gd name="adj1" fmla="val 12658"/>
              <a:gd name="adj2" fmla="val 12436"/>
              <a:gd name="adj3" fmla="val 23425"/>
              <a:gd name="adj4" fmla="val 5053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Bindings as Lifecycle</a:t>
            </a:r>
          </a:p>
        </p:txBody>
      </p:sp>
      <p:sp>
        <p:nvSpPr>
          <p:cNvPr id="18" name="Callout: Up Arrow 17">
            <a:extLst>
              <a:ext uri="{FF2B5EF4-FFF2-40B4-BE49-F238E27FC236}">
                <a16:creationId xmlns:a16="http://schemas.microsoft.com/office/drawing/2014/main" id="{B9892F3A-1853-4F8B-9588-79F4A45DA42B}"/>
              </a:ext>
            </a:extLst>
          </p:cNvPr>
          <p:cNvSpPr/>
          <p:nvPr/>
        </p:nvSpPr>
        <p:spPr>
          <a:xfrm>
            <a:off x="5026831" y="5424041"/>
            <a:ext cx="2138337" cy="1011470"/>
          </a:xfrm>
          <a:prstGeom prst="upArrowCallout">
            <a:avLst>
              <a:gd name="adj1" fmla="val 12391"/>
              <a:gd name="adj2" fmla="val 12956"/>
              <a:gd name="adj3" fmla="val 24480"/>
              <a:gd name="adj4" fmla="val 5169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Scikit-learn compatible interop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D8D91-ED30-49C6-B41B-33BEC8768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2097" y="-1"/>
            <a:ext cx="3229903" cy="3229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20C43-776D-4883-BBF4-212E894A5681}"/>
              </a:ext>
            </a:extLst>
          </p:cNvPr>
          <p:cNvSpPr txBox="1"/>
          <p:nvPr/>
        </p:nvSpPr>
        <p:spPr>
          <a:xfrm>
            <a:off x="9181410" y="2941728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github.com/ibm/lale</a:t>
            </a:r>
          </a:p>
        </p:txBody>
      </p:sp>
    </p:spTree>
    <p:extLst>
      <p:ext uri="{BB962C8B-B14F-4D97-AF65-F5344CB8AC3E}">
        <p14:creationId xmlns:p14="http://schemas.microsoft.com/office/powerpoint/2010/main" val="16505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Categorical + Continuous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15DA2-D581-4B0B-AB7B-44758681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57" y="1343748"/>
            <a:ext cx="10029825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4C69D-A3C9-4F87-BE36-628B7524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07" y="2933558"/>
            <a:ext cx="9705975" cy="3257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207BC-D5EB-48A4-A783-C71D91507AED}"/>
              </a:ext>
            </a:extLst>
          </p:cNvPr>
          <p:cNvSpPr txBox="1"/>
          <p:nvPr/>
        </p:nvSpPr>
        <p:spPr>
          <a:xfrm>
            <a:off x="895457" y="6358978"/>
            <a:ext cx="952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https://nbviewer.jupyter.org/github/IBM/lale/blob/master/examples/talk_2019-1105-lale.ipynb</a:t>
            </a:r>
          </a:p>
        </p:txBody>
      </p:sp>
    </p:spTree>
    <p:extLst>
      <p:ext uri="{BB962C8B-B14F-4D97-AF65-F5344CB8AC3E}">
        <p14:creationId xmlns:p14="http://schemas.microsoft.com/office/powerpoint/2010/main" val="2705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Manual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51576-5622-454A-95CE-2FFB8F78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6" y="1333500"/>
            <a:ext cx="10029825" cy="293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2DC4C-2663-4FA2-A98D-6E25FC9D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5" y="4365553"/>
            <a:ext cx="10029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Pipeline Combinators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1DC935-41E8-40FD-88AA-D99FB090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5201"/>
              </p:ext>
            </p:extLst>
          </p:nvPr>
        </p:nvGraphicFramePr>
        <p:xfrm>
          <a:off x="2152650" y="2022260"/>
          <a:ext cx="7886700" cy="2813480"/>
        </p:xfrm>
        <a:graphic>
          <a:graphicData uri="http://schemas.openxmlformats.org/drawingml/2006/table">
            <a:tbl>
              <a:tblPr firstRow="1" bandRow="1"/>
              <a:tblGrid>
                <a:gridCol w="2220348">
                  <a:extLst>
                    <a:ext uri="{9D8B030D-6E8A-4147-A177-3AD203B41FA5}">
                      <a16:colId xmlns:a16="http://schemas.microsoft.com/office/drawing/2014/main" val="885374400"/>
                    </a:ext>
                  </a:extLst>
                </a:gridCol>
                <a:gridCol w="989971">
                  <a:extLst>
                    <a:ext uri="{9D8B030D-6E8A-4147-A177-3AD203B41FA5}">
                      <a16:colId xmlns:a16="http://schemas.microsoft.com/office/drawing/2014/main" val="3469671662"/>
                    </a:ext>
                  </a:extLst>
                </a:gridCol>
                <a:gridCol w="1851471">
                  <a:extLst>
                    <a:ext uri="{9D8B030D-6E8A-4147-A177-3AD203B41FA5}">
                      <a16:colId xmlns:a16="http://schemas.microsoft.com/office/drawing/2014/main" val="2367403448"/>
                    </a:ext>
                  </a:extLst>
                </a:gridCol>
                <a:gridCol w="2824910">
                  <a:extLst>
                    <a:ext uri="{9D8B030D-6E8A-4147-A177-3AD203B41FA5}">
                      <a16:colId xmlns:a16="http://schemas.microsoft.com/office/drawing/2014/main" val="468356587"/>
                    </a:ext>
                  </a:extLst>
                </a:gridCol>
              </a:tblGrid>
              <a:tr h="710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cap="small" baseline="0">
                          <a:latin typeface="Arial" panose="020B0604020202020204" pitchFamily="34" charset="0"/>
                        </a:rPr>
                        <a:t>Lale</a:t>
                      </a:r>
                      <a:r>
                        <a:rPr lang="en-US" sz="2000" cap="none" baseline="0">
                          <a:latin typeface="Arial" panose="020B0604020202020204" pitchFamily="34" charset="0"/>
                        </a:rPr>
                        <a:t>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Scikit-learn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21512"/>
                  </a:ext>
                </a:extLst>
              </a:tr>
              <a:tr h="264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  <a:endParaRPr lang="en-US" sz="2000" baseline="0">
                        <a:solidFill>
                          <a:srgbClr val="A828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pipe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feed to next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00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run 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 </a:t>
                      </a:r>
                      <a:r>
                        <a:rPr lang="en-US" sz="2000" baseline="0">
                          <a:latin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</a:rPr>
                        <a:t>ColumnTransformer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44389"/>
                  </a:ext>
                </a:extLst>
              </a:tr>
              <a:tr h="43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make_choice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choose one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N/A (specific to given Auto-ML tool)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Automated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979EE-AA0B-491B-8498-2B330229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5" y="1340375"/>
            <a:ext cx="10048875" cy="292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1D42A-5123-4E6C-9D33-7D830EFC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1" y="4376022"/>
            <a:ext cx="10029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Displaying Automation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B7696-D448-4798-A145-67B11607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5" y="1342560"/>
            <a:ext cx="10058400" cy="21240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F5E132-DE36-4654-B64B-8B36B5BBD68A}"/>
              </a:ext>
            </a:extLst>
          </p:cNvPr>
          <p:cNvSpPr/>
          <p:nvPr/>
        </p:nvSpPr>
        <p:spPr>
          <a:xfrm rot="15000000">
            <a:off x="6279467" y="2581067"/>
            <a:ext cx="182880" cy="1188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B9A46-52DD-4E19-A187-F8F68EC3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82" y="4313304"/>
            <a:ext cx="9077325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9C85C-738F-4B16-90DB-6BB4F6B9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95" y="3588988"/>
            <a:ext cx="10153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Bindings as Lifecycle: Venn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D90CCF-610C-44B8-9563-FB387C9FB047}"/>
              </a:ext>
            </a:extLst>
          </p:cNvPr>
          <p:cNvSpPr/>
          <p:nvPr/>
        </p:nvSpPr>
        <p:spPr>
          <a:xfrm>
            <a:off x="3353107" y="1982774"/>
            <a:ext cx="5733288" cy="2743906"/>
          </a:xfrm>
          <a:prstGeom prst="roundRect">
            <a:avLst>
              <a:gd name="adj" fmla="val 9715"/>
            </a:avLst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6B5B41-D935-4B7E-8392-9B99550DD811}"/>
              </a:ext>
            </a:extLst>
          </p:cNvPr>
          <p:cNvSpPr/>
          <p:nvPr/>
        </p:nvSpPr>
        <p:spPr>
          <a:xfrm>
            <a:off x="3422678" y="2645714"/>
            <a:ext cx="5577840" cy="2046024"/>
          </a:xfrm>
          <a:prstGeom prst="roundRect">
            <a:avLst>
              <a:gd name="adj" fmla="val 14537"/>
            </a:avLst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BE6F96-E92C-4F7C-8328-194B142C582D}"/>
              </a:ext>
            </a:extLst>
          </p:cNvPr>
          <p:cNvSpPr/>
          <p:nvPr/>
        </p:nvSpPr>
        <p:spPr>
          <a:xfrm>
            <a:off x="3502192" y="3301034"/>
            <a:ext cx="5394960" cy="1351358"/>
          </a:xfrm>
          <a:prstGeom prst="roundRect">
            <a:avLst>
              <a:gd name="adj" fmla="val 21480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0E6247-E8A1-4FB6-997E-272033CCFD9D}"/>
              </a:ext>
            </a:extLst>
          </p:cNvPr>
          <p:cNvSpPr/>
          <p:nvPr/>
        </p:nvSpPr>
        <p:spPr>
          <a:xfrm>
            <a:off x="3571767" y="3967285"/>
            <a:ext cx="5230368" cy="652945"/>
          </a:xfrm>
          <a:prstGeom prst="roundRect">
            <a:avLst>
              <a:gd name="adj" fmla="val 46108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8A4375-2074-40BA-B933-43CB95BDFB54}"/>
              </a:ext>
            </a:extLst>
          </p:cNvPr>
          <p:cNvCxnSpPr>
            <a:cxnSpLocks/>
          </p:cNvCxnSpPr>
          <p:nvPr/>
        </p:nvCxnSpPr>
        <p:spPr>
          <a:xfrm>
            <a:off x="6096308" y="1982774"/>
            <a:ext cx="0" cy="27441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5C2317B0-8232-44E5-8809-EA66C63CB584}"/>
              </a:ext>
            </a:extLst>
          </p:cNvPr>
          <p:cNvSpPr/>
          <p:nvPr/>
        </p:nvSpPr>
        <p:spPr>
          <a:xfrm>
            <a:off x="9159732" y="2202680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03826DCF-F16D-4C4B-8F67-A43D1A30AF5C}"/>
              </a:ext>
            </a:extLst>
          </p:cNvPr>
          <p:cNvSpPr/>
          <p:nvPr/>
        </p:nvSpPr>
        <p:spPr>
          <a:xfrm>
            <a:off x="9155426" y="2923678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D7FBD6AE-0261-4FDB-8DA7-6FCFA7491133}"/>
              </a:ext>
            </a:extLst>
          </p:cNvPr>
          <p:cNvSpPr/>
          <p:nvPr/>
        </p:nvSpPr>
        <p:spPr>
          <a:xfrm>
            <a:off x="9155426" y="3644676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912C0F42-90A7-4E97-8441-6E59870471C8}"/>
              </a:ext>
            </a:extLst>
          </p:cNvPr>
          <p:cNvSpPr/>
          <p:nvPr/>
        </p:nvSpPr>
        <p:spPr>
          <a:xfrm>
            <a:off x="5604321" y="4776863"/>
            <a:ext cx="983974" cy="407504"/>
          </a:xfrm>
          <a:prstGeom prst="curvedUp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0541624-267C-4D2D-B399-7F9B4C8FD2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3296" y="5120704"/>
          <a:ext cx="1466023" cy="792480"/>
        </p:xfrm>
        <a:graphic>
          <a:graphicData uri="http://schemas.openxmlformats.org/drawingml/2006/table">
            <a:tbl>
              <a:tblPr firstRow="1" bandRow="1"/>
              <a:tblGrid>
                <a:gridCol w="1466023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>
                          <a:latin typeface="Arial" panose="020B0604020202020204" pitchFamily="34" charset="0"/>
                        </a:rPr>
                        <a:t>compose (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sz="2400" baseline="0">
                        <a:solidFill>
                          <a:schemeClr val="tx1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065C290-22C5-4911-A9C9-6E9233CB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67900"/>
              </p:ext>
            </p:extLst>
          </p:nvPr>
        </p:nvGraphicFramePr>
        <p:xfrm>
          <a:off x="1720784" y="1325563"/>
          <a:ext cx="7254744" cy="3293715"/>
        </p:xfrm>
        <a:graphic>
          <a:graphicData uri="http://schemas.openxmlformats.org/drawingml/2006/table">
            <a:tbl>
              <a:tblPr firstRow="1" bandRow="1"/>
              <a:tblGrid>
                <a:gridCol w="1638949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  <a:gridCol w="2749754">
                  <a:extLst>
                    <a:ext uri="{9D8B030D-6E8A-4147-A177-3AD203B41FA5}">
                      <a16:colId xmlns:a16="http://schemas.microsoft.com/office/drawing/2014/main" val="3205646832"/>
                    </a:ext>
                  </a:extLst>
                </a:gridCol>
                <a:gridCol w="2866041">
                  <a:extLst>
                    <a:ext uri="{9D8B030D-6E8A-4147-A177-3AD203B41FA5}">
                      <a16:colId xmlns:a16="http://schemas.microsoft.com/office/drawing/2014/main" val="3650284542"/>
                    </a:ext>
                  </a:extLst>
                </a:gridCol>
              </a:tblGrid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Individual operator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Pipeline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46592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Meta-model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schemas, priors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steps, grammar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graph topology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Trainable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hyperparameters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operator choices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6327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E0C0D7E-CA1D-4385-9BD6-D7540651A2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71007" y="2164417"/>
          <a:ext cx="1177324" cy="2137734"/>
        </p:xfrm>
        <a:graphic>
          <a:graphicData uri="http://schemas.openxmlformats.org/drawingml/2006/table">
            <a:tbl>
              <a:tblPr firstRow="1" bandRow="1"/>
              <a:tblGrid>
                <a:gridCol w="1177324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arrange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DCDFC81-3476-46D1-827F-453D04F42E9B}"/>
              </a:ext>
            </a:extLst>
          </p:cNvPr>
          <p:cNvSpPr txBox="1"/>
          <p:nvPr/>
        </p:nvSpPr>
        <p:spPr>
          <a:xfrm>
            <a:off x="895457" y="6358978"/>
            <a:ext cx="842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“Type-Driven Automated Learning with Lale”, https://arxiv.org/pdf/1906.03957.pdf</a:t>
            </a:r>
          </a:p>
        </p:txBody>
      </p:sp>
    </p:spTree>
    <p:extLst>
      <p:ext uri="{BB962C8B-B14F-4D97-AF65-F5344CB8AC3E}">
        <p14:creationId xmlns:p14="http://schemas.microsoft.com/office/powerpoint/2010/main" val="144624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146528-D5E4-40C3-BE1D-4EF92B3AB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37946"/>
              </p:ext>
            </p:extLst>
          </p:nvPr>
        </p:nvGraphicFramePr>
        <p:xfrm>
          <a:off x="838200" y="1325563"/>
          <a:ext cx="10515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190078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81074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Manual control over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Restrict available operator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Interpretable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Based on licenses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Based on GPU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8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Tweak graph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Custom preprocessing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Multi-modal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Fairness 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Tweak hyperparameter schemas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Adjust range for continuous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Restrict choices for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Expand available operator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Wrap existing library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Write your own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953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05D74-5B32-4D01-B7C3-739C5C60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E40C52-9171-46B2-A3FD-6D40114A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Semi-Automated Data Science</a:t>
            </a:r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id="{1AEC6D59-724C-4969-8683-EFB284FA67D8}"/>
              </a:ext>
            </a:extLst>
          </p:cNvPr>
          <p:cNvGrpSpPr>
            <a:grpSpLocks/>
          </p:cNvGrpSpPr>
          <p:nvPr/>
        </p:nvGrpSpPr>
        <p:grpSpPr bwMode="auto">
          <a:xfrm>
            <a:off x="620917" y="5065826"/>
            <a:ext cx="1187450" cy="1658938"/>
            <a:chOff x="924868" y="2313973"/>
            <a:chExt cx="1188720" cy="1659573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3B5D080-085A-4062-863C-97CE6CCECA5C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598EDA5-0A6E-4AC3-8690-CA5FAF9FFD75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AE5BEA9-7D88-45C5-B234-DD64F4D141FE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7175">
              <a:extLst>
                <a:ext uri="{FF2B5EF4-FFF2-40B4-BE49-F238E27FC236}">
                  <a16:creationId xmlns:a16="http://schemas.microsoft.com/office/drawing/2014/main" id="{4CFB6FF9-7852-47C0-A0A7-A819DC3F3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66C53D-F7B5-4500-9C1C-B773F6C36410}"/>
              </a:ext>
            </a:extLst>
          </p:cNvPr>
          <p:cNvSpPr txBox="1"/>
          <p:nvPr/>
        </p:nvSpPr>
        <p:spPr>
          <a:xfrm>
            <a:off x="1924876" y="51844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arrange, init, freeze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38FAE-2CCB-411D-BBC7-ECE0B30C4859}"/>
              </a:ext>
            </a:extLst>
          </p:cNvPr>
          <p:cNvCxnSpPr>
            <a:cxnSpLocks/>
          </p:cNvCxnSpPr>
          <p:nvPr/>
        </p:nvCxnSpPr>
        <p:spPr>
          <a:xfrm>
            <a:off x="1783571" y="5624346"/>
            <a:ext cx="24688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20AC5-8AD1-4A7D-ACB0-8B063398A5E2}"/>
              </a:ext>
            </a:extLst>
          </p:cNvPr>
          <p:cNvCxnSpPr>
            <a:cxnSpLocks/>
          </p:cNvCxnSpPr>
          <p:nvPr/>
        </p:nvCxnSpPr>
        <p:spPr>
          <a:xfrm flipH="1">
            <a:off x="1783571" y="5774969"/>
            <a:ext cx="24688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F70A8-4121-4C69-9F5B-7F2EEF47AD67}"/>
              </a:ext>
            </a:extLst>
          </p:cNvPr>
          <p:cNvSpPr txBox="1"/>
          <p:nvPr/>
        </p:nvSpPr>
        <p:spPr>
          <a:xfrm>
            <a:off x="1860756" y="5787546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pretty-print, visualize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2FB39B9-3CF5-4A1A-99B3-CC769C02627C}"/>
              </a:ext>
            </a:extLst>
          </p:cNvPr>
          <p:cNvSpPr/>
          <p:nvPr/>
        </p:nvSpPr>
        <p:spPr>
          <a:xfrm>
            <a:off x="9692353" y="5184490"/>
            <a:ext cx="914400" cy="914400"/>
          </a:xfrm>
          <a:prstGeom prst="arc">
            <a:avLst>
              <a:gd name="adj1" fmla="val 13513321"/>
              <a:gd name="adj2" fmla="val 812554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A9513-13FF-4E73-9AE0-474D6D490B78}"/>
              </a:ext>
            </a:extLst>
          </p:cNvPr>
          <p:cNvSpPr txBox="1"/>
          <p:nvPr/>
        </p:nvSpPr>
        <p:spPr>
          <a:xfrm>
            <a:off x="10591513" y="5180025"/>
            <a:ext cx="941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search,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fit,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32BC2-DDC2-4C1A-BFB4-BE48F75026CE}"/>
              </a:ext>
            </a:extLst>
          </p:cNvPr>
          <p:cNvSpPr txBox="1"/>
          <p:nvPr/>
        </p:nvSpPr>
        <p:spPr>
          <a:xfrm>
            <a:off x="4274234" y="5136047"/>
            <a:ext cx="5551520" cy="1092607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>
                <a:latin typeface="Courier New" panose="02070309020205020404" pitchFamily="49" charset="0"/>
              </a:rPr>
              <a:t>pipeline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=</a:t>
            </a:r>
            <a:r>
              <a:rPr lang="en-US" sz="1300">
                <a:latin typeface="Courier New" panose="02070309020205020404" pitchFamily="49" charset="0"/>
              </a:rPr>
              <a:t> (</a:t>
            </a:r>
          </a:p>
          <a:p>
            <a:r>
              <a:rPr lang="en-US" sz="1300">
                <a:latin typeface="Courier New" panose="02070309020205020404" pitchFamily="49" charset="0"/>
              </a:rPr>
              <a:t>     (  Project(columns={'type': 'number'})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Norm</a:t>
            </a:r>
          </a:p>
          <a:p>
            <a:r>
              <a:rPr lang="en-US" sz="1300">
                <a:latin typeface="Courier New" panose="02070309020205020404" pitchFamily="49" charset="0"/>
              </a:rPr>
              <a:t>    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&amp;</a:t>
            </a:r>
            <a:r>
              <a:rPr lang="en-US" sz="1300">
                <a:latin typeface="Courier New" panose="02070309020205020404" pitchFamily="49" charset="0"/>
              </a:rPr>
              <a:t> Project(columns={'type': 'string'})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OneHot)</a:t>
            </a:r>
          </a:p>
          <a:p>
            <a:r>
              <a:rPr lang="en-US" sz="1300">
                <a:latin typeface="Courier New" panose="02070309020205020404" pitchFamily="49" charset="0"/>
              </a:rPr>
              <a:t>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Concat</a:t>
            </a:r>
          </a:p>
          <a:p>
            <a:r>
              <a:rPr lang="en-US" sz="1300">
                <a:latin typeface="Courier New" panose="02070309020205020404" pitchFamily="49" charset="0"/>
              </a:rPr>
              <a:t>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(LR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|</a:t>
            </a:r>
            <a:r>
              <a:rPr lang="en-US" sz="1300">
                <a:latin typeface="Courier New" panose="02070309020205020404" pitchFamily="49" charset="0"/>
              </a:rPr>
              <a:t> XGBoost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|</a:t>
            </a:r>
            <a:r>
              <a:rPr lang="en-US" sz="1300">
                <a:latin typeface="Courier New" panose="02070309020205020404" pitchFamily="49" charset="0"/>
              </a:rPr>
              <a:t> LinearSVC))</a:t>
            </a:r>
          </a:p>
        </p:txBody>
      </p:sp>
    </p:spTree>
    <p:extLst>
      <p:ext uri="{BB962C8B-B14F-4D97-AF65-F5344CB8AC3E}">
        <p14:creationId xmlns:p14="http://schemas.microsoft.com/office/powerpoint/2010/main" val="258426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  <p:bldP spid="18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733</Words>
  <Application>Microsoft Office PowerPoint</Application>
  <PresentationFormat>Widescreen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1_Office Theme</vt:lpstr>
      <vt:lpstr>Type-Driven Automated Learning with Lale</vt:lpstr>
      <vt:lpstr>Value Proposition</vt:lpstr>
      <vt:lpstr>Categorical + Continuous Dataset</vt:lpstr>
      <vt:lpstr>Manual Pipeline</vt:lpstr>
      <vt:lpstr>Pipeline Combinators</vt:lpstr>
      <vt:lpstr>Automated Pipeline</vt:lpstr>
      <vt:lpstr>Displaying Automation Results</vt:lpstr>
      <vt:lpstr>Bindings as Lifecycle: Venn Diagram</vt:lpstr>
      <vt:lpstr>Semi-Automated Data Science</vt:lpstr>
      <vt:lpstr>Constraints in Scikit-learn</vt:lpstr>
      <vt:lpstr>Type-Driven Manual Learning in Lale</vt:lpstr>
      <vt:lpstr>Constraints in Lale</vt:lpstr>
      <vt:lpstr>Types as Documentation</vt:lpstr>
      <vt:lpstr>Constraints in Auto-ML</vt:lpstr>
      <vt:lpstr>Types as Search Spaces</vt:lpstr>
      <vt:lpstr>Types as Single Source of Truth</vt:lpstr>
      <vt:lpstr>Customizing Types</vt:lpstr>
      <vt:lpstr>Scikit-learn Compatible Interopability</vt:lpstr>
      <vt:lpstr>Ongoing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98</cp:revision>
  <dcterms:created xsi:type="dcterms:W3CDTF">2019-10-09T16:16:09Z</dcterms:created>
  <dcterms:modified xsi:type="dcterms:W3CDTF">2019-11-04T22:59:33Z</dcterms:modified>
</cp:coreProperties>
</file>