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1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77" d="100"/>
          <a:sy n="177" d="100"/>
        </p:scale>
        <p:origin x="1752" y="156"/>
      </p:cViewPr>
      <p:guideLst>
        <p:guide orient="horz" pos="2160"/>
        <p:guide pos="5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DBA98-1E76-4AD2-A2AF-8D1DCE3D4FE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ED4BE-0EAD-4F71-AF81-415A15B27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E2C2-0DA8-43A2-81A8-0A4BCFA5D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49A1A-4C56-4CD1-A5BC-FE6B69AA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B53DD-46C5-4B56-B5CD-48397758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586E-F59D-48D5-A1E6-554C975C46DC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E0B0A-CAE0-4600-951C-0A861A79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8BD40-3D01-4318-B157-10B0102E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3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A020-206E-439D-B82F-67B8DA95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BDEAF-27A9-47FD-9E1B-263DCF8C2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A901A-01DE-45F6-AC5F-BA49D30E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03C-7838-4EBE-894D-1EFB94AE589C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0FC78-AFFF-4BD9-8B66-8565208F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EA6CF-67CB-42E6-AD18-3DB9D4A0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6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2513C-4692-4D04-9042-DC508530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E660B-EC8A-4DF9-B11B-B6D94E305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FF218-30DD-411B-B244-3FDBA38D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08D8-DAD1-4463-A8B0-BF59D308DD0C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64775-460B-4E72-B23E-AB5D1EF7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6C6D2-3448-4022-A5D7-6C815DB9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46D5-884A-460C-AD82-D0C11DA9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2285A-5C16-4311-82A8-748DAF32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EDEEC-195C-4564-9117-E605B81F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C412-3D83-4E06-A355-D2AA8C7B9427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3FC7-1684-41D0-BBD3-DA2222A1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FB919-D264-48DD-92B2-650E0D26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4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6325-C6F6-41CC-868D-6B69E841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35371-6DEC-44E8-880E-E0D5EF404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8123-3B5D-41E6-B6A2-89D00789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63A-68F2-4015-BADD-E53173717B67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90DAA-7EEE-46BD-877C-31205783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5F5C0-19AD-4D9F-82B4-5BA5A958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6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4D38-83BB-4F0B-B4EB-61402039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0D40-D381-4C7F-96EE-34A61742C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30592-65DF-460F-A9E7-0BA7C8CB1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34D19-AF60-4D71-85BA-0F7E509F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CF9E-7C37-4EAC-BEEB-CE8ABA7FA5C1}" type="datetime1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31B2F-A26A-4F3B-8A39-DAE7E2AE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EC044-AD4F-4F43-9ECD-A5E87621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E96B-333C-4B1F-8BC9-23277D57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CBB29-B0B5-4F49-B544-500FAB515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30A73-26CE-4DA7-9AAE-F2F793B42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FE011-A302-4694-A565-11AC26E35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B4A1F-7755-49F9-A859-60EDA9DDB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474A3-0E56-4813-ABEA-45C1736E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9563-614D-415D-A995-E842DDBD3EB1}" type="datetime1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A39AC-7568-4197-B2B9-56D337C7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15F44-D98C-49C9-8195-67AAB48E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9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9D22-86B2-4080-92FB-885E33E9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7C5F9-9841-4EBB-99E0-8122E524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C1E0-7F29-4B0A-AA6F-C6A74B9B7EF4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99B53-AE58-4314-9303-987116E7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319D6-81E0-4F64-AE0D-7B05F1C9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5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FF996-4553-4C86-BE8D-1DEBA83F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A3B8-486D-4FCA-A0E6-42D9E7DD698D}" type="datetime1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2E94D-200F-491D-A344-79C0772E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D8155-900D-4C01-851A-3471F839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6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FD08-3734-4B89-8BE9-70A7ADDF0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E9F19-1CE7-4750-8595-187D14C2F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D56DB-BB99-4D46-8965-060166827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51D58-B471-43EE-A301-3387C618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2B60-0398-4D32-B2CA-C4D3F3E55250}" type="datetime1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AB2D5-5CC4-4155-AD17-3DAB8B23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080C5-4F30-4792-9730-D12D664B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0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BE8D-528F-4DA5-B3B1-125D874A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823AFF-9CF6-4731-8DA6-24E4F9722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2193C-0E1D-426C-96E1-3C809DF5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3626E-166F-454E-AF4C-58ED32F6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1054-9841-4356-8709-13ECB88F1BAD}" type="datetime1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B6528-AB26-42AA-881E-F44CCBF3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50EC7-5400-4256-A949-8CD74A02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3B9D5-9D84-400B-B112-C23D0569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5145B-2C43-4D57-AE31-7AC636D3D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860EF-DEC4-42CA-8647-0F3C86F90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696E5-BD49-4815-B343-E16ABB44654B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D5014-04B8-4EAD-A3DA-72970C27A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5F5F8-F268-4D5B-BAE3-35266243A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76AA-E2E0-484E-BF28-25A7E33B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9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F691-0300-4016-9A60-A19F5132C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0" rIns="0" anchor="t" anchorCtr="0"/>
          <a:lstStyle/>
          <a:p>
            <a:r>
              <a:rPr lang="en-US">
                <a:latin typeface="Arial" panose="020B0604020202020204" pitchFamily="34" charset="0"/>
              </a:rPr>
              <a:t>Lale: Type-Driven Auto-ML with Scikit-Learn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15AE5-6554-4599-9D5B-D9410D082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>
                <a:latin typeface="Arial" panose="020B0604020202020204" pitchFamily="34" charset="0"/>
              </a:rPr>
              <a:t>Talk at ICML 2020 Expo</a:t>
            </a:r>
          </a:p>
          <a:p>
            <a:endParaRPr lang="en-US" sz="3200">
              <a:latin typeface="Arial" panose="020B0604020202020204" pitchFamily="34" charset="0"/>
            </a:endParaRPr>
          </a:p>
          <a:p>
            <a:r>
              <a:rPr lang="en-US" sz="3200">
                <a:latin typeface="Arial" panose="020B0604020202020204" pitchFamily="34" charset="0"/>
              </a:rPr>
              <a:t>Guillaume Baudart, Martin Hirzel, Kiran Kate, Parikshit Ram, and Avraham Shinnar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034C3-E7B1-4264-9E78-22DDF562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>
                <a:latin typeface="Arial" panose="020B0604020202020204" pitchFamily="34" charset="0"/>
              </a:rPr>
              <a:t>1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36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D584C-47F3-4E75-AF6A-088B049B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>
                <a:latin typeface="Arial" panose="020B0604020202020204" pitchFamily="34" charset="0"/>
              </a:rPr>
              <a:t>2</a:t>
            </a:fld>
            <a:endParaRPr lang="en-US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8DA51-1EAD-45DB-ACD8-41D73485B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421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0A5707-85D7-4441-B6C2-7E6B0C4FE347}"/>
              </a:ext>
            </a:extLst>
          </p:cNvPr>
          <p:cNvSpPr/>
          <p:nvPr/>
        </p:nvSpPr>
        <p:spPr>
          <a:xfrm>
            <a:off x="8970858" y="0"/>
            <a:ext cx="3221141" cy="6858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r>
              <a:rPr lang="en-US" sz="2000" b="1">
                <a:solidFill>
                  <a:schemeClr val="accent1"/>
                </a:solidFill>
                <a:latin typeface="Arial" panose="020B0604020202020204" pitchFamily="34" charset="0"/>
              </a:rPr>
              <a:t>Example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sklearn California housing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pandas dataframe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schema for error-checking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numeric features</a:t>
            </a:r>
            <a:b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</a:b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 no cleaning /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numeric target</a:t>
            </a:r>
            <a:b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</a:b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 use regression model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96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C0985A-28FD-4009-855D-8A044F045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421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D584C-47F3-4E75-AF6A-088B049B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>
                <a:latin typeface="Arial" panose="020B0604020202020204" pitchFamily="34" charset="0"/>
              </a:rPr>
              <a:t>3</a:t>
            </a:fld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E99DE5-AA31-4C18-AE4F-FBDD4D63F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47561"/>
            <a:ext cx="12192000" cy="17699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0B0957-F53D-4B32-B223-639AB2BB454D}"/>
              </a:ext>
            </a:extLst>
          </p:cNvPr>
          <p:cNvSpPr/>
          <p:nvPr/>
        </p:nvSpPr>
        <p:spPr>
          <a:xfrm>
            <a:off x="8970858" y="0"/>
            <a:ext cx="3221141" cy="6858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12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r>
              <a:rPr lang="en-US" sz="2000" b="1">
                <a:solidFill>
                  <a:schemeClr val="accent1"/>
                </a:solidFill>
                <a:latin typeface="Arial" panose="020B0604020202020204" pitchFamily="34" charset="0"/>
              </a:rPr>
              <a:t>Importing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most directly from sklearn, also lale, xgboost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wrap_imported_operators attaches schemas</a:t>
            </a:r>
            <a:b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</a:b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for type-driven Auto-ML</a:t>
            </a:r>
          </a:p>
        </p:txBody>
      </p:sp>
    </p:spTree>
    <p:extLst>
      <p:ext uri="{BB962C8B-B14F-4D97-AF65-F5344CB8AC3E}">
        <p14:creationId xmlns:p14="http://schemas.microsoft.com/office/powerpoint/2010/main" val="57989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D584C-47F3-4E75-AF6A-088B049B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>
                <a:latin typeface="Arial" panose="020B0604020202020204" pitchFamily="34" charset="0"/>
              </a:rPr>
              <a:t>4</a:t>
            </a:fld>
            <a:endParaRPr lang="en-US"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37A2FE-E84B-407A-A70E-9A18467D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9989"/>
            <a:ext cx="12192000" cy="3353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E1B586-BDEE-4DB4-8202-6FBACAB41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7699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EA8D4F-D89E-4C2E-B205-FDC7D3CA1540}"/>
              </a:ext>
            </a:extLst>
          </p:cNvPr>
          <p:cNvSpPr/>
          <p:nvPr/>
        </p:nvSpPr>
        <p:spPr>
          <a:xfrm>
            <a:off x="8970858" y="0"/>
            <a:ext cx="3221141" cy="6858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1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r>
              <a:rPr lang="en-US" sz="2000" b="1">
                <a:solidFill>
                  <a:schemeClr val="accent1"/>
                </a:solidFill>
                <a:latin typeface="Arial" panose="020B0604020202020204" pitchFamily="34" charset="0"/>
              </a:rPr>
              <a:t>Planned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pipe combinator </a:t>
            </a:r>
            <a:r>
              <a:rPr lang="en-US" b="1">
                <a:solidFill>
                  <a:srgbClr val="A61AFF"/>
                </a:solidFill>
                <a:latin typeface="Courier New" panose="02070309020205020404" pitchFamily="49" charset="0"/>
              </a:rPr>
              <a:t>&gt;&gt;</a:t>
            </a:r>
            <a:br>
              <a:rPr lang="en-US" b="1">
                <a:solidFill>
                  <a:schemeClr val="accent1"/>
                </a:solidFill>
                <a:latin typeface="Arial" panose="020B0604020202020204" pitchFamily="34" charset="0"/>
              </a:rPr>
            </a:b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for ML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or combinator </a:t>
            </a:r>
            <a:r>
              <a:rPr lang="en-US" b="1">
                <a:solidFill>
                  <a:srgbClr val="A61AFF"/>
                </a:solidFill>
                <a:latin typeface="Courier New" panose="02070309020205020404" pitchFamily="49" charset="0"/>
              </a:rPr>
              <a:t>|</a:t>
            </a:r>
            <a:br>
              <a:rPr lang="en-US" b="1">
                <a:solidFill>
                  <a:schemeClr val="accent1"/>
                </a:solidFill>
                <a:latin typeface="Arial" panose="020B0604020202020204" pitchFamily="34" charset="0"/>
              </a:rPr>
            </a:b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for auto algorithm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elided init args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PCA</a:t>
            </a:r>
            <a:r>
              <a:rPr lang="en-US" strike="sngStrike">
                <a:solidFill>
                  <a:schemeClr val="tx1"/>
                </a:solidFill>
                <a:latin typeface="Courier New" panose="02070309020205020404" pitchFamily="49" charset="0"/>
              </a:rPr>
              <a:t>()</a:t>
            </a:r>
            <a:b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</a:b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for 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72427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D584C-47F3-4E75-AF6A-088B049B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>
                <a:latin typeface="Arial" panose="020B0604020202020204" pitchFamily="34" charset="0"/>
              </a:rPr>
              <a:t>5</a:t>
            </a:fld>
            <a:endParaRPr lang="en-US"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10CB0-AB06-466D-A857-887FD3272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3365"/>
            <a:ext cx="12192000" cy="1702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D5E3ED-153C-4E13-B973-09D36A8AC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3533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56EAA0-D50B-4B9C-A0D2-00D508566195}"/>
              </a:ext>
            </a:extLst>
          </p:cNvPr>
          <p:cNvSpPr/>
          <p:nvPr/>
        </p:nvSpPr>
        <p:spPr>
          <a:xfrm>
            <a:off x="8970858" y="0"/>
            <a:ext cx="3221141" cy="6858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1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r>
              <a:rPr lang="en-US" sz="2000" b="1">
                <a:solidFill>
                  <a:schemeClr val="accent1"/>
                </a:solidFill>
                <a:latin typeface="Arial" panose="020B0604020202020204" pitchFamily="34" charset="0"/>
              </a:rPr>
              <a:t>auto_configure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type-driven:</a:t>
            </a:r>
            <a:b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</a:b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uses operator schemas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creates search space for optimizer (here: Hyperopt)</a:t>
            </a:r>
          </a:p>
        </p:txBody>
      </p:sp>
    </p:spTree>
    <p:extLst>
      <p:ext uri="{BB962C8B-B14F-4D97-AF65-F5344CB8AC3E}">
        <p14:creationId xmlns:p14="http://schemas.microsoft.com/office/powerpoint/2010/main" val="252928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9980FD-3714-4061-B2BD-79B58B471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2824"/>
            <a:ext cx="12192000" cy="19783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D584C-47F3-4E75-AF6A-088B049B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>
                <a:latin typeface="Arial" panose="020B0604020202020204" pitchFamily="34" charset="0"/>
              </a:rPr>
              <a:t>6</a:t>
            </a:fld>
            <a:endParaRPr lang="en-US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41659F-3062-4EBC-83C0-FEADF9FAD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8434"/>
            <a:ext cx="12192000" cy="1702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24C81C-85BE-4F2E-9488-58CB055B6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44931"/>
            <a:ext cx="12192000" cy="33533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849EC6-095E-4A8D-8A9C-4498710C6874}"/>
              </a:ext>
            </a:extLst>
          </p:cNvPr>
          <p:cNvSpPr/>
          <p:nvPr/>
        </p:nvSpPr>
        <p:spPr>
          <a:xfrm>
            <a:off x="8970858" y="0"/>
            <a:ext cx="3221141" cy="6858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r>
              <a:rPr lang="en-US" sz="2000" b="1">
                <a:solidFill>
                  <a:schemeClr val="accent1"/>
                </a:solidFill>
                <a:latin typeface="Arial" panose="020B0604020202020204" pitchFamily="34" charset="0"/>
              </a:rPr>
              <a:t>Trained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concrete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concrete hyperparameters (tooltip on mouse-over)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scikit-learn compatible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links to documentation</a:t>
            </a:r>
          </a:p>
        </p:txBody>
      </p:sp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026602DD-85AF-4041-8627-5E844B34B61C}"/>
              </a:ext>
            </a:extLst>
          </p:cNvPr>
          <p:cNvSpPr/>
          <p:nvPr/>
        </p:nvSpPr>
        <p:spPr>
          <a:xfrm rot="13192428">
            <a:off x="4234897" y="6276771"/>
            <a:ext cx="277586" cy="195943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5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D584C-47F3-4E75-AF6A-088B049B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>
                <a:latin typeface="Arial" panose="020B0604020202020204" pitchFamily="34" charset="0"/>
              </a:rPr>
              <a:t>7</a:t>
            </a:fld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BB4841-CA4E-4E6A-83DD-4D2FFE813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2130"/>
            <a:ext cx="12192000" cy="45536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C7F5D4-ABCE-4F77-93B7-4F8B4C4F5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7021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EDA6B6-EB9D-4039-856B-F145F99C01E9}"/>
              </a:ext>
            </a:extLst>
          </p:cNvPr>
          <p:cNvSpPr/>
          <p:nvPr/>
        </p:nvSpPr>
        <p:spPr>
          <a:xfrm>
            <a:off x="8970858" y="0"/>
            <a:ext cx="3221141" cy="6858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12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r>
              <a:rPr lang="en-US" sz="2000" b="1">
                <a:solidFill>
                  <a:schemeClr val="accent1"/>
                </a:solidFill>
                <a:latin typeface="Arial" panose="020B0604020202020204" pitchFamily="34" charset="0"/>
              </a:rPr>
              <a:t>pretty_print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consistent syntax for input and output or Auto-ML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consistent syntax for manual ML and Auto-ML</a:t>
            </a:r>
          </a:p>
        </p:txBody>
      </p:sp>
    </p:spTree>
    <p:extLst>
      <p:ext uri="{BB962C8B-B14F-4D97-AF65-F5344CB8AC3E}">
        <p14:creationId xmlns:p14="http://schemas.microsoft.com/office/powerpoint/2010/main" val="309570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77B7F3-34B7-4B4F-891F-9F443A7367EA}"/>
              </a:ext>
            </a:extLst>
          </p:cNvPr>
          <p:cNvSpPr/>
          <p:nvPr/>
        </p:nvSpPr>
        <p:spPr>
          <a:xfrm>
            <a:off x="8970858" y="0"/>
            <a:ext cx="3221141" cy="6858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D584C-47F3-4E75-AF6A-088B049B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>
                <a:latin typeface="Arial" panose="020B0604020202020204" pitchFamily="34" charset="0"/>
              </a:rPr>
              <a:t>8</a:t>
            </a:fld>
            <a:endParaRPr lang="en-US">
              <a:latin typeface="Arial" panose="020B0604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B4D5E15-899E-417D-81BF-1F497FF3D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975321"/>
              </p:ext>
            </p:extLst>
          </p:nvPr>
        </p:nvGraphicFramePr>
        <p:xfrm>
          <a:off x="0" y="0"/>
          <a:ext cx="12192000" cy="6849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0859">
                  <a:extLst>
                    <a:ext uri="{9D8B030D-6E8A-4147-A177-3AD203B41FA5}">
                      <a16:colId xmlns:a16="http://schemas.microsoft.com/office/drawing/2014/main" val="2981564597"/>
                    </a:ext>
                  </a:extLst>
                </a:gridCol>
                <a:gridCol w="3221141">
                  <a:extLst>
                    <a:ext uri="{9D8B030D-6E8A-4147-A177-3AD203B41FA5}">
                      <a16:colId xmlns:a16="http://schemas.microsoft.com/office/drawing/2014/main" val="3761464978"/>
                    </a:ext>
                  </a:extLst>
                </a:gridCol>
              </a:tblGrid>
              <a:tr h="1354466">
                <a:tc>
                  <a:txBody>
                    <a:bodyPr/>
                    <a:lstStyle/>
                    <a:p>
                      <a:endParaRPr 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aseline="0">
                        <a:solidFill>
                          <a:schemeClr val="accent1"/>
                        </a:solidFill>
                        <a:latin typeface="Arial" panose="020B0604020202020204" pitchFamily="34" charset="0"/>
                      </a:endParaRPr>
                    </a:p>
                    <a:p>
                      <a:endParaRPr lang="en-US" sz="2000" baseline="0">
                        <a:solidFill>
                          <a:schemeClr val="accent1"/>
                        </a:solidFill>
                        <a:latin typeface="Arial" panose="020B0604020202020204" pitchFamily="34" charset="0"/>
                      </a:endParaRPr>
                    </a:p>
                    <a:p>
                      <a:endParaRPr lang="en-US" sz="2000" baseline="0">
                        <a:solidFill>
                          <a:schemeClr val="accent1"/>
                        </a:solidFill>
                        <a:latin typeface="Arial" panose="020B0604020202020204" pitchFamily="34" charset="0"/>
                      </a:endParaRPr>
                    </a:p>
                    <a:p>
                      <a:r>
                        <a:rPr lang="en-US" sz="2000" baseline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</a:rPr>
                        <a:t>Learn more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192498"/>
                  </a:ext>
                </a:extLst>
              </a:tr>
              <a:tr h="1354466">
                <a:tc>
                  <a:txBody>
                    <a:bodyPr/>
                    <a:lstStyle/>
                    <a:p>
                      <a:r>
                        <a:rPr lang="en-US" baseline="0">
                          <a:latin typeface="Arial" panose="020B0604020202020204" pitchFamily="34" charset="0"/>
                        </a:rPr>
                        <a:t>“</a:t>
                      </a:r>
                      <a:r>
                        <a:rPr lang="en-US" b="1" baseline="0">
                          <a:latin typeface="Arial" panose="020B0604020202020204" pitchFamily="34" charset="0"/>
                        </a:rPr>
                        <a:t>Lale: Consistent Automated Machine Learning</a:t>
                      </a:r>
                      <a:r>
                        <a:rPr lang="en-US" baseline="0">
                          <a:latin typeface="Arial" panose="020B0604020202020204" pitchFamily="34" charset="0"/>
                        </a:rPr>
                        <a:t>”,</a:t>
                      </a:r>
                      <a:br>
                        <a:rPr lang="en-US" baseline="0">
                          <a:latin typeface="Arial" panose="020B0604020202020204" pitchFamily="34" charset="0"/>
                        </a:rPr>
                      </a:br>
                      <a:r>
                        <a:rPr lang="en-US" baseline="0">
                          <a:latin typeface="Arial" panose="020B0604020202020204" pitchFamily="34" charset="0"/>
                        </a:rPr>
                        <a:t>Guillaume Baudart, Martin Hirzel, Kiran Kate, Parikshit Ram, and Avraham Shinnar. KDD Workshop on Automation in Machine Learning (AutoML@KDD), August 2020.</a:t>
                      </a:r>
                    </a:p>
                    <a:p>
                      <a:endParaRPr lang="en-US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</a:rPr>
                        <a:t>search space generation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</a:rPr>
                        <a:t>error checking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</a:rPr>
                        <a:t>higher-order operators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</a:rPr>
                        <a:t>pipeline grammars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808465"/>
                  </a:ext>
                </a:extLst>
              </a:tr>
              <a:tr h="1354466">
                <a:tc>
                  <a:txBody>
                    <a:bodyPr/>
                    <a:lstStyle/>
                    <a:p>
                      <a:r>
                        <a:rPr lang="en-US" baseline="0">
                          <a:latin typeface="Arial" panose="020B0604020202020204" pitchFamily="34" charset="0"/>
                        </a:rPr>
                        <a:t>“</a:t>
                      </a:r>
                      <a:r>
                        <a:rPr lang="en-US" b="1" baseline="0">
                          <a:latin typeface="Arial" panose="020B0604020202020204" pitchFamily="34" charset="0"/>
                        </a:rPr>
                        <a:t>Mining Documentation to Extract Hyperparameter Schemas</a:t>
                      </a:r>
                      <a:r>
                        <a:rPr lang="en-US" baseline="0">
                          <a:latin typeface="Arial" panose="020B0604020202020204" pitchFamily="34" charset="0"/>
                        </a:rPr>
                        <a:t>”,</a:t>
                      </a:r>
                      <a:br>
                        <a:rPr lang="en-US" baseline="0">
                          <a:latin typeface="Arial" panose="020B0604020202020204" pitchFamily="34" charset="0"/>
                        </a:rPr>
                      </a:br>
                      <a:r>
                        <a:rPr lang="en-US" baseline="0">
                          <a:latin typeface="Arial" panose="020B0604020202020204" pitchFamily="34" charset="0"/>
                        </a:rPr>
                        <a:t>Guillaume Baudart, Peter Kirchner, Martin Hirzel, and Kiran Kate.</a:t>
                      </a:r>
                      <a:br>
                        <a:rPr lang="en-US" baseline="0">
                          <a:latin typeface="Arial" panose="020B0604020202020204" pitchFamily="34" charset="0"/>
                        </a:rPr>
                      </a:br>
                      <a:r>
                        <a:rPr lang="en-US" baseline="0">
                          <a:latin typeface="Arial" panose="020B0604020202020204" pitchFamily="34" charset="0"/>
                        </a:rPr>
                        <a:t>ICML Workshop on Automated Machine Learning (AutoML@ICML), July 2020.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</a:rPr>
                        <a:t>input: Python docstring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</a:rPr>
                        <a:t>output: JSON schema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261618"/>
                  </a:ext>
                </a:extLst>
              </a:tr>
              <a:tr h="2786486">
                <a:tc>
                  <a:txBody>
                    <a:bodyPr/>
                    <a:lstStyle/>
                    <a:p>
                      <a:endParaRPr 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02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86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D584C-47F3-4E75-AF6A-088B049B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>
                <a:latin typeface="Arial" panose="020B0604020202020204" pitchFamily="34" charset="0"/>
              </a:rPr>
              <a:t>9</a:t>
            </a:fld>
            <a:endParaRPr lang="en-US">
              <a:latin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2B8279-EF99-4624-90D6-48D30DB6F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728" y="2130878"/>
            <a:ext cx="2596243" cy="2596243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C454447-7D8C-4DE4-ADD9-7520A923B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031" y="2130877"/>
            <a:ext cx="2593708" cy="2596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637167-6B2C-4D1E-AEE3-FEEFBB23C063}"/>
              </a:ext>
            </a:extLst>
          </p:cNvPr>
          <p:cNvSpPr txBox="1"/>
          <p:nvPr/>
        </p:nvSpPr>
        <p:spPr>
          <a:xfrm>
            <a:off x="3793126" y="3075055"/>
            <a:ext cx="46057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github.com/ibm/lale</a:t>
            </a:r>
          </a:p>
        </p:txBody>
      </p:sp>
    </p:spTree>
    <p:extLst>
      <p:ext uri="{BB962C8B-B14F-4D97-AF65-F5344CB8AC3E}">
        <p14:creationId xmlns:p14="http://schemas.microsoft.com/office/powerpoint/2010/main" val="102574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151</Words>
  <Application>Microsoft Office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Lale: Type-Driven Auto-ML with Scikit-Learn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Lale: Type-Driven Auto-ML with Scikit-Learn</dc:title>
  <dc:creator>MARTIN HIRZEL</dc:creator>
  <cp:lastModifiedBy>MARTIN HIRZEL</cp:lastModifiedBy>
  <cp:revision>16</cp:revision>
  <dcterms:created xsi:type="dcterms:W3CDTF">2020-07-03T09:43:12Z</dcterms:created>
  <dcterms:modified xsi:type="dcterms:W3CDTF">2020-07-03T11:25:51Z</dcterms:modified>
</cp:coreProperties>
</file>