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62" r:id="rId3"/>
    <p:sldId id="286" r:id="rId4"/>
    <p:sldId id="287" r:id="rId5"/>
    <p:sldId id="288" r:id="rId6"/>
    <p:sldId id="293" r:id="rId7"/>
    <p:sldId id="285" r:id="rId8"/>
    <p:sldId id="289" r:id="rId9"/>
    <p:sldId id="309" r:id="rId10"/>
    <p:sldId id="291" r:id="rId11"/>
    <p:sldId id="292" r:id="rId12"/>
    <p:sldId id="290" r:id="rId13"/>
    <p:sldId id="294" r:id="rId14"/>
    <p:sldId id="295" r:id="rId15"/>
    <p:sldId id="300" r:id="rId16"/>
    <p:sldId id="296" r:id="rId17"/>
    <p:sldId id="297" r:id="rId18"/>
    <p:sldId id="298" r:id="rId19"/>
    <p:sldId id="299" r:id="rId20"/>
    <p:sldId id="301" r:id="rId21"/>
    <p:sldId id="302" r:id="rId22"/>
    <p:sldId id="265" r:id="rId23"/>
    <p:sldId id="303" r:id="rId24"/>
    <p:sldId id="308" r:id="rId25"/>
    <p:sldId id="310" r:id="rId26"/>
    <p:sldId id="304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456"/>
      </p:cViewPr>
      <p:guideLst>
        <p:guide orient="horz" pos="888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2" y="2575034"/>
            <a:ext cx="5405227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Guillaume Baudart, </a:t>
            </a:r>
            <a:r>
              <a:rPr lang="en-US" u="sng">
                <a:latin typeface="Arial" panose="020B0604020202020204" pitchFamily="34" charset="0"/>
              </a:rPr>
              <a:t>Martin Hirzel</a:t>
            </a:r>
            <a:r>
              <a:rPr lang="en-US">
                <a:latin typeface="Arial" panose="020B0604020202020204" pitchFamily="34" charset="0"/>
              </a:rPr>
              <a:t>, Kiran Kate, Pari Ram, and Avi Shinnar</a:t>
            </a:r>
          </a:p>
          <a:p>
            <a:pPr algn="l"/>
            <a:r>
              <a:rPr lang="en-US">
                <a:latin typeface="Arial" panose="020B0604020202020204" pitchFamily="34" charset="0"/>
              </a:rPr>
              <a:t>Thursday 9 April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B666F-CFF3-488E-9EB0-9CB1A2F7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Dataset</a:t>
            </a:r>
          </a:p>
          <a:p>
            <a:r>
              <a:rPr lang="en-US">
                <a:latin typeface="Arial" panose="020B0604020202020204" pitchFamily="34" charset="0"/>
              </a:rPr>
              <a:t>Manual machine learning</a:t>
            </a:r>
          </a:p>
          <a:p>
            <a:r>
              <a:rPr lang="en-US">
                <a:latin typeface="Arial" panose="020B0604020202020204" pitchFamily="34" charset="0"/>
              </a:rPr>
              <a:t>Hyperparameter tuning</a:t>
            </a:r>
          </a:p>
          <a:p>
            <a:r>
              <a:rPr lang="en-US">
                <a:latin typeface="Arial" panose="020B0604020202020204" pitchFamily="34" charset="0"/>
              </a:rPr>
              <a:t>Inspecting AutoML results</a:t>
            </a:r>
          </a:p>
          <a:p>
            <a:r>
              <a:rPr lang="en-US">
                <a:latin typeface="Arial" panose="020B0604020202020204" pitchFamily="34" charset="0"/>
              </a:rPr>
              <a:t>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Covertype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BEA66-C0F5-4F0D-ADB8-8E2549AD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6857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4BE313-F46A-45D7-87CB-704F18053504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231576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AAC4B-1414-4E62-9D2C-B428765B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5475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8E435-80C5-48F5-A394-F0F76F618852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80527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8BE27-70CB-47BB-A9C2-3574BC1E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683"/>
            <a:ext cx="12192000" cy="5358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Hyperparameter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A7F21-A7E9-4B79-AEFA-71316FFE5445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128096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Types as Search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14</a:t>
            </a:fld>
            <a:endParaRPr lang="en-US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417FA517-0E1A-4806-9A25-0B2FDD258A69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B9D4EED2-7C73-4C5D-9C74-891E2E89BD2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19C8E95-AA42-4A2B-899C-9A8E7084487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58C1D82-5A5A-4BAB-BFFF-BD0B07975861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7175">
              <a:extLst>
                <a:ext uri="{FF2B5EF4-FFF2-40B4-BE49-F238E27FC236}">
                  <a16:creationId xmlns:a16="http://schemas.microsoft.com/office/drawing/2014/main" id="{1D3F255F-383F-4021-A428-583FACB6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7ECC0-E3B9-4F82-A9D0-481FFF284749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2D36AD-D01D-4D60-8F38-10BDFFECF2F4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F35778-68A1-43E7-AC36-16E9448005DB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EBAAF4-25A9-4886-9421-81CCED27B4C6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F5B07D-0287-4B02-A756-434E777E2CF3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5D01C8-8355-4FB4-A0E5-E751547D8A7A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3CA2E-4082-4EE8-B22C-FDBA45A5F736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D4F072-7C71-4A83-B779-42B8C3330DA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42351D-66B4-4A3A-889C-7F6F638E34F7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A88B5E-4966-4936-930A-183ACC38048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F861F2-A9B0-434E-A799-B53CA8C6963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8672E0E-762B-4458-81DA-AE2B801F2555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E504CA-6F95-4418-B43F-10204DD7D5A9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FB9481-1AF4-41FE-8469-0203917211E4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5A683F-1AF3-4E45-BAF8-B9E2D23B06DC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CA29DC-7C8E-42A8-AAB2-965ED76F2F65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D02CA7-9229-4693-9BB6-9BF6DB8A16D6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A091D-B1AA-4AA7-AB28-09A031D5F31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20B332-B6E8-4CC7-A8BF-3072E1033B21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1CDFA4A-0F95-4F8D-A0B9-97C41836FA1A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E5E38D4-5741-4B93-90C9-AFDF5C4C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90" y="2855711"/>
            <a:ext cx="2368386" cy="58631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542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Inspecting AutoML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F5096-9619-4BEE-B9F5-C8BC8D5E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849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8F228-1A4B-4C36-84AB-482F3D83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265"/>
            <a:ext cx="12192000" cy="4019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E0EF5-79F4-48D4-9464-A7F8585C9ED5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4887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6572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67636-AE67-4B83-BCEA-4BDE05CE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78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17BCAF-B04F-43EA-A66B-CE94FF911ECD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228468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1E20BD-0D93-4266-9867-1E8E4E77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517"/>
            <a:ext cx="12192000" cy="3528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042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Combined Algorithm Selection and Hyperparameter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1978-10D8-49A2-8D87-107E214F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387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D6E708-047B-4F14-9FBC-AA7F2D90EDF9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97790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Expert-Level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Custom metrics</a:t>
            </a:r>
          </a:p>
          <a:p>
            <a:r>
              <a:rPr lang="en-US">
                <a:latin typeface="Arial" panose="020B0604020202020204" pitchFamily="34" charset="0"/>
              </a:rPr>
              <a:t>Non-linear pipelines</a:t>
            </a:r>
          </a:p>
          <a:p>
            <a:r>
              <a:rPr lang="en-US">
                <a:latin typeface="Arial" panose="020B0604020202020204" pitchFamily="34" charset="0"/>
              </a:rPr>
              <a:t>Higher-order operators</a:t>
            </a:r>
          </a:p>
          <a:p>
            <a:r>
              <a:rPr lang="en-US">
                <a:latin typeface="Arial" panose="020B0604020202020204" pitchFamily="34" charset="0"/>
              </a:rPr>
              <a:t>Adding new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Custom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7F321-CEAF-4416-BD55-171D780A2076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https://nbviewer.jupyter.org/github/IBM/lale/blob/master/examples/demo_aif360.ipynb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4363-A34F-4314-AC1C-531EB6A3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5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3129718" y="41691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2F3CE9E0-B173-483E-8624-6AAEC803A804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29148"/>
              <a:gd name="adj2" fmla="val 992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84216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975C4-A899-4B66-BE26-2BDB8FA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11099567" cy="509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Non-Linear Pipelines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BA827-8DC1-45FB-B097-BD3086B8A0A3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https://nbviewer.jupyter.org/github/IBM/lale/blob/master/examples/talk_2020-0302-lale.ipynb</a:t>
            </a:r>
          </a:p>
        </p:txBody>
      </p:sp>
    </p:spTree>
    <p:extLst>
      <p:ext uri="{BB962C8B-B14F-4D97-AF65-F5344CB8AC3E}">
        <p14:creationId xmlns:p14="http://schemas.microsoft.com/office/powerpoint/2010/main" val="273456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388C429-5753-41D6-BBC6-0890C2EF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Higher-Order Operators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CAC40-4E17-4CF6-9882-B0C5C672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8495923" cy="53087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4353C5-1CD0-4D07-98FD-D9F7CE72EEB0}"/>
              </a:ext>
            </a:extLst>
          </p:cNvPr>
          <p:cNvSpPr/>
          <p:nvPr/>
        </p:nvSpPr>
        <p:spPr>
          <a:xfrm>
            <a:off x="4870764" y="88126"/>
            <a:ext cx="732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https://nbviewer.jupyter.org/github/IBM/lale/blob/master/examples/demo_top_k_voting_classifier.ipynb</a:t>
            </a:r>
          </a:p>
        </p:txBody>
      </p:sp>
    </p:spTree>
    <p:extLst>
      <p:ext uri="{BB962C8B-B14F-4D97-AF65-F5344CB8AC3E}">
        <p14:creationId xmlns:p14="http://schemas.microsoft.com/office/powerpoint/2010/main" val="63464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Higher-Order Operators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EEB8C-895B-46B3-861A-873CA1D0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9548634" cy="407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12247F-D7CA-4941-B16B-1A5C0F070F85}"/>
              </a:ext>
            </a:extLst>
          </p:cNvPr>
          <p:cNvSpPr/>
          <p:nvPr/>
        </p:nvSpPr>
        <p:spPr>
          <a:xfrm>
            <a:off x="4870764" y="88126"/>
            <a:ext cx="732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https://nbviewer.jupyter.org/github/IBM/lale/blob/master/examples/demo_top_k_voting_classifier.ipynb</a:t>
            </a:r>
          </a:p>
        </p:txBody>
      </p:sp>
    </p:spTree>
    <p:extLst>
      <p:ext uri="{BB962C8B-B14F-4D97-AF65-F5344CB8AC3E}">
        <p14:creationId xmlns:p14="http://schemas.microsoft.com/office/powerpoint/2010/main" val="195681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920C-E20D-4C0B-9446-810DF274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Adding New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0758-A970-49BA-9390-2CAD48DA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4791" cy="2301313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https://nbviewer.jupyter.org/github/IBM/lale/blob/master/examples/docs_new_operators.ipynb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</a:rPr>
              <a:t>Write class with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>
                <a:latin typeface="Arial" panose="020B0604020202020204" pitchFamily="34" charset="0"/>
              </a:rPr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>
                <a:latin typeface="Arial" panose="020B0604020202020204" pitchFamily="34" charset="0"/>
              </a:rPr>
              <a:t>,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US">
                <a:latin typeface="Arial" panose="020B0604020202020204" pitchFamily="34" charset="0"/>
              </a:rPr>
              <a:t> 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</a:rPr>
              <a:t>Write JSON schemas for hyperparameters and datasets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</a:rPr>
              <a:t>Call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lale.operators.make_operator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</a:rPr>
              <a:t>Write tests for your new operator</a:t>
            </a:r>
          </a:p>
          <a:p>
            <a:r>
              <a:rPr lang="en-US">
                <a:latin typeface="Arial" panose="020B0604020202020204" pitchFamily="34" charset="0"/>
              </a:rPr>
              <a:t>Currently supported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D15E-9462-4847-AE67-6AA3B2A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BF5E7D-0D25-4C99-8A9E-FDDB890F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9355"/>
              </p:ext>
            </p:extLst>
          </p:nvPr>
        </p:nvGraphicFramePr>
        <p:xfrm>
          <a:off x="1158060" y="412693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257">
                  <a:extLst>
                    <a:ext uri="{9D8B030D-6E8A-4147-A177-3AD203B41FA5}">
                      <a16:colId xmlns:a16="http://schemas.microsoft.com/office/drawing/2014/main" val="874796525"/>
                    </a:ext>
                  </a:extLst>
                </a:gridCol>
                <a:gridCol w="873940">
                  <a:extLst>
                    <a:ext uri="{9D8B030D-6E8A-4147-A177-3AD203B41FA5}">
                      <a16:colId xmlns:a16="http://schemas.microsoft.com/office/drawing/2014/main" val="793391415"/>
                    </a:ext>
                  </a:extLst>
                </a:gridCol>
                <a:gridCol w="5482802">
                  <a:extLst>
                    <a:ext uri="{9D8B030D-6E8A-4147-A177-3AD203B41FA5}">
                      <a16:colId xmlns:a16="http://schemas.microsoft.com/office/drawing/2014/main" val="4134958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lale.lib.sklearn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Hand-curated scikit-learn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1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lale.lib.autogen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Auto-extracted scikit-learn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lale.lib.xgboost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Gradient-boosted 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0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lale.lib.aif360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Fairness mitigator (incomplete)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7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… other lale.lib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… other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08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Type-Driven Automated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Types as search spaces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continuous hyperparameter range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categorical hyperparameter enum</a:t>
            </a:r>
          </a:p>
          <a:p>
            <a:r>
              <a:rPr lang="en-US">
                <a:latin typeface="Arial" panose="020B0604020202020204" pitchFamily="34" charset="0"/>
              </a:rPr>
              <a:t>Types as documentation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lale.readthedocs.io/en/latest/modules/lale.lib.sklearn.pca.html</a:t>
            </a:r>
          </a:p>
          <a:p>
            <a:r>
              <a:rPr lang="en-US">
                <a:latin typeface="Arial" panose="020B0604020202020204" pitchFamily="34" charset="0"/>
              </a:rPr>
              <a:t>Types for feature engineering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Project(columns={'type': 'string’})</a:t>
            </a:r>
          </a:p>
          <a:p>
            <a:r>
              <a:rPr lang="en-US">
                <a:latin typeface="Arial" panose="020B0604020202020204" pitchFamily="34" charset="0"/>
              </a:rPr>
              <a:t>Types for error checking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datasets, hyperparameters,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Library for semi-automated data science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  <a:p>
            <a:r>
              <a:rPr lang="en-US">
                <a:latin typeface="Arial" panose="020B0604020202020204" pitchFamily="34" charset="0"/>
              </a:rPr>
              <a:t>Suggested actions: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Try it out and send us feedback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Contribute new operators</a:t>
            </a:r>
            <a:endParaRPr lang="en-US" sz="1800">
              <a:latin typeface="Arial" panose="020B0604020202020204" pitchFamily="34" charset="0"/>
            </a:endParaRPr>
          </a:p>
          <a:p>
            <a:pPr lvl="1"/>
            <a:r>
              <a:rPr lang="en-US">
                <a:latin typeface="Arial" panose="020B0604020202020204" pitchFamily="34" charset="0"/>
              </a:rPr>
              <a:t>Do original research (AutoML optimizers, AI fairness, fast AutoML,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Iterated 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3129718" y="41691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3063907" y="30859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AC688E-3012-4EC0-80A8-139386872BDA}"/>
              </a:ext>
            </a:extLst>
          </p:cNvPr>
          <p:cNvSpPr/>
          <p:nvPr/>
        </p:nvSpPr>
        <p:spPr>
          <a:xfrm>
            <a:off x="5472976" y="3023886"/>
            <a:ext cx="0" cy="2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B20F0A3-6D95-49FF-A9BB-D90545877FBC}"/>
              </a:ext>
            </a:extLst>
          </p:cNvPr>
          <p:cNvCxnSpPr>
            <a:cxnSpLocks/>
            <a:stCxn id="14" idx="0"/>
            <a:endCxn id="39" idx="3"/>
          </p:cNvCxnSpPr>
          <p:nvPr/>
        </p:nvCxnSpPr>
        <p:spPr>
          <a:xfrm rot="16200000" flipV="1">
            <a:off x="6236912" y="2361517"/>
            <a:ext cx="2266468" cy="379433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A517F93-74E0-4E51-B500-DE96359A0FF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2667000" y="3125452"/>
            <a:ext cx="2805976" cy="7015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D148FC74-DE5D-44F1-9C47-781C2850F04F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29148"/>
              <a:gd name="adj2" fmla="val 992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Inspiration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Patience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Rigor</a:t>
            </a:r>
          </a:p>
        </p:txBody>
      </p:sp>
    </p:spTree>
    <p:extLst>
      <p:ext uri="{BB962C8B-B14F-4D97-AF65-F5344CB8AC3E}">
        <p14:creationId xmlns:p14="http://schemas.microsoft.com/office/powerpoint/2010/main" val="101565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AutoML: Automated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A3191-6A85-4E2C-8769-6612E3EEC1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2470-E94F-41A0-8629-3205547D73C0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3BE08E26-3508-47FE-B9F5-8BA9BEC2442D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29148"/>
              <a:gd name="adj2" fmla="val 992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18441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Iterated AutoML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A3191-6A85-4E2C-8769-6612E3EEC1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2470-E94F-41A0-8629-3205547D73C0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2956593" y="41691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14FEDEE-E930-4D21-B204-0649EA67CD7C}"/>
              </a:ext>
            </a:extLst>
          </p:cNvPr>
          <p:cNvSpPr>
            <a:spLocks noChangeAspect="1"/>
          </p:cNvSpPr>
          <p:nvPr/>
        </p:nvSpPr>
        <p:spPr>
          <a:xfrm>
            <a:off x="7060525" y="2984824"/>
            <a:ext cx="640080" cy="640080"/>
          </a:xfrm>
          <a:prstGeom prst="arc">
            <a:avLst>
              <a:gd name="adj1" fmla="val 11702566"/>
              <a:gd name="adj2" fmla="val 101368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outer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inner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B8C20252-DA40-4124-9304-74204586B565}"/>
              </a:ext>
            </a:extLst>
          </p:cNvPr>
          <p:cNvSpPr/>
          <p:nvPr/>
        </p:nvSpPr>
        <p:spPr>
          <a:xfrm>
            <a:off x="297706" y="1711178"/>
            <a:ext cx="2379711" cy="1010847"/>
          </a:xfrm>
          <a:prstGeom prst="cloudCallout">
            <a:avLst>
              <a:gd name="adj1" fmla="val 29148"/>
              <a:gd name="adj2" fmla="val 992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Inspiration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Patience</a:t>
            </a:r>
          </a:p>
        </p:txBody>
      </p:sp>
    </p:spTree>
    <p:extLst>
      <p:ext uri="{BB962C8B-B14F-4D97-AF65-F5344CB8AC3E}">
        <p14:creationId xmlns:p14="http://schemas.microsoft.com/office/powerpoint/2010/main" val="20579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Library for semi-automated data science</a:t>
            </a:r>
          </a:p>
          <a:p>
            <a:r>
              <a:rPr lang="en-US">
                <a:latin typeface="Arial" panose="020B0604020202020204" pitchFamily="34" charset="0"/>
              </a:rPr>
              <a:t>Easy-to-use automation</a:t>
            </a:r>
          </a:p>
          <a:p>
            <a:r>
              <a:rPr lang="en-US">
                <a:latin typeface="Arial" panose="020B0604020202020204" pitchFamily="34" charset="0"/>
              </a:rPr>
              <a:t>Consistency of manual vs. automated experience</a:t>
            </a:r>
          </a:p>
          <a:p>
            <a:r>
              <a:rPr lang="en-US">
                <a:latin typeface="Arial" panose="020B0604020202020204" pitchFamily="34" charset="0"/>
              </a:rPr>
              <a:t>Consistency across AutoML optimizers</a:t>
            </a:r>
          </a:p>
          <a:p>
            <a:r>
              <a:rPr lang="en-US">
                <a:latin typeface="Arial" panose="020B0604020202020204" pitchFamily="34" charset="0"/>
              </a:rPr>
              <a:t>Display and iterative refinement</a:t>
            </a:r>
          </a:p>
          <a:p>
            <a:r>
              <a:rPr lang="en-US">
                <a:latin typeface="Arial" panose="020B0604020202020204" pitchFamily="34" charset="0"/>
              </a:rPr>
              <a:t>Expert-level control for human inspiration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Open-Source AutoML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CFC326-ECCA-4938-A8E1-A0A866D38BC5}"/>
              </a:ext>
            </a:extLst>
          </p:cNvPr>
          <p:cNvSpPr/>
          <p:nvPr/>
        </p:nvSpPr>
        <p:spPr>
          <a:xfrm>
            <a:off x="2417272" y="2313790"/>
            <a:ext cx="7270687" cy="36512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Jupyter notebooks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7FCB8-7573-447B-9D7D-1849B331DB21}"/>
              </a:ext>
            </a:extLst>
          </p:cNvPr>
          <p:cNvSpPr/>
          <p:nvPr/>
        </p:nvSpPr>
        <p:spPr>
          <a:xfrm>
            <a:off x="2417273" y="5443483"/>
            <a:ext cx="7270686" cy="37177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OpenML 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BC546-46C2-44B2-9741-E13E7D1807E0}"/>
              </a:ext>
            </a:extLst>
          </p:cNvPr>
          <p:cNvSpPr/>
          <p:nvPr/>
        </p:nvSpPr>
        <p:spPr>
          <a:xfrm>
            <a:off x="2417274" y="4894284"/>
            <a:ext cx="4396037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numpy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52540B-A278-4428-9FE8-988BFCFC2BE7}"/>
              </a:ext>
            </a:extLst>
          </p:cNvPr>
          <p:cNvSpPr/>
          <p:nvPr/>
        </p:nvSpPr>
        <p:spPr>
          <a:xfrm>
            <a:off x="4047209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ndarray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3FB519-3C3E-4984-9601-51D157B7AF2C}"/>
              </a:ext>
            </a:extLst>
          </p:cNvPr>
          <p:cNvSpPr/>
          <p:nvPr/>
        </p:nvSpPr>
        <p:spPr>
          <a:xfrm>
            <a:off x="5310186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dtype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D9689-9699-48FB-8372-8DC498154083}"/>
              </a:ext>
            </a:extLst>
          </p:cNvPr>
          <p:cNvSpPr/>
          <p:nvPr/>
        </p:nvSpPr>
        <p:spPr>
          <a:xfrm>
            <a:off x="4653478" y="4336929"/>
            <a:ext cx="2598347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pandas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CFD9D-6485-410A-87C6-6E8491A74666}"/>
              </a:ext>
            </a:extLst>
          </p:cNvPr>
          <p:cNvSpPr/>
          <p:nvPr/>
        </p:nvSpPr>
        <p:spPr>
          <a:xfrm>
            <a:off x="5768550" y="4382063"/>
            <a:ext cx="1312014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prstClr val="black"/>
                </a:solidFill>
                <a:latin typeface="Arial" panose="020B0604020202020204" pitchFamily="34" charset="0"/>
              </a:rPr>
              <a:t>Dataframe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82E451-0676-415F-BDAC-4AAF28E6FF44}"/>
              </a:ext>
            </a:extLst>
          </p:cNvPr>
          <p:cNvSpPr/>
          <p:nvPr/>
        </p:nvSpPr>
        <p:spPr>
          <a:xfrm>
            <a:off x="2417273" y="2775937"/>
            <a:ext cx="3527116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scikit-learn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71B0A9-F4CC-4482-8FB3-4BDB21D0E537}"/>
              </a:ext>
            </a:extLst>
          </p:cNvPr>
          <p:cNvSpPr/>
          <p:nvPr/>
        </p:nvSpPr>
        <p:spPr>
          <a:xfrm>
            <a:off x="4023882" y="2889684"/>
            <a:ext cx="171072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GridSearchCV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3204C6-D6C4-4726-86D9-3E1AF4B4F476}"/>
              </a:ext>
            </a:extLst>
          </p:cNvPr>
          <p:cNvSpPr/>
          <p:nvPr/>
        </p:nvSpPr>
        <p:spPr>
          <a:xfrm>
            <a:off x="4537278" y="3313694"/>
            <a:ext cx="1197331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95165D-867C-4F9D-99A5-BA4C6C81CE09}"/>
              </a:ext>
            </a:extLst>
          </p:cNvPr>
          <p:cNvSpPr/>
          <p:nvPr/>
        </p:nvSpPr>
        <p:spPr>
          <a:xfrm>
            <a:off x="3276575" y="375683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A6EF95-EC62-4B19-B647-72A0BABD15F3}"/>
              </a:ext>
            </a:extLst>
          </p:cNvPr>
          <p:cNvSpPr/>
          <p:nvPr/>
        </p:nvSpPr>
        <p:spPr>
          <a:xfrm>
            <a:off x="4537279" y="375514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731938-0BA5-4D5B-8FE4-977D795039A3}"/>
              </a:ext>
            </a:extLst>
          </p:cNvPr>
          <p:cNvSpPr/>
          <p:nvPr/>
        </p:nvSpPr>
        <p:spPr>
          <a:xfrm>
            <a:off x="6052615" y="2784093"/>
            <a:ext cx="1490057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XGBoost,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AIF360, 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362589-6494-4756-A3CB-5D8BB93AF245}"/>
              </a:ext>
            </a:extLst>
          </p:cNvPr>
          <p:cNvSpPr/>
          <p:nvPr/>
        </p:nvSpPr>
        <p:spPr>
          <a:xfrm>
            <a:off x="7650898" y="2790933"/>
            <a:ext cx="2037061" cy="25636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optimizers: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SMAC, …</a:t>
            </a:r>
          </a:p>
        </p:txBody>
      </p:sp>
    </p:spTree>
    <p:extLst>
      <p:ext uri="{BB962C8B-B14F-4D97-AF65-F5344CB8AC3E}">
        <p14:creationId xmlns:p14="http://schemas.microsoft.com/office/powerpoint/2010/main" val="298696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>
                <a:latin typeface="Arial" panose="020B0604020202020204" pitchFamily="34" charset="0"/>
                <a:cs typeface="Arial" panose="020B0604020202020204" pitchFamily="34" charset="0"/>
              </a:rPr>
              <a:t>Lale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’s Place in the Open-Source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CFC326-ECCA-4938-A8E1-A0A866D38BC5}"/>
              </a:ext>
            </a:extLst>
          </p:cNvPr>
          <p:cNvSpPr/>
          <p:nvPr/>
        </p:nvSpPr>
        <p:spPr>
          <a:xfrm>
            <a:off x="2417272" y="1757750"/>
            <a:ext cx="7270687" cy="36512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Jupyter notebooks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7FCB8-7573-447B-9D7D-1849B331DB21}"/>
              </a:ext>
            </a:extLst>
          </p:cNvPr>
          <p:cNvSpPr/>
          <p:nvPr/>
        </p:nvSpPr>
        <p:spPr>
          <a:xfrm>
            <a:off x="2417273" y="5443483"/>
            <a:ext cx="7270686" cy="37177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OpenML datasets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D9689-9699-48FB-8372-8DC498154083}"/>
              </a:ext>
            </a:extLst>
          </p:cNvPr>
          <p:cNvSpPr/>
          <p:nvPr/>
        </p:nvSpPr>
        <p:spPr>
          <a:xfrm>
            <a:off x="4653478" y="4336929"/>
            <a:ext cx="2598347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pandas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CFD9D-6485-410A-87C6-6E8491A74666}"/>
              </a:ext>
            </a:extLst>
          </p:cNvPr>
          <p:cNvSpPr/>
          <p:nvPr/>
        </p:nvSpPr>
        <p:spPr>
          <a:xfrm>
            <a:off x="5768550" y="4382063"/>
            <a:ext cx="1312014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prstClr val="black"/>
                </a:solidFill>
                <a:latin typeface="Arial" panose="020B0604020202020204" pitchFamily="34" charset="0"/>
              </a:rPr>
              <a:t>Dataframe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82E451-0676-415F-BDAC-4AAF28E6FF44}"/>
              </a:ext>
            </a:extLst>
          </p:cNvPr>
          <p:cNvSpPr/>
          <p:nvPr/>
        </p:nvSpPr>
        <p:spPr>
          <a:xfrm>
            <a:off x="2417273" y="2775937"/>
            <a:ext cx="3527116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scikit-learn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71B0A9-F4CC-4482-8FB3-4BDB21D0E537}"/>
              </a:ext>
            </a:extLst>
          </p:cNvPr>
          <p:cNvSpPr/>
          <p:nvPr/>
        </p:nvSpPr>
        <p:spPr>
          <a:xfrm>
            <a:off x="4023882" y="2889684"/>
            <a:ext cx="171072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GridSearchCV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3204C6-D6C4-4726-86D9-3E1AF4B4F476}"/>
              </a:ext>
            </a:extLst>
          </p:cNvPr>
          <p:cNvSpPr/>
          <p:nvPr/>
        </p:nvSpPr>
        <p:spPr>
          <a:xfrm>
            <a:off x="4537278" y="3313694"/>
            <a:ext cx="1197331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95165D-867C-4F9D-99A5-BA4C6C81CE09}"/>
              </a:ext>
            </a:extLst>
          </p:cNvPr>
          <p:cNvSpPr/>
          <p:nvPr/>
        </p:nvSpPr>
        <p:spPr>
          <a:xfrm>
            <a:off x="3276575" y="375683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A6EF95-EC62-4B19-B647-72A0BABD15F3}"/>
              </a:ext>
            </a:extLst>
          </p:cNvPr>
          <p:cNvSpPr/>
          <p:nvPr/>
        </p:nvSpPr>
        <p:spPr>
          <a:xfrm>
            <a:off x="4537279" y="375514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BC26BD-DF90-4BEE-AB34-DB1721F300AF}"/>
              </a:ext>
            </a:extLst>
          </p:cNvPr>
          <p:cNvSpPr/>
          <p:nvPr/>
        </p:nvSpPr>
        <p:spPr>
          <a:xfrm>
            <a:off x="2417272" y="2226738"/>
            <a:ext cx="7270686" cy="46033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defTabSz="457200">
              <a:defRPr/>
            </a:pPr>
            <a:r>
              <a:rPr lang="en-US" sz="2000" kern="0" cap="small">
                <a:solidFill>
                  <a:prstClr val="black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77A616-822D-4734-88F5-43C8984105D0}"/>
              </a:ext>
            </a:extLst>
          </p:cNvPr>
          <p:cNvSpPr/>
          <p:nvPr/>
        </p:nvSpPr>
        <p:spPr>
          <a:xfrm>
            <a:off x="4353938" y="2267168"/>
            <a:ext cx="2194560" cy="381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 schemas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E7B52B-9A22-4A19-9934-F63E49B3406C}"/>
              </a:ext>
            </a:extLst>
          </p:cNvPr>
          <p:cNvSpPr/>
          <p:nvPr/>
        </p:nvSpPr>
        <p:spPr>
          <a:xfrm>
            <a:off x="6618083" y="2267168"/>
            <a:ext cx="2926080" cy="381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 generators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731938-0BA5-4D5B-8FE4-977D795039A3}"/>
              </a:ext>
            </a:extLst>
          </p:cNvPr>
          <p:cNvSpPr/>
          <p:nvPr/>
        </p:nvSpPr>
        <p:spPr>
          <a:xfrm>
            <a:off x="6052615" y="2784093"/>
            <a:ext cx="1490057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XGBoost,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AIF360, 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362589-6494-4756-A3CB-5D8BB93AF245}"/>
              </a:ext>
            </a:extLst>
          </p:cNvPr>
          <p:cNvSpPr/>
          <p:nvPr/>
        </p:nvSpPr>
        <p:spPr>
          <a:xfrm>
            <a:off x="7650898" y="2790933"/>
            <a:ext cx="2037061" cy="25636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optimizers: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SMAC, 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08D3D8-9ECA-41B7-8B65-FC019FB5AEF5}"/>
              </a:ext>
            </a:extLst>
          </p:cNvPr>
          <p:cNvSpPr/>
          <p:nvPr/>
        </p:nvSpPr>
        <p:spPr>
          <a:xfrm>
            <a:off x="2417274" y="4894284"/>
            <a:ext cx="4396037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numpy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9DFA16-59B7-492F-A13F-F3ED5B5C5F41}"/>
              </a:ext>
            </a:extLst>
          </p:cNvPr>
          <p:cNvSpPr/>
          <p:nvPr/>
        </p:nvSpPr>
        <p:spPr>
          <a:xfrm>
            <a:off x="4047209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ndarray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4B0558-618E-4E3D-B5C6-D0F20C4A2F5C}"/>
              </a:ext>
            </a:extLst>
          </p:cNvPr>
          <p:cNvSpPr/>
          <p:nvPr/>
        </p:nvSpPr>
        <p:spPr>
          <a:xfrm>
            <a:off x="5310186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dtype</a:t>
            </a:r>
          </a:p>
        </p:txBody>
      </p:sp>
    </p:spTree>
    <p:extLst>
      <p:ext uri="{BB962C8B-B14F-4D97-AF65-F5344CB8AC3E}">
        <p14:creationId xmlns:p14="http://schemas.microsoft.com/office/powerpoint/2010/main" val="28364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Operators, Pipelines, and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58A85-117C-4F16-9180-B1E3E7CE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23388"/>
              </p:ext>
            </p:extLst>
          </p:nvPr>
        </p:nvGraphicFramePr>
        <p:xfrm>
          <a:off x="4575193" y="1887030"/>
          <a:ext cx="2922695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E918F-EC1F-4C2A-A326-A0B461B5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7969"/>
              </p:ext>
            </p:extLst>
          </p:nvPr>
        </p:nvGraphicFramePr>
        <p:xfrm>
          <a:off x="4575194" y="3376833"/>
          <a:ext cx="2922695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TrainedOperator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7CC77-236E-4359-897F-8B37A78F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1365"/>
              </p:ext>
            </p:extLst>
          </p:nvPr>
        </p:nvGraphicFramePr>
        <p:xfrm>
          <a:off x="4575194" y="4853289"/>
          <a:ext cx="2922695" cy="139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one of:</a:t>
                      </a:r>
                      <a:br>
                        <a:rPr lang="en-US" sz="1800" baseline="0">
                          <a:latin typeface="Arial" panose="020B0604020202020204" pitchFamily="34" charset="0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</a:rPr>
                        <a:t>- predict(X)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y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- transform(X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2F07DA-C8C3-4C42-95E9-DC5F7397D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91131"/>
              </p:ext>
            </p:extLst>
          </p:nvPr>
        </p:nvGraphicFramePr>
        <p:xfrm>
          <a:off x="838200" y="3551691"/>
          <a:ext cx="292269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hyperparams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6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6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TrainedIndividualOp</a:t>
                      </a:r>
                      <a:endParaRPr lang="en-US" sz="1600" baseline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B6C9D-9566-4D81-8802-08409E00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0520"/>
              </p:ext>
            </p:extLst>
          </p:nvPr>
        </p:nvGraphicFramePr>
        <p:xfrm>
          <a:off x="838200" y="5109997"/>
          <a:ext cx="2922695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7349C-2F4A-43B5-A954-C3AABBD7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06511"/>
              </p:ext>
            </p:extLst>
          </p:nvPr>
        </p:nvGraphicFramePr>
        <p:xfrm>
          <a:off x="8312186" y="1882527"/>
          <a:ext cx="29151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128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steps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()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TrainablePipeline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DF52E-57D5-4817-97EB-292A441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5445"/>
              </p:ext>
            </p:extLst>
          </p:nvPr>
        </p:nvGraphicFramePr>
        <p:xfrm>
          <a:off x="8313070" y="3535419"/>
          <a:ext cx="2914244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TrainedPipeline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553443-3C1A-4B4C-997C-AC627A7C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19425"/>
              </p:ext>
            </p:extLst>
          </p:nvPr>
        </p:nvGraphicFramePr>
        <p:xfrm>
          <a:off x="8312186" y="5109997"/>
          <a:ext cx="2914244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40615A09-1FC3-4806-B660-C29742C3F6E5}"/>
              </a:ext>
            </a:extLst>
          </p:cNvPr>
          <p:cNvSpPr/>
          <p:nvPr/>
        </p:nvSpPr>
        <p:spPr>
          <a:xfrm rot="16200000">
            <a:off x="7766649" y="1611265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F14158-4A48-4116-8F3E-55163BBF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1301"/>
              </p:ext>
            </p:extLst>
          </p:nvPr>
        </p:nvGraphicFramePr>
        <p:xfrm>
          <a:off x="838200" y="1895073"/>
          <a:ext cx="29226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schemas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()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67573C51-F1B7-47C2-8DBE-2CDC0E8186EF}"/>
              </a:ext>
            </a:extLst>
          </p:cNvPr>
          <p:cNvSpPr/>
          <p:nvPr/>
        </p:nvSpPr>
        <p:spPr>
          <a:xfrm>
            <a:off x="2159652" y="2992353"/>
            <a:ext cx="288153" cy="54918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2CFFF56-1191-41A6-829E-C30043114F6B}"/>
              </a:ext>
            </a:extLst>
          </p:cNvPr>
          <p:cNvSpPr/>
          <p:nvPr/>
        </p:nvSpPr>
        <p:spPr>
          <a:xfrm>
            <a:off x="9633050" y="3255460"/>
            <a:ext cx="274284" cy="27432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AF41822-C659-4B16-91E2-5414557257C4}"/>
              </a:ext>
            </a:extLst>
          </p:cNvPr>
          <p:cNvSpPr/>
          <p:nvPr/>
        </p:nvSpPr>
        <p:spPr>
          <a:xfrm>
            <a:off x="9633050" y="4383779"/>
            <a:ext cx="274284" cy="68982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921CF-633C-413C-BA58-914E1021B6A3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2440797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D0A965-61B9-413D-9988-D2C30062A048}"/>
              </a:ext>
            </a:extLst>
          </p:cNvPr>
          <p:cNvSpPr txBox="1"/>
          <p:nvPr/>
        </p:nvSpPr>
        <p:spPr>
          <a:xfrm>
            <a:off x="7614740" y="21303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055F04F-E146-4B09-BEE3-C0BD5920C485}"/>
              </a:ext>
            </a:extLst>
          </p:cNvPr>
          <p:cNvSpPr/>
          <p:nvPr/>
        </p:nvSpPr>
        <p:spPr>
          <a:xfrm>
            <a:off x="5892465" y="2486470"/>
            <a:ext cx="288152" cy="87576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9B650E2-4E60-4946-8AB2-87F508FA5A7F}"/>
              </a:ext>
            </a:extLst>
          </p:cNvPr>
          <p:cNvSpPr/>
          <p:nvPr/>
        </p:nvSpPr>
        <p:spPr>
          <a:xfrm>
            <a:off x="5906333" y="4225193"/>
            <a:ext cx="274284" cy="621973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9F0EC55-A2B1-46CF-9C4C-BDAB835E51C3}"/>
              </a:ext>
            </a:extLst>
          </p:cNvPr>
          <p:cNvSpPr/>
          <p:nvPr/>
        </p:nvSpPr>
        <p:spPr>
          <a:xfrm>
            <a:off x="2156699" y="4641320"/>
            <a:ext cx="274320" cy="46867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37D8928-84CC-490B-A1E6-2B9E4DE45949}"/>
              </a:ext>
            </a:extLst>
          </p:cNvPr>
          <p:cNvSpPr/>
          <p:nvPr/>
        </p:nvSpPr>
        <p:spPr>
          <a:xfrm rot="5400000">
            <a:off x="4029633" y="1612117"/>
            <a:ext cx="274320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183AD3-CAE8-4875-B913-4CF29D1C5A81}"/>
              </a:ext>
            </a:extLst>
          </p:cNvPr>
          <p:cNvSpPr/>
          <p:nvPr/>
        </p:nvSpPr>
        <p:spPr>
          <a:xfrm rot="5400000">
            <a:off x="4033873" y="3272938"/>
            <a:ext cx="274320" cy="80832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CDD2409-4FE0-4A8B-9F99-B8572D1B3B88}"/>
              </a:ext>
            </a:extLst>
          </p:cNvPr>
          <p:cNvSpPr/>
          <p:nvPr/>
        </p:nvSpPr>
        <p:spPr>
          <a:xfrm rot="5400000">
            <a:off x="4033872" y="4768683"/>
            <a:ext cx="274320" cy="808322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26E7FF7-3AFF-4512-B959-3D8AF5CD1E0F}"/>
              </a:ext>
            </a:extLst>
          </p:cNvPr>
          <p:cNvSpPr/>
          <p:nvPr/>
        </p:nvSpPr>
        <p:spPr>
          <a:xfrm rot="16200000">
            <a:off x="7766649" y="3284758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D4D54-C65C-4667-AAFE-A79E15D56088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4114290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36B2F-13AB-4053-8EB4-75C8DB29CC38}"/>
              </a:ext>
            </a:extLst>
          </p:cNvPr>
          <p:cNvSpPr txBox="1"/>
          <p:nvPr/>
        </p:nvSpPr>
        <p:spPr>
          <a:xfrm>
            <a:off x="7614740" y="38038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EE90519B-A4C3-4FCF-B073-0153C11ED403}"/>
              </a:ext>
            </a:extLst>
          </p:cNvPr>
          <p:cNvSpPr/>
          <p:nvPr/>
        </p:nvSpPr>
        <p:spPr>
          <a:xfrm rot="16200000">
            <a:off x="7766649" y="4762373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D2E352-E607-4811-93D1-D4B8ECE5D304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5591905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4487AD-63CD-498D-AC53-8B81E94EF93D}"/>
              </a:ext>
            </a:extLst>
          </p:cNvPr>
          <p:cNvSpPr txBox="1"/>
          <p:nvPr/>
        </p:nvSpPr>
        <p:spPr>
          <a:xfrm>
            <a:off x="7614740" y="52814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B469CF-F050-433B-8C3B-1D6A8048FBD3}"/>
              </a:ext>
            </a:extLst>
          </p:cNvPr>
          <p:cNvCxnSpPr>
            <a:cxnSpLocks/>
          </p:cNvCxnSpPr>
          <p:nvPr/>
        </p:nvCxnSpPr>
        <p:spPr>
          <a:xfrm>
            <a:off x="1495693" y="6701028"/>
            <a:ext cx="5212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F0F45E-D5F7-40E3-B57A-1879369DBCD8}"/>
              </a:ext>
            </a:extLst>
          </p:cNvPr>
          <p:cNvSpPr txBox="1"/>
          <p:nvPr/>
        </p:nvSpPr>
        <p:spPr>
          <a:xfrm>
            <a:off x="0" y="6119336"/>
            <a:ext cx="1555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subtype  (“is  a”)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attribute (“has a”)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8D52E564-2DFF-4D45-84BB-D01E0BA6AFE1}"/>
              </a:ext>
            </a:extLst>
          </p:cNvPr>
          <p:cNvSpPr/>
          <p:nvPr/>
        </p:nvSpPr>
        <p:spPr>
          <a:xfrm rot="5400000">
            <a:off x="1664856" y="6222278"/>
            <a:ext cx="182880" cy="52120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935</Words>
  <Application>Microsoft Office PowerPoint</Application>
  <PresentationFormat>Widescreen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Courier New</vt:lpstr>
      <vt:lpstr>Office Theme</vt:lpstr>
      <vt:lpstr>1_Office Theme</vt:lpstr>
      <vt:lpstr>Type-Driven Automated Learning with Lale</vt:lpstr>
      <vt:lpstr>Manual Machine Learning</vt:lpstr>
      <vt:lpstr>Iterated Manual Machine Learning</vt:lpstr>
      <vt:lpstr>AutoML: Automated Machine Learning</vt:lpstr>
      <vt:lpstr>Iterated AutoML</vt:lpstr>
      <vt:lpstr>Problem Statement</vt:lpstr>
      <vt:lpstr>Open-Source AutoML Technologies</vt:lpstr>
      <vt:lpstr>Lale’s Place in the Open-Source Stack</vt:lpstr>
      <vt:lpstr>Operators, Pipelines, and Lifecycle</vt:lpstr>
      <vt:lpstr>Example</vt:lpstr>
      <vt:lpstr>Example: Covertype Dataset</vt:lpstr>
      <vt:lpstr>Example: Manual Machine Learning</vt:lpstr>
      <vt:lpstr>Example: Hyperparameter Tuning</vt:lpstr>
      <vt:lpstr>Types as Search Spaces</vt:lpstr>
      <vt:lpstr>Example: Inspecting AutoML Results</vt:lpstr>
      <vt:lpstr>Example: Algorithm Selection</vt:lpstr>
      <vt:lpstr>Example: Combined Algorithm Selection and Hyperparameter Tuning</vt:lpstr>
      <vt:lpstr>Expert-Level Control</vt:lpstr>
      <vt:lpstr>Custom Metrics</vt:lpstr>
      <vt:lpstr>Non-Linear Pipelines</vt:lpstr>
      <vt:lpstr>Pipeline Combinators</vt:lpstr>
      <vt:lpstr>Higher-Order Operators (1/2)</vt:lpstr>
      <vt:lpstr>Higher-Order Operators (2/2)</vt:lpstr>
      <vt:lpstr>Adding New Operators</vt:lpstr>
      <vt:lpstr>Type-Driven Automated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171</cp:revision>
  <dcterms:created xsi:type="dcterms:W3CDTF">2019-10-09T16:16:09Z</dcterms:created>
  <dcterms:modified xsi:type="dcterms:W3CDTF">2020-04-09T15:03:20Z</dcterms:modified>
</cp:coreProperties>
</file>