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62" r:id="rId3"/>
    <p:sldId id="286" r:id="rId4"/>
    <p:sldId id="287" r:id="rId5"/>
    <p:sldId id="288" r:id="rId6"/>
    <p:sldId id="293" r:id="rId7"/>
    <p:sldId id="285" r:id="rId8"/>
    <p:sldId id="289" r:id="rId9"/>
    <p:sldId id="291" r:id="rId10"/>
    <p:sldId id="292" r:id="rId11"/>
    <p:sldId id="290" r:id="rId12"/>
    <p:sldId id="294" r:id="rId13"/>
    <p:sldId id="295" r:id="rId14"/>
    <p:sldId id="300" r:id="rId15"/>
    <p:sldId id="296" r:id="rId16"/>
    <p:sldId id="297" r:id="rId17"/>
    <p:sldId id="298" r:id="rId18"/>
    <p:sldId id="299" r:id="rId19"/>
    <p:sldId id="301" r:id="rId20"/>
    <p:sldId id="302" r:id="rId21"/>
    <p:sldId id="265" r:id="rId22"/>
    <p:sldId id="303" r:id="rId23"/>
    <p:sldId id="308" r:id="rId24"/>
    <p:sldId id="304" r:id="rId25"/>
    <p:sldId id="30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8" userDrawn="1">
          <p15:clr>
            <a:srgbClr val="A4A3A4"/>
          </p15:clr>
        </p15:guide>
        <p15:guide id="2" pos="1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36FE"/>
    <a:srgbClr val="F7F7F7"/>
    <a:srgbClr val="B0E2FF"/>
    <a:srgbClr val="7E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32" y="540"/>
      </p:cViewPr>
      <p:guideLst>
        <p:guide orient="horz" pos="888"/>
        <p:guide pos="12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172E2-DD30-4955-A358-C747F1C9D1FD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C6FA4-D533-4CE2-896F-6588D8A5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5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4F93-2ADC-4865-BC93-A79E81F67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EB4C8-9E95-4507-9091-F1411558A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F30EB-A049-48C9-ACA9-8FC11F3C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D2B0-C857-4865-936C-7553BAB02E13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3DB44-6764-4FBD-ADAB-679DA3B3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8BD60-5789-4FBF-A5A5-24BE0952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3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C0CD-9459-4074-8B59-1FA24CA8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82140-99BF-4D8A-A13B-E171F3CE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BEE2-14F0-47C0-93B5-F70DA075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C225D-DB9A-4959-8D19-9D64652BB4D0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7BD2-0ABE-410A-AA80-0F536412C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6EDDB-51DA-4939-9723-5ED38669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ED0DE-3EF8-4648-B255-B26DEAA86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CBCCA-8F18-454D-854F-83BE6FA9E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2473A-652F-4E5A-BA0E-BDA1E352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93B69-3488-4DE5-BD52-C4AA8731117A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2216-ACDD-4A2F-8224-B8869729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E3B8-39D5-4199-9844-D44320A0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51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98E5-AB1D-4A34-A10D-9A7C96440E0E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05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4C935-001B-4E87-BCA0-AE188B2EA776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88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009EB-616E-4E9C-B1BE-E45FA0F370E8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5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7F009-528D-412D-AE44-BD62EC85F1A4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7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163C-9FC0-4D44-8E17-70CC66943A34}" type="datetime1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4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4E48-36E1-4370-8CB2-D887AB7B8DBB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569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CCBDE-1924-4990-8D1D-9CF109BE01DD}" type="datetime1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47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1F780-F403-4C78-9C78-24F52AA7B651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5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CA7A-3B15-4C0B-9703-C559C4F8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6E1F-C7DF-40AE-BB92-CE8EBD5E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A2DF9-EE48-4DF5-A168-F3733434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C337-3FB6-4341-8249-0762B59A2A22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8B91-A0AB-427E-8BA3-9A2432C2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65EB2-3F2A-43A6-A830-6E663775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856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00A0D-05CB-4903-B8F2-B7E8A000BD26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9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97981-C731-4125-8BF1-73823750AD4C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63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ED788-055D-42FC-92DC-280DEDD47743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013B-4377-448F-B1E7-63E16F4C6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D8776-8C0F-4CA6-8B07-C944F8C9D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3BFE9-F20F-4DF5-87A8-09EF70E0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C75AC-B994-4A5B-8C96-52A09099F1B7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55DFD-B6BD-49DA-AB4F-018C244C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BFEA8-621E-4B5F-B932-BDC3BB6C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7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70A4-FD1A-425F-A093-8AF7C788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0D52-E5E9-431C-97B1-941DA8C1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5C939-A198-4998-B009-2C67E6AF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B143A-F5A4-43DA-8E1E-F24CE4EE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5515-91E7-42FD-8785-9B5C056E96FF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6AEE-3082-45DC-B549-1847A2A6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CE27-BFDC-489E-81A6-4DE923BE8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1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79A2-A94C-4CE3-8BFD-5EA40833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B9BD-240C-4EBC-B6F4-2C74B56F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3049F-5718-4CEA-9DF7-8E12A70D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BDD72-4957-44BB-AD6D-3FBC62AF9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C5EB3-03F8-4405-B927-A650C4679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9A273-8199-44FD-BB33-7E852C5D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649A-5836-4076-8012-53F697ED1442}" type="datetime1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69A02A-AF06-4295-9731-2E431A68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C4CEF-D74D-4B6B-A75B-0E1DF87F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7460-7853-4945-8DC2-81B15E7B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987D79-1303-449B-AA0A-2794198A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3EE9-9D3A-4F10-9CA9-5D5AE8313982}" type="datetime1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AA9B9-2749-41D1-A72C-6084FDF2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D4BD5-098C-4668-82ED-2506D3A9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8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83AA2-63E0-428E-8AD6-F8E855C2A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AA75-0434-44C1-9A34-99901565FFD8}" type="datetime1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6DDF3-EAD0-4597-A7E4-D6CBB1E2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AE958-B4E4-414E-BF14-7FE0B7B8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24657-3956-4348-9904-81DC32A9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1EE8-4F12-4A35-866B-68B07D87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C3E24-CC4B-45E2-B223-E0F9C6E03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389AB-5CAF-4BD6-A9F4-CC793054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D4EAB-2FC2-4183-A019-D604B7CD87E5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C23E-C6F3-4589-AB6A-5A7C395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F1AC-BF1D-4A1B-860B-41E3F56A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4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55F9-B34E-43C2-A014-9AF4E7EC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12BEB-10ED-412A-A1DC-B254D73A5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92D3-A7F6-41C4-A952-9C4F75719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F9D5B-BEAD-47EB-A89C-B3BEACADA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83B4-5606-492B-B257-1C5708032806}" type="datetime1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F28F-44B1-4724-9FA0-296BDC34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69E1C-D950-4D00-A899-7A7A274E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99F3-A2A4-4EFF-ACFF-206FFE8B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72628-BAEA-4093-B037-90B0E2F53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B886D-3EAC-4196-983A-93414347F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B0ED0-2649-4560-A961-301328019B10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3080C-0656-4447-AC66-059FAE396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16122-CC16-49A6-BBB8-C7F48AF64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1E4C1-2DDD-4868-BF45-6F174326D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9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8F333-B744-4DFB-9878-323F300A28FE}" type="datetime1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C044B-C17F-492A-8FEE-55E1FB666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5AFA-83EC-41AE-B762-DE933D0B00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91" y="365125"/>
            <a:ext cx="5337854" cy="16927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US" sz="3600">
                <a:latin typeface="Arial Black" panose="020B0A04020102020204" pitchFamily="34" charset="0"/>
              </a:rPr>
              <a:t>Type-Driven Automated Learning with </a:t>
            </a:r>
            <a:r>
              <a:rPr lang="en-US" sz="3600" cap="small">
                <a:latin typeface="Arial Black" panose="020B0A04020102020204" pitchFamily="34" charset="0"/>
              </a:rPr>
              <a:t>Lale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A809D5-3600-46D4-A466-67F2349A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20" y="2316480"/>
            <a:ext cx="45720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B54FB8A6-9406-4C5F-B001-CAD010E5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92" y="2575034"/>
            <a:ext cx="5405227" cy="3462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latin typeface="Arial" panose="020B0604020202020204" pitchFamily="34" charset="0"/>
              </a:rPr>
              <a:t>Guillaume Baudart, </a:t>
            </a:r>
            <a:r>
              <a:rPr lang="en-US" u="sng">
                <a:latin typeface="Arial" panose="020B0604020202020204" pitchFamily="34" charset="0"/>
              </a:rPr>
              <a:t>Martin Hirzel</a:t>
            </a:r>
            <a:r>
              <a:rPr lang="en-US">
                <a:latin typeface="Arial" panose="020B0604020202020204" pitchFamily="34" charset="0"/>
              </a:rPr>
              <a:t>, Kiran Kate, Pari Ram, and Avi Shinnar</a:t>
            </a:r>
          </a:p>
          <a:p>
            <a:pPr algn="l"/>
            <a:r>
              <a:rPr lang="en-US">
                <a:latin typeface="Arial" panose="020B0604020202020204" pitchFamily="34" charset="0"/>
              </a:rPr>
              <a:t>Thursday 9 April 2020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>
                <a:latin typeface="Arial" panose="020B0604020202020204" pitchFamily="34" charset="0"/>
              </a:rPr>
              <a:t>https://github.com/ibm/lale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44C46-9426-48D3-876F-B6D9A7AF6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4" r="2420"/>
          <a:stretch/>
        </p:blipFill>
        <p:spPr>
          <a:xfrm>
            <a:off x="5878849" y="10"/>
            <a:ext cx="6313150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041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Covertype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BEA66-C0F5-4F0D-ADB8-8E2549AD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2192000" cy="46857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4BE313-F46A-45D7-87CB-704F18053504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231576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Manual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AAC4B-1414-4E62-9D2C-B428765B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2192000" cy="45475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68E435-80C5-48F5-A394-F0F76F618852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80527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D8BE27-70CB-47BB-A9C2-3574BC1E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683"/>
            <a:ext cx="12192000" cy="5358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Hyperparameter 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A7F21-A7E9-4B79-AEFA-71316FFE5445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128096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Types as Search 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13</a:t>
            </a:fld>
            <a:endParaRPr lang="en-US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417FA517-0E1A-4806-9A25-0B2FDD258A69}"/>
              </a:ext>
            </a:extLst>
          </p:cNvPr>
          <p:cNvGrpSpPr>
            <a:grpSpLocks/>
          </p:cNvGrpSpPr>
          <p:nvPr/>
        </p:nvGrpSpPr>
        <p:grpSpPr bwMode="auto">
          <a:xfrm>
            <a:off x="1650782" y="3270650"/>
            <a:ext cx="1187450" cy="1658938"/>
            <a:chOff x="924868" y="2313973"/>
            <a:chExt cx="1188720" cy="1659573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B9D4EED2-7C73-4C5D-9C74-891E2E89BD27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19C8E95-AA42-4A2B-899C-9A8E7084487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558C1D82-5A5A-4BAB-BFFF-BD0B07975861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7175">
              <a:extLst>
                <a:ext uri="{FF2B5EF4-FFF2-40B4-BE49-F238E27FC236}">
                  <a16:creationId xmlns:a16="http://schemas.microsoft.com/office/drawing/2014/main" id="{1D3F255F-383F-4021-A428-583FACB65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7ECC0-E3B9-4F82-A9D0-481FFF284749}"/>
              </a:ext>
            </a:extLst>
          </p:cNvPr>
          <p:cNvSpPr/>
          <p:nvPr/>
        </p:nvSpPr>
        <p:spPr>
          <a:xfrm>
            <a:off x="4048263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(some choices of operators and hyperparameters are still free)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2D36AD-D01D-4D60-8F38-10BDFFECF2F4}"/>
              </a:ext>
            </a:extLst>
          </p:cNvPr>
          <p:cNvSpPr/>
          <p:nvPr/>
        </p:nvSpPr>
        <p:spPr>
          <a:xfrm>
            <a:off x="7897889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Search space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(optimizers: GridSearchCV,</a:t>
            </a:r>
            <a:b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Hyperopt, SMAC, …)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F35778-68A1-43E7-AC36-16E9448005DB}"/>
              </a:ext>
            </a:extLst>
          </p:cNvPr>
          <p:cNvSpPr/>
          <p:nvPr/>
        </p:nvSpPr>
        <p:spPr>
          <a:xfrm>
            <a:off x="4048263" y="3695749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4EBAAF4-25A9-4886-9421-81CCED27B4C6}"/>
              </a:ext>
            </a:extLst>
          </p:cNvPr>
          <p:cNvSpPr/>
          <p:nvPr/>
        </p:nvSpPr>
        <p:spPr>
          <a:xfrm>
            <a:off x="8772014" y="3695749"/>
            <a:ext cx="990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Point in search space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F5B07D-0287-4B02-A756-434E777E2CF3}"/>
              </a:ext>
            </a:extLst>
          </p:cNvPr>
          <p:cNvSpPr/>
          <p:nvPr/>
        </p:nvSpPr>
        <p:spPr>
          <a:xfrm>
            <a:off x="8772014" y="5391920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45D01C8-8355-4FB4-A0E5-E751547D8A7A}"/>
              </a:ext>
            </a:extLst>
          </p:cNvPr>
          <p:cNvSpPr/>
          <p:nvPr/>
        </p:nvSpPr>
        <p:spPr>
          <a:xfrm>
            <a:off x="4048263" y="5402118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3CA2E-4082-4EE8-B22C-FDBA45A5F736}"/>
              </a:ext>
            </a:extLst>
          </p:cNvPr>
          <p:cNvCxnSpPr>
            <a:cxnSpLocks/>
            <a:stCxn id="41" idx="1"/>
            <a:endCxn id="40" idx="3"/>
          </p:cNvCxnSpPr>
          <p:nvPr/>
        </p:nvCxnSpPr>
        <p:spPr>
          <a:xfrm flipH="1">
            <a:off x="6791463" y="4152949"/>
            <a:ext cx="19805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D4F072-7C71-4A83-B779-42B8C3330DA7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5419863" y="4610149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42351D-66B4-4A3A-889C-7F6F638E34F7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6791463" y="5719690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3A88B5E-4966-4936-930A-183ACC38048E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6791463" y="2456778"/>
            <a:ext cx="11064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7F861F2-A9B0-434E-A799-B53CA8C6963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2796018" y="2456778"/>
            <a:ext cx="1252245" cy="1693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8672E0E-762B-4458-81DA-AE2B801F2555}"/>
              </a:ext>
            </a:extLst>
          </p:cNvPr>
          <p:cNvCxnSpPr>
            <a:cxnSpLocks/>
            <a:stCxn id="42" idx="3"/>
            <a:endCxn id="41" idx="0"/>
          </p:cNvCxnSpPr>
          <p:nvPr/>
        </p:nvCxnSpPr>
        <p:spPr>
          <a:xfrm flipH="1" flipV="1">
            <a:off x="9267314" y="3695749"/>
            <a:ext cx="495300" cy="2023941"/>
          </a:xfrm>
          <a:prstGeom prst="curvedConnector4">
            <a:avLst>
              <a:gd name="adj1" fmla="val -46154"/>
              <a:gd name="adj2" fmla="val 11129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FE504CA-6F95-4418-B43F-10204DD7D5A9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5400000">
            <a:off x="8877517" y="3303776"/>
            <a:ext cx="781771" cy="21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1FB9481-1AF4-41FE-8469-0203917211E4}"/>
              </a:ext>
            </a:extLst>
          </p:cNvPr>
          <p:cNvSpPr txBox="1"/>
          <p:nvPr/>
        </p:nvSpPr>
        <p:spPr>
          <a:xfrm>
            <a:off x="3129718" y="24265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5A683F-1AF3-4E45-BAF8-B9E2D23B06DC}"/>
              </a:ext>
            </a:extLst>
          </p:cNvPr>
          <p:cNvSpPr txBox="1"/>
          <p:nvPr/>
        </p:nvSpPr>
        <p:spPr>
          <a:xfrm>
            <a:off x="6793727" y="2074299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CA29DC-7C8E-42A8-AAB2-965ED76F2F65}"/>
              </a:ext>
            </a:extLst>
          </p:cNvPr>
          <p:cNvSpPr txBox="1"/>
          <p:nvPr/>
        </p:nvSpPr>
        <p:spPr>
          <a:xfrm>
            <a:off x="9291972" y="30513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acquire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D02CA7-9229-4693-9BB6-9BF6DB8A16D6}"/>
              </a:ext>
            </a:extLst>
          </p:cNvPr>
          <p:cNvSpPr txBox="1"/>
          <p:nvPr/>
        </p:nvSpPr>
        <p:spPr>
          <a:xfrm>
            <a:off x="7701584" y="37733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decode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EA091D-B1AA-4AA7-AB28-09A031D5F314}"/>
              </a:ext>
            </a:extLst>
          </p:cNvPr>
          <p:cNvSpPr txBox="1"/>
          <p:nvPr/>
        </p:nvSpPr>
        <p:spPr>
          <a:xfrm>
            <a:off x="5424388" y="48167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20B332-B6E8-4CC7-A8BF-3072E1033B21}"/>
              </a:ext>
            </a:extLst>
          </p:cNvPr>
          <p:cNvSpPr txBox="1"/>
          <p:nvPr/>
        </p:nvSpPr>
        <p:spPr>
          <a:xfrm>
            <a:off x="7709708" y="533701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61CDFA4A-0F95-4F8D-A0B9-97C41836FA1A}"/>
              </a:ext>
            </a:extLst>
          </p:cNvPr>
          <p:cNvSpPr>
            <a:spLocks noChangeAspect="1"/>
          </p:cNvSpPr>
          <p:nvPr/>
        </p:nvSpPr>
        <p:spPr>
          <a:xfrm>
            <a:off x="7059501" y="4680994"/>
            <a:ext cx="640080" cy="640080"/>
          </a:xfrm>
          <a:prstGeom prst="arc">
            <a:avLst>
              <a:gd name="adj1" fmla="val 18519583"/>
              <a:gd name="adj2" fmla="val 1618514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E5E38D4-5741-4B93-90C9-AFDF5C4C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790" y="2855711"/>
            <a:ext cx="2368386" cy="586311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0542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Inspecting AutoML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F5096-9619-4BEE-B9F5-C8BC8D5E4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2192000" cy="849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48F228-1A4B-4C36-84AB-482F3D83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9265"/>
            <a:ext cx="12192000" cy="40192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FE0EF5-79F4-48D4-9464-A7F8585C9ED5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4887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6572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Algorithm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67636-AE67-4B83-BCEA-4BDE05CE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2192000" cy="478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17BCAF-B04F-43EA-A66B-CE94FF911ECD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228468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1E20BD-0D93-4266-9867-1E8E4E77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78517"/>
            <a:ext cx="12192000" cy="35282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0420" cy="1325563"/>
          </a:xfrm>
        </p:spPr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Example: Combined Algorithm Selection and Hyperparameter Tuning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D1978-10D8-49A2-8D87-107E214F2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13878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D6E708-047B-4F14-9FBC-AA7F2D90EDF9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https://nbviewer.jupyter.org/github/IBM/lale/blob/master/examples/talk_2020-0327-lale.ipynb</a:t>
            </a:r>
          </a:p>
        </p:txBody>
      </p:sp>
    </p:spTree>
    <p:extLst>
      <p:ext uri="{BB962C8B-B14F-4D97-AF65-F5344CB8AC3E}">
        <p14:creationId xmlns:p14="http://schemas.microsoft.com/office/powerpoint/2010/main" val="97790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Expert-Level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F110-F6B9-4B25-8AA5-21562BDE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Custom metrics</a:t>
            </a:r>
          </a:p>
          <a:p>
            <a:r>
              <a:rPr lang="en-US">
                <a:latin typeface="Arial" panose="020B0604020202020204" pitchFamily="34" charset="0"/>
              </a:rPr>
              <a:t>Non-linear pipelines</a:t>
            </a:r>
          </a:p>
          <a:p>
            <a:r>
              <a:rPr lang="en-US">
                <a:latin typeface="Arial" panose="020B0604020202020204" pitchFamily="34" charset="0"/>
              </a:rPr>
              <a:t>Higher-order operators</a:t>
            </a:r>
          </a:p>
          <a:p>
            <a:r>
              <a:rPr lang="en-US">
                <a:latin typeface="Arial" panose="020B0604020202020204" pitchFamily="34" charset="0"/>
              </a:rPr>
              <a:t>Adding new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Custom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7F321-CEAF-4416-BD55-171D780A2076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https://nbviewer.jupyter.org/github/IBM/lale/blob/master/examples/demo_aif360.ipynb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74363-A34F-4314-AC1C-531EB6A3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9700"/>
            <a:ext cx="12192000" cy="454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86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E975C4-A899-4B66-BE26-2BDB8FA0D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700"/>
            <a:ext cx="11099567" cy="50969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Non-Linear Pipelines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BA827-8DC1-45FB-B097-BD3086B8A0A3}"/>
              </a:ext>
            </a:extLst>
          </p:cNvPr>
          <p:cNvSpPr/>
          <p:nvPr/>
        </p:nvSpPr>
        <p:spPr>
          <a:xfrm>
            <a:off x="5783580" y="88126"/>
            <a:ext cx="64084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https://nbviewer.jupyter.org/github/IBM/lale/blob/master/examples/talk_2020-0302-lale.ipynb</a:t>
            </a:r>
          </a:p>
        </p:txBody>
      </p:sp>
    </p:spTree>
    <p:extLst>
      <p:ext uri="{BB962C8B-B14F-4D97-AF65-F5344CB8AC3E}">
        <p14:creationId xmlns:p14="http://schemas.microsoft.com/office/powerpoint/2010/main" val="273456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Manual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83C50C3C-5BE3-4EFB-AC5C-06AD8D0EA2E4}"/>
              </a:ext>
            </a:extLst>
          </p:cNvPr>
          <p:cNvGrpSpPr>
            <a:grpSpLocks/>
          </p:cNvGrpSpPr>
          <p:nvPr/>
        </p:nvGrpSpPr>
        <p:grpSpPr bwMode="auto">
          <a:xfrm>
            <a:off x="1650782" y="3270650"/>
            <a:ext cx="1187450" cy="1658938"/>
            <a:chOff x="924868" y="2313973"/>
            <a:chExt cx="1188720" cy="1659573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AC9DD80-4D98-490B-88DF-20F530539EDB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CD0BDA3-995A-4BA1-A4A6-8FE8A8CA6628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62D3C7B-15D0-4A72-AE5D-F7940908F56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7175">
              <a:extLst>
                <a:ext uri="{FF2B5EF4-FFF2-40B4-BE49-F238E27FC236}">
                  <a16:creationId xmlns:a16="http://schemas.microsoft.com/office/drawing/2014/main" id="{9FEBD59B-0E1F-4099-98AC-5BBA129B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A215A-C1AC-4426-8BF7-5E06E100A30E}"/>
              </a:ext>
            </a:extLst>
          </p:cNvPr>
          <p:cNvSpPr/>
          <p:nvPr/>
        </p:nvSpPr>
        <p:spPr>
          <a:xfrm>
            <a:off x="4048263" y="3695749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85509-7715-4640-8E0C-63CBA68C0EFD}"/>
              </a:ext>
            </a:extLst>
          </p:cNvPr>
          <p:cNvSpPr/>
          <p:nvPr/>
        </p:nvSpPr>
        <p:spPr>
          <a:xfrm>
            <a:off x="8772014" y="5391920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C6C2E-28DE-409D-801D-10954B6F51B9}"/>
              </a:ext>
            </a:extLst>
          </p:cNvPr>
          <p:cNvSpPr/>
          <p:nvPr/>
        </p:nvSpPr>
        <p:spPr>
          <a:xfrm>
            <a:off x="4048263" y="5402118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DBEDF-C608-4D35-A70E-FAAFE13C2AD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419863" y="4610149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42B30C-19A7-46A2-BF1A-697D5C44278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791463" y="5719690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1D82F4-6C20-49F4-8D42-F1CC92B3F35A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796018" y="4150120"/>
            <a:ext cx="1252245" cy="282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C22285-8576-4DD1-81FD-B87675A3F73A}"/>
              </a:ext>
            </a:extLst>
          </p:cNvPr>
          <p:cNvSpPr txBox="1"/>
          <p:nvPr/>
        </p:nvSpPr>
        <p:spPr>
          <a:xfrm>
            <a:off x="3129718" y="416910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57884-9776-41A9-87B5-5F44C4D6BCB4}"/>
              </a:ext>
            </a:extLst>
          </p:cNvPr>
          <p:cNvSpPr txBox="1"/>
          <p:nvPr/>
        </p:nvSpPr>
        <p:spPr>
          <a:xfrm>
            <a:off x="5424388" y="48167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95B5-4C5E-47E9-A56C-F0871FEA46EE}"/>
              </a:ext>
            </a:extLst>
          </p:cNvPr>
          <p:cNvSpPr txBox="1"/>
          <p:nvPr/>
        </p:nvSpPr>
        <p:spPr>
          <a:xfrm>
            <a:off x="7709708" y="533701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842160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EF69A-03B0-4EA4-96EC-03020333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1E4C1-2DDD-4868-BF45-6F174326DF7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1DC935-41E8-40FD-88AA-D99FB090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625201"/>
              </p:ext>
            </p:extLst>
          </p:nvPr>
        </p:nvGraphicFramePr>
        <p:xfrm>
          <a:off x="2152650" y="2022260"/>
          <a:ext cx="7886700" cy="2813480"/>
        </p:xfrm>
        <a:graphic>
          <a:graphicData uri="http://schemas.openxmlformats.org/drawingml/2006/table">
            <a:tbl>
              <a:tblPr firstRow="1" bandRow="1"/>
              <a:tblGrid>
                <a:gridCol w="2220348">
                  <a:extLst>
                    <a:ext uri="{9D8B030D-6E8A-4147-A177-3AD203B41FA5}">
                      <a16:colId xmlns:a16="http://schemas.microsoft.com/office/drawing/2014/main" val="885374400"/>
                    </a:ext>
                  </a:extLst>
                </a:gridCol>
                <a:gridCol w="989971">
                  <a:extLst>
                    <a:ext uri="{9D8B030D-6E8A-4147-A177-3AD203B41FA5}">
                      <a16:colId xmlns:a16="http://schemas.microsoft.com/office/drawing/2014/main" val="3469671662"/>
                    </a:ext>
                  </a:extLst>
                </a:gridCol>
                <a:gridCol w="1851471">
                  <a:extLst>
                    <a:ext uri="{9D8B030D-6E8A-4147-A177-3AD203B41FA5}">
                      <a16:colId xmlns:a16="http://schemas.microsoft.com/office/drawing/2014/main" val="2367403448"/>
                    </a:ext>
                  </a:extLst>
                </a:gridCol>
                <a:gridCol w="2824910">
                  <a:extLst>
                    <a:ext uri="{9D8B030D-6E8A-4147-A177-3AD203B41FA5}">
                      <a16:colId xmlns:a16="http://schemas.microsoft.com/office/drawing/2014/main" val="468356587"/>
                    </a:ext>
                  </a:extLst>
                </a:gridCol>
              </a:tblGrid>
              <a:tr h="7103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cap="small" baseline="0">
                          <a:latin typeface="Arial" panose="020B0604020202020204" pitchFamily="34" charset="0"/>
                        </a:rPr>
                        <a:t>Lale</a:t>
                      </a:r>
                      <a:r>
                        <a:rPr lang="en-US" sz="2000" cap="none" baseline="0">
                          <a:latin typeface="Arial" panose="020B0604020202020204" pitchFamily="34" charset="0"/>
                        </a:rPr>
                        <a:t>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Scikit-learn features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421512"/>
                  </a:ext>
                </a:extLst>
              </a:tr>
              <a:tr h="2644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  <a:endParaRPr lang="en-US" sz="2000" baseline="0">
                        <a:solidFill>
                          <a:srgbClr val="A828FE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pipe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feed to next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make_pipeline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79007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run both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make_union </a:t>
                      </a:r>
                      <a:r>
                        <a:rPr lang="en-US" sz="2000" baseline="0">
                          <a:latin typeface="Arial" panose="020B0604020202020204" pitchFamily="34" charset="0"/>
                        </a:rPr>
                        <a:t>or </a:t>
                      </a:r>
                      <a:r>
                        <a:rPr lang="en-US" sz="2000" baseline="0">
                          <a:latin typeface="Courier New" panose="02070309020205020404" pitchFamily="49" charset="0"/>
                        </a:rPr>
                        <a:t>ColumnTransformer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44389"/>
                  </a:ext>
                </a:extLst>
              </a:tr>
              <a:tr h="43013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2000" baseline="0">
                          <a:solidFill>
                            <a:srgbClr val="A828FE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aseline="0">
                          <a:latin typeface="Arial" panose="020B0604020202020204" pitchFamily="34" charset="0"/>
                          <a:cs typeface="Courier New" panose="02070309020205020404" pitchFamily="49" charset="0"/>
                        </a:rPr>
                        <a:t>or</a:t>
                      </a:r>
                      <a:endParaRPr lang="en-US" sz="2000" baseline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make_choice</a:t>
                      </a:r>
                      <a:endParaRPr lang="en-US" sz="2000" baseline="0">
                        <a:latin typeface="Arial" panose="020B0604020202020204" pitchFamily="34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choose one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2000" baseline="0">
                          <a:latin typeface="Arial" panose="020B0604020202020204" pitchFamily="34" charset="0"/>
                        </a:rPr>
                        <a:t>N/A (specific to given Auto-ML tool)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808988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388C429-5753-41D6-BBC6-0890C2EF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</a:rPr>
              <a:t>Pipeline Combinators</a:t>
            </a:r>
          </a:p>
        </p:txBody>
      </p:sp>
    </p:spTree>
    <p:extLst>
      <p:ext uri="{BB962C8B-B14F-4D97-AF65-F5344CB8AC3E}">
        <p14:creationId xmlns:p14="http://schemas.microsoft.com/office/powerpoint/2010/main" val="2958995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Higher-Order Operators (1/2)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4CAC40-4E17-4CF6-9882-B0C5C672C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699"/>
            <a:ext cx="8495923" cy="53087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4353C5-1CD0-4D07-98FD-D9F7CE72EEB0}"/>
              </a:ext>
            </a:extLst>
          </p:cNvPr>
          <p:cNvSpPr/>
          <p:nvPr/>
        </p:nvSpPr>
        <p:spPr>
          <a:xfrm>
            <a:off x="4870764" y="88126"/>
            <a:ext cx="732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https://nbviewer.jupyter.org/github/IBM/lale/blob/master/examples/demo_top_k_voting_classifier.ipynb</a:t>
            </a:r>
          </a:p>
        </p:txBody>
      </p:sp>
    </p:spTree>
    <p:extLst>
      <p:ext uri="{BB962C8B-B14F-4D97-AF65-F5344CB8AC3E}">
        <p14:creationId xmlns:p14="http://schemas.microsoft.com/office/powerpoint/2010/main" val="63464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Higher-Order Operators (2/2)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EEB8C-895B-46B3-861A-873CA1D0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9700"/>
            <a:ext cx="9548634" cy="4076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12247F-D7CA-4941-B16B-1A5C0F070F85}"/>
              </a:ext>
            </a:extLst>
          </p:cNvPr>
          <p:cNvSpPr/>
          <p:nvPr/>
        </p:nvSpPr>
        <p:spPr>
          <a:xfrm>
            <a:off x="4870764" y="88126"/>
            <a:ext cx="73212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accent1"/>
                </a:solidFill>
                <a:latin typeface="Arial" panose="020B0604020202020204" pitchFamily="34" charset="0"/>
              </a:rPr>
              <a:t>https://nbviewer.jupyter.org/github/IBM/lale/blob/master/examples/demo_top_k_voting_classifier.ipynb</a:t>
            </a:r>
          </a:p>
        </p:txBody>
      </p:sp>
    </p:spTree>
    <p:extLst>
      <p:ext uri="{BB962C8B-B14F-4D97-AF65-F5344CB8AC3E}">
        <p14:creationId xmlns:p14="http://schemas.microsoft.com/office/powerpoint/2010/main" val="195681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Type-Driven Automated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F110-F6B9-4B25-8AA5-21562BDE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Types as search spaces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E.g., continuous hyperparameter range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E.g., categorical hyperparameter enum</a:t>
            </a:r>
          </a:p>
          <a:p>
            <a:r>
              <a:rPr lang="en-US">
                <a:latin typeface="Arial" panose="020B0604020202020204" pitchFamily="34" charset="0"/>
              </a:rPr>
              <a:t>Types as documentation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E.g., lale.readthedocs.io/en/latest/modules/lale.lib.sklearn.pca.html</a:t>
            </a:r>
          </a:p>
          <a:p>
            <a:r>
              <a:rPr lang="en-US">
                <a:latin typeface="Arial" panose="020B0604020202020204" pitchFamily="34" charset="0"/>
              </a:rPr>
              <a:t>Types for feature engineering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E.g., Project(columns={'type': 'string’})</a:t>
            </a:r>
          </a:p>
          <a:p>
            <a:r>
              <a:rPr lang="en-US">
                <a:latin typeface="Arial" panose="020B0604020202020204" pitchFamily="34" charset="0"/>
              </a:rPr>
              <a:t>Types for error checking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E.g., datasets, hyperparameters,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76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F110-F6B9-4B25-8AA5-21562BDE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Library for semi-automated data science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https://github.com/ibm/lale</a:t>
            </a:r>
          </a:p>
          <a:p>
            <a:r>
              <a:rPr lang="en-US">
                <a:latin typeface="Arial" panose="020B0604020202020204" pitchFamily="34" charset="0"/>
              </a:rPr>
              <a:t>Suggested actions: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Try it out and send us feedback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Contribute new individual operators:</a:t>
            </a:r>
            <a:br>
              <a:rPr lang="en-US">
                <a:latin typeface="Arial" panose="020B0604020202020204" pitchFamily="34" charset="0"/>
              </a:rPr>
            </a:br>
            <a:r>
              <a:rPr lang="en-US" sz="1800">
                <a:latin typeface="Arial" panose="020B0604020202020204" pitchFamily="34" charset="0"/>
              </a:rPr>
              <a:t>https://nbviewer.jupyter.org/github/IBM/lale/blob/master/examples/docs_new_operators.ipynb</a:t>
            </a:r>
          </a:p>
          <a:p>
            <a:pPr lvl="1"/>
            <a:r>
              <a:rPr lang="en-US">
                <a:latin typeface="Arial" panose="020B0604020202020204" pitchFamily="34" charset="0"/>
              </a:rPr>
              <a:t>Do original research (AutoML optimizers, AI fairness, fast AutoML,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0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Iterated Manual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83C50C3C-5BE3-4EFB-AC5C-06AD8D0EA2E4}"/>
              </a:ext>
            </a:extLst>
          </p:cNvPr>
          <p:cNvGrpSpPr>
            <a:grpSpLocks/>
          </p:cNvGrpSpPr>
          <p:nvPr/>
        </p:nvGrpSpPr>
        <p:grpSpPr bwMode="auto">
          <a:xfrm>
            <a:off x="1650782" y="3270650"/>
            <a:ext cx="1187450" cy="1658938"/>
            <a:chOff x="924868" y="2313973"/>
            <a:chExt cx="1188720" cy="1659573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AC9DD80-4D98-490B-88DF-20F530539EDB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CD0BDA3-995A-4BA1-A4A6-8FE8A8CA6628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62D3C7B-15D0-4A72-AE5D-F7940908F56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7175">
              <a:extLst>
                <a:ext uri="{FF2B5EF4-FFF2-40B4-BE49-F238E27FC236}">
                  <a16:creationId xmlns:a16="http://schemas.microsoft.com/office/drawing/2014/main" id="{9FEBD59B-0E1F-4099-98AC-5BBA129B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A215A-C1AC-4426-8BF7-5E06E100A30E}"/>
              </a:ext>
            </a:extLst>
          </p:cNvPr>
          <p:cNvSpPr/>
          <p:nvPr/>
        </p:nvSpPr>
        <p:spPr>
          <a:xfrm>
            <a:off x="4048263" y="3695749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85509-7715-4640-8E0C-63CBA68C0EFD}"/>
              </a:ext>
            </a:extLst>
          </p:cNvPr>
          <p:cNvSpPr/>
          <p:nvPr/>
        </p:nvSpPr>
        <p:spPr>
          <a:xfrm>
            <a:off x="8772014" y="5391920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C6C2E-28DE-409D-801D-10954B6F51B9}"/>
              </a:ext>
            </a:extLst>
          </p:cNvPr>
          <p:cNvSpPr/>
          <p:nvPr/>
        </p:nvSpPr>
        <p:spPr>
          <a:xfrm>
            <a:off x="4048263" y="5402118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DBEDF-C608-4D35-A70E-FAAFE13C2AD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419863" y="4610149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42B30C-19A7-46A2-BF1A-697D5C44278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791463" y="5719690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1D82F4-6C20-49F4-8D42-F1CC92B3F35A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796018" y="4150120"/>
            <a:ext cx="1252245" cy="282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C22285-8576-4DD1-81FD-B87675A3F73A}"/>
              </a:ext>
            </a:extLst>
          </p:cNvPr>
          <p:cNvSpPr txBox="1"/>
          <p:nvPr/>
        </p:nvSpPr>
        <p:spPr>
          <a:xfrm>
            <a:off x="3129718" y="416910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CEDFA-6E07-402B-A342-AF7F0EA436B9}"/>
              </a:ext>
            </a:extLst>
          </p:cNvPr>
          <p:cNvSpPr txBox="1"/>
          <p:nvPr/>
        </p:nvSpPr>
        <p:spPr>
          <a:xfrm>
            <a:off x="3063907" y="308598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display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57884-9776-41A9-87B5-5F44C4D6BCB4}"/>
              </a:ext>
            </a:extLst>
          </p:cNvPr>
          <p:cNvSpPr txBox="1"/>
          <p:nvPr/>
        </p:nvSpPr>
        <p:spPr>
          <a:xfrm>
            <a:off x="5424388" y="48167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95B5-4C5E-47E9-A56C-F0871FEA46EE}"/>
              </a:ext>
            </a:extLst>
          </p:cNvPr>
          <p:cNvSpPr txBox="1"/>
          <p:nvPr/>
        </p:nvSpPr>
        <p:spPr>
          <a:xfrm>
            <a:off x="7709708" y="533701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7E365D3-149A-4069-8BB6-11C39FD924D3}"/>
              </a:ext>
            </a:extLst>
          </p:cNvPr>
          <p:cNvSpPr>
            <a:spLocks noChangeAspect="1"/>
          </p:cNvSpPr>
          <p:nvPr/>
        </p:nvSpPr>
        <p:spPr>
          <a:xfrm>
            <a:off x="7059501" y="4680994"/>
            <a:ext cx="640080" cy="640080"/>
          </a:xfrm>
          <a:prstGeom prst="arc">
            <a:avLst>
              <a:gd name="adj1" fmla="val 18519583"/>
              <a:gd name="adj2" fmla="val 1618514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FAC688E-3012-4EC0-80A8-139386872BDA}"/>
              </a:ext>
            </a:extLst>
          </p:cNvPr>
          <p:cNvSpPr/>
          <p:nvPr/>
        </p:nvSpPr>
        <p:spPr>
          <a:xfrm>
            <a:off x="5472976" y="3023886"/>
            <a:ext cx="0" cy="2031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B20F0A3-6D95-49FF-A9BB-D90545877FBC}"/>
              </a:ext>
            </a:extLst>
          </p:cNvPr>
          <p:cNvCxnSpPr>
            <a:cxnSpLocks/>
            <a:stCxn id="14" idx="0"/>
            <a:endCxn id="39" idx="3"/>
          </p:cNvCxnSpPr>
          <p:nvPr/>
        </p:nvCxnSpPr>
        <p:spPr>
          <a:xfrm rot="16200000" flipV="1">
            <a:off x="6236912" y="2361517"/>
            <a:ext cx="2266468" cy="3794337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A517F93-74E0-4E51-B500-DE96359A0FF4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V="1">
            <a:off x="2667000" y="3125452"/>
            <a:ext cx="2805976" cy="7015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5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AutoML: Automated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83C50C3C-5BE3-4EFB-AC5C-06AD8D0EA2E4}"/>
              </a:ext>
            </a:extLst>
          </p:cNvPr>
          <p:cNvGrpSpPr>
            <a:grpSpLocks/>
          </p:cNvGrpSpPr>
          <p:nvPr/>
        </p:nvGrpSpPr>
        <p:grpSpPr bwMode="auto">
          <a:xfrm>
            <a:off x="1650782" y="3270650"/>
            <a:ext cx="1187450" cy="1658938"/>
            <a:chOff x="924868" y="2313973"/>
            <a:chExt cx="1188720" cy="1659573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AC9DD80-4D98-490B-88DF-20F530539EDB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CD0BDA3-995A-4BA1-A4A6-8FE8A8CA6628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62D3C7B-15D0-4A72-AE5D-F7940908F56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7175">
              <a:extLst>
                <a:ext uri="{FF2B5EF4-FFF2-40B4-BE49-F238E27FC236}">
                  <a16:creationId xmlns:a16="http://schemas.microsoft.com/office/drawing/2014/main" id="{9FEBD59B-0E1F-4099-98AC-5BBA129B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2D3D-D24B-4C9B-B0B6-3B83E948FE61}"/>
              </a:ext>
            </a:extLst>
          </p:cNvPr>
          <p:cNvSpPr/>
          <p:nvPr/>
        </p:nvSpPr>
        <p:spPr>
          <a:xfrm>
            <a:off x="4048263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(some choices of operators and hyperparameters are still free)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353AC-89DE-4F44-B813-4192EDF37090}"/>
              </a:ext>
            </a:extLst>
          </p:cNvPr>
          <p:cNvSpPr/>
          <p:nvPr/>
        </p:nvSpPr>
        <p:spPr>
          <a:xfrm>
            <a:off x="7897889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Search space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(optimizers: GridSearchCV,</a:t>
            </a:r>
            <a:b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Hyperopt, SMAC,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A215A-C1AC-4426-8BF7-5E06E100A30E}"/>
              </a:ext>
            </a:extLst>
          </p:cNvPr>
          <p:cNvSpPr/>
          <p:nvPr/>
        </p:nvSpPr>
        <p:spPr>
          <a:xfrm>
            <a:off x="4048263" y="3695749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E28886-E409-4895-8E89-D7B6F689F12B}"/>
              </a:ext>
            </a:extLst>
          </p:cNvPr>
          <p:cNvSpPr/>
          <p:nvPr/>
        </p:nvSpPr>
        <p:spPr>
          <a:xfrm>
            <a:off x="8772014" y="3695749"/>
            <a:ext cx="990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Point in search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85509-7715-4640-8E0C-63CBA68C0EFD}"/>
              </a:ext>
            </a:extLst>
          </p:cNvPr>
          <p:cNvSpPr/>
          <p:nvPr/>
        </p:nvSpPr>
        <p:spPr>
          <a:xfrm>
            <a:off x="8772014" y="5391920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C6C2E-28DE-409D-801D-10954B6F51B9}"/>
              </a:ext>
            </a:extLst>
          </p:cNvPr>
          <p:cNvSpPr/>
          <p:nvPr/>
        </p:nvSpPr>
        <p:spPr>
          <a:xfrm>
            <a:off x="4048263" y="5402118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940EB4-D074-4061-82C1-6AB9860D9026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6791463" y="4152949"/>
            <a:ext cx="19805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DBEDF-C608-4D35-A70E-FAAFE13C2AD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419863" y="4610149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42B30C-19A7-46A2-BF1A-697D5C44278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791463" y="5719690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4A3191-6A85-4E2C-8769-6612E3EEC13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91463" y="2456778"/>
            <a:ext cx="11064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49814-B0B1-4221-A4D0-2311790CFC0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796018" y="2456778"/>
            <a:ext cx="1252245" cy="1693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41C24C3-1268-45EC-BC40-15F3E9B16A55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 flipH="1" flipV="1">
            <a:off x="9267314" y="3695749"/>
            <a:ext cx="495300" cy="2023941"/>
          </a:xfrm>
          <a:prstGeom prst="curvedConnector4">
            <a:avLst>
              <a:gd name="adj1" fmla="val -46154"/>
              <a:gd name="adj2" fmla="val 11129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8F5E0B8-C81A-46BB-9C63-7B00AEB869A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8877517" y="3303776"/>
            <a:ext cx="781771" cy="21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65B1C3-10FC-4B30-85C2-54D960B48D15}"/>
              </a:ext>
            </a:extLst>
          </p:cNvPr>
          <p:cNvSpPr txBox="1"/>
          <p:nvPr/>
        </p:nvSpPr>
        <p:spPr>
          <a:xfrm>
            <a:off x="3129718" y="24265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52470-E94F-41A0-8629-3205547D73C0}"/>
              </a:ext>
            </a:extLst>
          </p:cNvPr>
          <p:cNvSpPr txBox="1"/>
          <p:nvPr/>
        </p:nvSpPr>
        <p:spPr>
          <a:xfrm>
            <a:off x="6793727" y="2074299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CEDFA-6E07-402B-A342-AF7F0EA436B9}"/>
              </a:ext>
            </a:extLst>
          </p:cNvPr>
          <p:cNvSpPr txBox="1"/>
          <p:nvPr/>
        </p:nvSpPr>
        <p:spPr>
          <a:xfrm>
            <a:off x="9291972" y="30513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acquire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D0D63-9FF5-4E2E-9274-61639B5A3D17}"/>
              </a:ext>
            </a:extLst>
          </p:cNvPr>
          <p:cNvSpPr txBox="1"/>
          <p:nvPr/>
        </p:nvSpPr>
        <p:spPr>
          <a:xfrm>
            <a:off x="7701584" y="37733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57884-9776-41A9-87B5-5F44C4D6BCB4}"/>
              </a:ext>
            </a:extLst>
          </p:cNvPr>
          <p:cNvSpPr txBox="1"/>
          <p:nvPr/>
        </p:nvSpPr>
        <p:spPr>
          <a:xfrm>
            <a:off x="5424388" y="48167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95B5-4C5E-47E9-A56C-F0871FEA46EE}"/>
              </a:ext>
            </a:extLst>
          </p:cNvPr>
          <p:cNvSpPr txBox="1"/>
          <p:nvPr/>
        </p:nvSpPr>
        <p:spPr>
          <a:xfrm>
            <a:off x="7709708" y="533701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7E365D3-149A-4069-8BB6-11C39FD924D3}"/>
              </a:ext>
            </a:extLst>
          </p:cNvPr>
          <p:cNvSpPr>
            <a:spLocks noChangeAspect="1"/>
          </p:cNvSpPr>
          <p:nvPr/>
        </p:nvSpPr>
        <p:spPr>
          <a:xfrm>
            <a:off x="7059501" y="4680994"/>
            <a:ext cx="640080" cy="640080"/>
          </a:xfrm>
          <a:prstGeom prst="arc">
            <a:avLst>
              <a:gd name="adj1" fmla="val 18519583"/>
              <a:gd name="adj2" fmla="val 1618514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184411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Iterated AutoML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83C50C3C-5BE3-4EFB-AC5C-06AD8D0EA2E4}"/>
              </a:ext>
            </a:extLst>
          </p:cNvPr>
          <p:cNvGrpSpPr>
            <a:grpSpLocks/>
          </p:cNvGrpSpPr>
          <p:nvPr/>
        </p:nvGrpSpPr>
        <p:grpSpPr bwMode="auto">
          <a:xfrm>
            <a:off x="1650782" y="3270650"/>
            <a:ext cx="1187450" cy="1658938"/>
            <a:chOff x="924868" y="2313973"/>
            <a:chExt cx="1188720" cy="1659573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FAC9DD80-4D98-490B-88DF-20F530539EDB}"/>
                </a:ext>
              </a:extLst>
            </p:cNvPr>
            <p:cNvSpPr/>
            <p:nvPr/>
          </p:nvSpPr>
          <p:spPr>
            <a:xfrm>
              <a:off x="1244296" y="2313973"/>
              <a:ext cx="549862" cy="547898"/>
            </a:xfrm>
            <a:prstGeom prst="arc">
              <a:avLst>
                <a:gd name="adj1" fmla="val 7390944"/>
                <a:gd name="adj2" fmla="val 3400725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CD0BDA3-995A-4BA1-A4A6-8FE8A8CA6628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0753943"/>
                <a:gd name="adj2" fmla="val 15185757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62D3C7B-15D0-4A72-AE5D-F7940908F562}"/>
                </a:ext>
              </a:extLst>
            </p:cNvPr>
            <p:cNvSpPr/>
            <p:nvPr/>
          </p:nvSpPr>
          <p:spPr>
            <a:xfrm>
              <a:off x="924868" y="2784053"/>
              <a:ext cx="1188720" cy="1189493"/>
            </a:xfrm>
            <a:prstGeom prst="arc">
              <a:avLst>
                <a:gd name="adj1" fmla="val 17167860"/>
                <a:gd name="adj2" fmla="val 22496"/>
              </a:avLst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Box 7175">
              <a:extLst>
                <a:ext uri="{FF2B5EF4-FFF2-40B4-BE49-F238E27FC236}">
                  <a16:creationId xmlns:a16="http://schemas.microsoft.com/office/drawing/2014/main" id="{9FEBD59B-0E1F-4099-98AC-5BBA129BA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875" y="2870490"/>
              <a:ext cx="1098454" cy="646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  <a:b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</a:br>
              <a:r>
                <a:rPr kumimoji="0" lang="en-US" altLang="en-US" sz="1800" b="0" i="0" u="none" strike="noStrike" kern="1200" cap="none" spc="0" normalizeH="0" noProof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Scientist</a:t>
              </a:r>
              <a:endParaRPr kumimoji="0" lang="en-US" altLang="en-US" sz="1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CB72D3D-D24B-4C9B-B0B6-3B83E948FE61}"/>
              </a:ext>
            </a:extLst>
          </p:cNvPr>
          <p:cNvSpPr/>
          <p:nvPr/>
        </p:nvSpPr>
        <p:spPr>
          <a:xfrm>
            <a:off x="4048263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Planned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(some choices of operators and hyperparameters are still free)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353AC-89DE-4F44-B813-4192EDF37090}"/>
              </a:ext>
            </a:extLst>
          </p:cNvPr>
          <p:cNvSpPr/>
          <p:nvPr/>
        </p:nvSpPr>
        <p:spPr>
          <a:xfrm>
            <a:off x="7897889" y="1999578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Search space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(optimizers: GridSearchCV,</a:t>
            </a:r>
            <a:b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Hyperopt, SMAC, …)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A215A-C1AC-4426-8BF7-5E06E100A30E}"/>
              </a:ext>
            </a:extLst>
          </p:cNvPr>
          <p:cNvSpPr/>
          <p:nvPr/>
        </p:nvSpPr>
        <p:spPr>
          <a:xfrm>
            <a:off x="4048263" y="3695749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Trainable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(all choices of operators and hyperparameters are bound)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E28886-E409-4895-8E89-D7B6F689F12B}"/>
              </a:ext>
            </a:extLst>
          </p:cNvPr>
          <p:cNvSpPr/>
          <p:nvPr/>
        </p:nvSpPr>
        <p:spPr>
          <a:xfrm>
            <a:off x="8772014" y="3695749"/>
            <a:ext cx="9906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Point in search space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785509-7715-4640-8E0C-63CBA68C0EFD}"/>
              </a:ext>
            </a:extLst>
          </p:cNvPr>
          <p:cNvSpPr/>
          <p:nvPr/>
        </p:nvSpPr>
        <p:spPr>
          <a:xfrm>
            <a:off x="8772014" y="5391920"/>
            <a:ext cx="990600" cy="655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9C6C2E-28DE-409D-801D-10954B6F51B9}"/>
              </a:ext>
            </a:extLst>
          </p:cNvPr>
          <p:cNvSpPr/>
          <p:nvPr/>
        </p:nvSpPr>
        <p:spPr>
          <a:xfrm>
            <a:off x="4048263" y="5402118"/>
            <a:ext cx="2743200" cy="645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Trained pipeline</a:t>
            </a:r>
            <a:br>
              <a:rPr kumimoji="0" lang="en-US" sz="18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(learnable coefficients are bound)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940EB4-D074-4061-82C1-6AB9860D9026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flipH="1">
            <a:off x="6791463" y="4152949"/>
            <a:ext cx="198055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7DBEDF-C608-4D35-A70E-FAAFE13C2AD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419863" y="4610149"/>
            <a:ext cx="0" cy="791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42B30C-19A7-46A2-BF1A-697D5C44278B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 flipV="1">
            <a:off x="6791463" y="5719690"/>
            <a:ext cx="1980551" cy="5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4A3191-6A85-4E2C-8769-6612E3EEC139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91463" y="2456778"/>
            <a:ext cx="11064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649814-B0B1-4221-A4D0-2311790CFC02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796018" y="2456778"/>
            <a:ext cx="1252245" cy="169334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B1D82F4-6C20-49F4-8D42-F1CC92B3F35A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796018" y="4150120"/>
            <a:ext cx="1252245" cy="28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41C24C3-1268-45EC-BC40-15F3E9B16A55}"/>
              </a:ext>
            </a:extLst>
          </p:cNvPr>
          <p:cNvCxnSpPr>
            <a:cxnSpLocks/>
            <a:stCxn id="14" idx="3"/>
            <a:endCxn id="13" idx="0"/>
          </p:cNvCxnSpPr>
          <p:nvPr/>
        </p:nvCxnSpPr>
        <p:spPr>
          <a:xfrm flipH="1" flipV="1">
            <a:off x="9267314" y="3695749"/>
            <a:ext cx="495300" cy="2023941"/>
          </a:xfrm>
          <a:prstGeom prst="curvedConnector4">
            <a:avLst>
              <a:gd name="adj1" fmla="val -46154"/>
              <a:gd name="adj2" fmla="val 111295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8F5E0B8-C81A-46BB-9C63-7B00AEB869AC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8877517" y="3303776"/>
            <a:ext cx="781771" cy="217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65B1C3-10FC-4B30-85C2-54D960B48D15}"/>
              </a:ext>
            </a:extLst>
          </p:cNvPr>
          <p:cNvSpPr txBox="1"/>
          <p:nvPr/>
        </p:nvSpPr>
        <p:spPr>
          <a:xfrm>
            <a:off x="3129718" y="242652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352470-E94F-41A0-8629-3205547D73C0}"/>
              </a:ext>
            </a:extLst>
          </p:cNvPr>
          <p:cNvSpPr txBox="1"/>
          <p:nvPr/>
        </p:nvSpPr>
        <p:spPr>
          <a:xfrm>
            <a:off x="6793727" y="2074299"/>
            <a:ext cx="1095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generate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C22285-8576-4DD1-81FD-B87675A3F73A}"/>
              </a:ext>
            </a:extLst>
          </p:cNvPr>
          <p:cNvSpPr txBox="1"/>
          <p:nvPr/>
        </p:nvSpPr>
        <p:spPr>
          <a:xfrm>
            <a:off x="2956593" y="416910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display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CEDFA-6E07-402B-A342-AF7F0EA436B9}"/>
              </a:ext>
            </a:extLst>
          </p:cNvPr>
          <p:cNvSpPr txBox="1"/>
          <p:nvPr/>
        </p:nvSpPr>
        <p:spPr>
          <a:xfrm>
            <a:off x="9291972" y="305130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acquire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ED0D63-9FF5-4E2E-9274-61639B5A3D17}"/>
              </a:ext>
            </a:extLst>
          </p:cNvPr>
          <p:cNvSpPr txBox="1"/>
          <p:nvPr/>
        </p:nvSpPr>
        <p:spPr>
          <a:xfrm>
            <a:off x="7701584" y="377330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decode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E57884-9776-41A9-87B5-5F44C4D6BCB4}"/>
              </a:ext>
            </a:extLst>
          </p:cNvPr>
          <p:cNvSpPr txBox="1"/>
          <p:nvPr/>
        </p:nvSpPr>
        <p:spPr>
          <a:xfrm>
            <a:off x="5424388" y="481679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95B5-4C5E-47E9-A56C-F0871FEA46EE}"/>
              </a:ext>
            </a:extLst>
          </p:cNvPr>
          <p:cNvSpPr txBox="1"/>
          <p:nvPr/>
        </p:nvSpPr>
        <p:spPr>
          <a:xfrm>
            <a:off x="7709708" y="5337013"/>
            <a:ext cx="105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evaluate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614FEDEE-E930-4D21-B204-0649EA67CD7C}"/>
              </a:ext>
            </a:extLst>
          </p:cNvPr>
          <p:cNvSpPr>
            <a:spLocks noChangeAspect="1"/>
          </p:cNvSpPr>
          <p:nvPr/>
        </p:nvSpPr>
        <p:spPr>
          <a:xfrm>
            <a:off x="7060525" y="2984824"/>
            <a:ext cx="640080" cy="640080"/>
          </a:xfrm>
          <a:prstGeom prst="arc">
            <a:avLst>
              <a:gd name="adj1" fmla="val 11702566"/>
              <a:gd name="adj2" fmla="val 1013680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outer</a:t>
            </a:r>
            <a:br>
              <a:rPr lang="en-US" sz="1400">
                <a:latin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7E365D3-149A-4069-8BB6-11C39FD924D3}"/>
              </a:ext>
            </a:extLst>
          </p:cNvPr>
          <p:cNvSpPr>
            <a:spLocks noChangeAspect="1"/>
          </p:cNvSpPr>
          <p:nvPr/>
        </p:nvSpPr>
        <p:spPr>
          <a:xfrm>
            <a:off x="7059501" y="4680994"/>
            <a:ext cx="640080" cy="640080"/>
          </a:xfrm>
          <a:prstGeom prst="arc">
            <a:avLst>
              <a:gd name="adj1" fmla="val 18519583"/>
              <a:gd name="adj2" fmla="val 16185143"/>
            </a:avLst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1400">
                <a:latin typeface="Arial" panose="020B0604020202020204" pitchFamily="34" charset="0"/>
              </a:rPr>
              <a:t>inner</a:t>
            </a:r>
            <a:br>
              <a:rPr lang="en-US" sz="1400">
                <a:latin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05794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8F110-F6B9-4B25-8AA5-21562BDEF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Library for semi-automated data science</a:t>
            </a:r>
          </a:p>
          <a:p>
            <a:r>
              <a:rPr lang="en-US">
                <a:latin typeface="Arial" panose="020B0604020202020204" pitchFamily="34" charset="0"/>
              </a:rPr>
              <a:t>Easy-to-use automation</a:t>
            </a:r>
          </a:p>
          <a:p>
            <a:r>
              <a:rPr lang="en-US">
                <a:latin typeface="Arial" panose="020B0604020202020204" pitchFamily="34" charset="0"/>
              </a:rPr>
              <a:t>Consistency of manual vs. automated experience</a:t>
            </a:r>
          </a:p>
          <a:p>
            <a:r>
              <a:rPr lang="en-US">
                <a:latin typeface="Arial" panose="020B0604020202020204" pitchFamily="34" charset="0"/>
              </a:rPr>
              <a:t>Consistency across AutoML optimizers</a:t>
            </a:r>
          </a:p>
          <a:p>
            <a:r>
              <a:rPr lang="en-US">
                <a:latin typeface="Arial" panose="020B0604020202020204" pitchFamily="34" charset="0"/>
              </a:rPr>
              <a:t>Display and iterative refinement</a:t>
            </a:r>
          </a:p>
          <a:p>
            <a:r>
              <a:rPr lang="en-US">
                <a:latin typeface="Arial" panose="020B0604020202020204" pitchFamily="34" charset="0"/>
              </a:rPr>
              <a:t>Expert-level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Open-Source AutoML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CFC326-ECCA-4938-A8E1-A0A866D38BC5}"/>
              </a:ext>
            </a:extLst>
          </p:cNvPr>
          <p:cNvSpPr/>
          <p:nvPr/>
        </p:nvSpPr>
        <p:spPr>
          <a:xfrm>
            <a:off x="2417272" y="1757750"/>
            <a:ext cx="7270687" cy="365125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Jupyter notebooks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7FCB8-7573-447B-9D7D-1849B331DB21}"/>
              </a:ext>
            </a:extLst>
          </p:cNvPr>
          <p:cNvSpPr/>
          <p:nvPr/>
        </p:nvSpPr>
        <p:spPr>
          <a:xfrm>
            <a:off x="2417273" y="5443483"/>
            <a:ext cx="7270686" cy="371778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OpenML datasets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2BC546-46C2-44B2-9741-E13E7D1807E0}"/>
              </a:ext>
            </a:extLst>
          </p:cNvPr>
          <p:cNvSpPr/>
          <p:nvPr/>
        </p:nvSpPr>
        <p:spPr>
          <a:xfrm>
            <a:off x="2417274" y="4894284"/>
            <a:ext cx="5125398" cy="460333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numpy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52540B-A278-4428-9FE8-988BFCFC2BE7}"/>
              </a:ext>
            </a:extLst>
          </p:cNvPr>
          <p:cNvSpPr/>
          <p:nvPr/>
        </p:nvSpPr>
        <p:spPr>
          <a:xfrm>
            <a:off x="4507846" y="4928768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ndarray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13FB519-3C3E-4984-9601-51D157B7AF2C}"/>
              </a:ext>
            </a:extLst>
          </p:cNvPr>
          <p:cNvSpPr/>
          <p:nvPr/>
        </p:nvSpPr>
        <p:spPr>
          <a:xfrm>
            <a:off x="5770823" y="4928768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dtype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DD9689-9699-48FB-8372-8DC498154083}"/>
              </a:ext>
            </a:extLst>
          </p:cNvPr>
          <p:cNvSpPr/>
          <p:nvPr/>
        </p:nvSpPr>
        <p:spPr>
          <a:xfrm>
            <a:off x="4653478" y="4336929"/>
            <a:ext cx="2598347" cy="460333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pandas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3CFD9D-6485-410A-87C6-6E8491A74666}"/>
              </a:ext>
            </a:extLst>
          </p:cNvPr>
          <p:cNvSpPr/>
          <p:nvPr/>
        </p:nvSpPr>
        <p:spPr>
          <a:xfrm>
            <a:off x="5768550" y="4382063"/>
            <a:ext cx="1312014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>
                <a:solidFill>
                  <a:prstClr val="black"/>
                </a:solidFill>
                <a:latin typeface="Arial" panose="020B0604020202020204" pitchFamily="34" charset="0"/>
              </a:rPr>
              <a:t>Dataframe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82E451-0676-415F-BDAC-4AAF28E6FF44}"/>
              </a:ext>
            </a:extLst>
          </p:cNvPr>
          <p:cNvSpPr/>
          <p:nvPr/>
        </p:nvSpPr>
        <p:spPr>
          <a:xfrm>
            <a:off x="2417273" y="2775937"/>
            <a:ext cx="3527116" cy="1460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scikit-learn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71B0A9-F4CC-4482-8FB3-4BDB21D0E537}"/>
              </a:ext>
            </a:extLst>
          </p:cNvPr>
          <p:cNvSpPr/>
          <p:nvPr/>
        </p:nvSpPr>
        <p:spPr>
          <a:xfrm>
            <a:off x="4023882" y="2889684"/>
            <a:ext cx="171072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GridSearchCV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3204C6-D6C4-4726-86D9-3E1AF4B4F476}"/>
              </a:ext>
            </a:extLst>
          </p:cNvPr>
          <p:cNvSpPr/>
          <p:nvPr/>
        </p:nvSpPr>
        <p:spPr>
          <a:xfrm>
            <a:off x="4537278" y="3313694"/>
            <a:ext cx="1197331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metrics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195165D-867C-4F9D-99A5-BA4C6C81CE09}"/>
              </a:ext>
            </a:extLst>
          </p:cNvPr>
          <p:cNvSpPr/>
          <p:nvPr/>
        </p:nvSpPr>
        <p:spPr>
          <a:xfrm>
            <a:off x="3276575" y="3756835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operators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A6EF95-EC62-4B19-B647-72A0BABD15F3}"/>
              </a:ext>
            </a:extLst>
          </p:cNvPr>
          <p:cNvSpPr/>
          <p:nvPr/>
        </p:nvSpPr>
        <p:spPr>
          <a:xfrm>
            <a:off x="4537279" y="3755145"/>
            <a:ext cx="1195058" cy="3814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pipelines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BC26BD-DF90-4BEE-AB34-DB1721F300AF}"/>
              </a:ext>
            </a:extLst>
          </p:cNvPr>
          <p:cNvSpPr/>
          <p:nvPr/>
        </p:nvSpPr>
        <p:spPr>
          <a:xfrm>
            <a:off x="2417272" y="2226738"/>
            <a:ext cx="7270686" cy="460333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defTabSz="457200">
              <a:defRPr/>
            </a:pPr>
            <a:r>
              <a:rPr lang="en-US" sz="2000" kern="0" cap="small">
                <a:solidFill>
                  <a:prstClr val="black"/>
                </a:solidFill>
                <a:latin typeface="Arial" panose="020B0604020202020204" pitchFamily="34" charset="0"/>
              </a:rPr>
              <a:t>Lale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77A616-822D-4734-88F5-43C8984105D0}"/>
              </a:ext>
            </a:extLst>
          </p:cNvPr>
          <p:cNvSpPr/>
          <p:nvPr/>
        </p:nvSpPr>
        <p:spPr>
          <a:xfrm>
            <a:off x="4353938" y="2267168"/>
            <a:ext cx="2194560" cy="3814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operator schemas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E7B52B-9A22-4A19-9934-F63E49B3406C}"/>
              </a:ext>
            </a:extLst>
          </p:cNvPr>
          <p:cNvSpPr/>
          <p:nvPr/>
        </p:nvSpPr>
        <p:spPr>
          <a:xfrm>
            <a:off x="6618083" y="2267168"/>
            <a:ext cx="2926080" cy="3814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search space generators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B731938-0BA5-4D5B-8FE4-977D795039A3}"/>
              </a:ext>
            </a:extLst>
          </p:cNvPr>
          <p:cNvSpPr/>
          <p:nvPr/>
        </p:nvSpPr>
        <p:spPr>
          <a:xfrm>
            <a:off x="6052615" y="2784093"/>
            <a:ext cx="1490057" cy="146032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other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operators: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XGBoost,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AIF360, …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362589-6494-4756-A3CB-5D8BB93AF245}"/>
              </a:ext>
            </a:extLst>
          </p:cNvPr>
          <p:cNvSpPr/>
          <p:nvPr/>
        </p:nvSpPr>
        <p:spPr>
          <a:xfrm>
            <a:off x="7650898" y="2790933"/>
            <a:ext cx="2037061" cy="256368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other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optimizers: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hyperopt,</a:t>
            </a:r>
            <a:b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SMAC, …</a:t>
            </a:r>
          </a:p>
        </p:txBody>
      </p:sp>
    </p:spTree>
    <p:extLst>
      <p:ext uri="{BB962C8B-B14F-4D97-AF65-F5344CB8AC3E}">
        <p14:creationId xmlns:p14="http://schemas.microsoft.com/office/powerpoint/2010/main" val="298696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Operators, Pipelines, and Lifecycle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058A85-117C-4F16-9180-B1E3E7CE4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23388"/>
              </p:ext>
            </p:extLst>
          </p:nvPr>
        </p:nvGraphicFramePr>
        <p:xfrm>
          <a:off x="4575193" y="1887030"/>
          <a:ext cx="2922695" cy="59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PlannedOperator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DE918F-EC1F-4C2A-A326-A0B461B55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7969"/>
              </p:ext>
            </p:extLst>
          </p:nvPr>
        </p:nvGraphicFramePr>
        <p:xfrm>
          <a:off x="4575194" y="3376833"/>
          <a:ext cx="2922695" cy="84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TrainableOperator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fit(X,y</a:t>
                      </a:r>
                      <a:r>
                        <a:rPr lang="en-US" sz="1800" baseline="30000">
                          <a:latin typeface="Arial" panose="020B0604020202020204" pitchFamily="34" charset="0"/>
                        </a:rPr>
                        <a:t>?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TrainedOperator</a:t>
                      </a:r>
                      <a:endParaRPr lang="en-US" sz="18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87CC77-236E-4359-897F-8B37A78FD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431365"/>
              </p:ext>
            </p:extLst>
          </p:nvPr>
        </p:nvGraphicFramePr>
        <p:xfrm>
          <a:off x="4575194" y="4853289"/>
          <a:ext cx="2922695" cy="1397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TrainedOperator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one of:</a:t>
                      </a:r>
                      <a:br>
                        <a:rPr lang="en-US" sz="1800" baseline="0">
                          <a:latin typeface="Arial" panose="020B0604020202020204" pitchFamily="34" charset="0"/>
                        </a:rPr>
                      </a:br>
                      <a:r>
                        <a:rPr lang="en-US" sz="1800" baseline="0">
                          <a:latin typeface="Arial" panose="020B0604020202020204" pitchFamily="34" charset="0"/>
                        </a:rPr>
                        <a:t>- predict(X)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 y</a:t>
                      </a:r>
                    </a:p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- transform(X</a:t>
                      </a:r>
                      <a:r>
                        <a:rPr lang="en-US" sz="1800" baseline="-25000">
                          <a:latin typeface="Arial" panose="020B0604020202020204" pitchFamily="34" charset="0"/>
                        </a:rPr>
                        <a:t>in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)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 X</a:t>
                      </a:r>
                      <a:r>
                        <a:rPr lang="en-US" sz="1800" baseline="-25000">
                          <a:latin typeface="Arial" panose="020B0604020202020204" pitchFamily="34" charset="0"/>
                        </a:rPr>
                        <a:t>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2F07DA-C8C3-4C42-95E9-DC5F7397D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191131"/>
              </p:ext>
            </p:extLst>
          </p:nvPr>
        </p:nvGraphicFramePr>
        <p:xfrm>
          <a:off x="838200" y="3551691"/>
          <a:ext cx="2922695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TrainableIndividualOp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hyperparams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aseline="0">
                          <a:latin typeface="Arial" panose="020B0604020202020204" pitchFamily="34" charset="0"/>
                        </a:rPr>
                        <a:t>fit(X,y</a:t>
                      </a:r>
                      <a:r>
                        <a:rPr lang="en-US" sz="1600" baseline="30000">
                          <a:latin typeface="Arial" panose="020B0604020202020204" pitchFamily="34" charset="0"/>
                        </a:rPr>
                        <a:t>?</a:t>
                      </a:r>
                      <a:r>
                        <a:rPr lang="en-US" sz="1600" baseline="0"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6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600" baseline="0">
                          <a:latin typeface="Arial" panose="020B0604020202020204" pitchFamily="34" charset="0"/>
                        </a:rPr>
                        <a:t>TrainedIndividualOp</a:t>
                      </a:r>
                      <a:endParaRPr lang="en-US" sz="1600" baseline="0">
                        <a:solidFill>
                          <a:schemeClr val="bg1">
                            <a:lumMod val="65000"/>
                          </a:schemeClr>
                        </a:solidFill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6B6C9D-9566-4D81-8802-08409E007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0520"/>
              </p:ext>
            </p:extLst>
          </p:nvPr>
        </p:nvGraphicFramePr>
        <p:xfrm>
          <a:off x="838200" y="5109997"/>
          <a:ext cx="2922695" cy="84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5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TrainedIndividualOp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learned coefficients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57349C-2F4A-43B5-A954-C3AABBD71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06511"/>
              </p:ext>
            </p:extLst>
          </p:nvPr>
        </p:nvGraphicFramePr>
        <p:xfrm>
          <a:off x="8312186" y="1882527"/>
          <a:ext cx="291512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5128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PlannedPipeline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steps</a:t>
                      </a:r>
                    </a:p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edges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()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TrainablePipeline</a:t>
                      </a:r>
                      <a:endParaRPr lang="en-US" sz="18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1DF52E-57D5-4817-97EB-292A441F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5445"/>
              </p:ext>
            </p:extLst>
          </p:nvPr>
        </p:nvGraphicFramePr>
        <p:xfrm>
          <a:off x="8313070" y="3535419"/>
          <a:ext cx="2914244" cy="848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44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TrainablePipeline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fit(X,y</a:t>
                      </a:r>
                      <a:r>
                        <a:rPr lang="en-US" sz="1800" baseline="30000">
                          <a:latin typeface="Arial" panose="020B0604020202020204" pitchFamily="34" charset="0"/>
                        </a:rPr>
                        <a:t>?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 TrainedPipeline</a:t>
                      </a:r>
                      <a:endParaRPr lang="en-US" sz="18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553443-3C1A-4B4C-997C-AC627A7C7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019425"/>
              </p:ext>
            </p:extLst>
          </p:nvPr>
        </p:nvGraphicFramePr>
        <p:xfrm>
          <a:off x="8312186" y="5109997"/>
          <a:ext cx="2914244" cy="59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4244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TrainedPipeline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00" baseline="0"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13" name="Arrow: Up 12">
            <a:extLst>
              <a:ext uri="{FF2B5EF4-FFF2-40B4-BE49-F238E27FC236}">
                <a16:creationId xmlns:a16="http://schemas.microsoft.com/office/drawing/2014/main" id="{40615A09-1FC3-4806-B660-C29742C3F6E5}"/>
              </a:ext>
            </a:extLst>
          </p:cNvPr>
          <p:cNvSpPr/>
          <p:nvPr/>
        </p:nvSpPr>
        <p:spPr>
          <a:xfrm rot="16200000">
            <a:off x="7766649" y="1611265"/>
            <a:ext cx="274278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4F14158-4A48-4116-8F3E-55163BBFB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1301"/>
              </p:ext>
            </p:extLst>
          </p:nvPr>
        </p:nvGraphicFramePr>
        <p:xfrm>
          <a:off x="838200" y="1895073"/>
          <a:ext cx="292269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696">
                  <a:extLst>
                    <a:ext uri="{9D8B030D-6E8A-4147-A177-3AD203B41FA5}">
                      <a16:colId xmlns:a16="http://schemas.microsoft.com/office/drawing/2014/main" val="3620004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>
                          <a:latin typeface="Arial" panose="020B0604020202020204" pitchFamily="34" charset="0"/>
                        </a:rPr>
                        <a:t>PlannedIndividualOp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82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schemas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88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aseline="0">
                          <a:latin typeface="Arial" panose="020B0604020202020204" pitchFamily="34" charset="0"/>
                        </a:rPr>
                        <a:t>() </a:t>
                      </a:r>
                      <a:r>
                        <a:rPr lang="en-US" sz="1800" baseline="0">
                          <a:latin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1800" baseline="0">
                          <a:latin typeface="Arial" panose="020B0604020202020204" pitchFamily="34" charset="0"/>
                        </a:rPr>
                        <a:t>TrainableIndividualOp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3570"/>
                  </a:ext>
                </a:extLst>
              </a:tr>
            </a:tbl>
          </a:graphicData>
        </a:graphic>
      </p:graphicFrame>
      <p:sp>
        <p:nvSpPr>
          <p:cNvPr id="15" name="Arrow: Up 14">
            <a:extLst>
              <a:ext uri="{FF2B5EF4-FFF2-40B4-BE49-F238E27FC236}">
                <a16:creationId xmlns:a16="http://schemas.microsoft.com/office/drawing/2014/main" id="{67573C51-F1B7-47C2-8DBE-2CDC0E8186EF}"/>
              </a:ext>
            </a:extLst>
          </p:cNvPr>
          <p:cNvSpPr/>
          <p:nvPr/>
        </p:nvSpPr>
        <p:spPr>
          <a:xfrm>
            <a:off x="2159652" y="2992353"/>
            <a:ext cx="288153" cy="549187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32CFFF56-1191-41A6-829E-C30043114F6B}"/>
              </a:ext>
            </a:extLst>
          </p:cNvPr>
          <p:cNvSpPr/>
          <p:nvPr/>
        </p:nvSpPr>
        <p:spPr>
          <a:xfrm>
            <a:off x="9633050" y="3255460"/>
            <a:ext cx="274284" cy="27432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AF41822-C659-4B16-91E2-5414557257C4}"/>
              </a:ext>
            </a:extLst>
          </p:cNvPr>
          <p:cNvSpPr/>
          <p:nvPr/>
        </p:nvSpPr>
        <p:spPr>
          <a:xfrm>
            <a:off x="9633050" y="4383779"/>
            <a:ext cx="274284" cy="689828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3921CF-633C-413C-BA58-914E1021B6A3}"/>
              </a:ext>
            </a:extLst>
          </p:cNvPr>
          <p:cNvCxnSpPr>
            <a:cxnSpLocks/>
          </p:cNvCxnSpPr>
          <p:nvPr/>
        </p:nvCxnSpPr>
        <p:spPr>
          <a:xfrm flipH="1" flipV="1">
            <a:off x="7495387" y="2440797"/>
            <a:ext cx="816800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D0A965-61B9-413D-9988-D2C30062A048}"/>
              </a:ext>
            </a:extLst>
          </p:cNvPr>
          <p:cNvSpPr txBox="1"/>
          <p:nvPr/>
        </p:nvSpPr>
        <p:spPr>
          <a:xfrm>
            <a:off x="7614740" y="213038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7055F04F-E146-4B09-BEE3-C0BD5920C485}"/>
              </a:ext>
            </a:extLst>
          </p:cNvPr>
          <p:cNvSpPr/>
          <p:nvPr/>
        </p:nvSpPr>
        <p:spPr>
          <a:xfrm>
            <a:off x="5892465" y="2486470"/>
            <a:ext cx="288152" cy="87576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F9B650E2-4E60-4946-8AB2-87F508FA5A7F}"/>
              </a:ext>
            </a:extLst>
          </p:cNvPr>
          <p:cNvSpPr/>
          <p:nvPr/>
        </p:nvSpPr>
        <p:spPr>
          <a:xfrm>
            <a:off x="5906333" y="4225193"/>
            <a:ext cx="274284" cy="621973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E9F0EC55-A2B1-46CF-9C4C-BDAB835E51C3}"/>
              </a:ext>
            </a:extLst>
          </p:cNvPr>
          <p:cNvSpPr/>
          <p:nvPr/>
        </p:nvSpPr>
        <p:spPr>
          <a:xfrm>
            <a:off x="2156699" y="4641320"/>
            <a:ext cx="274320" cy="468677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F37D8928-84CC-490B-A1E6-2B9E4DE45949}"/>
              </a:ext>
            </a:extLst>
          </p:cNvPr>
          <p:cNvSpPr/>
          <p:nvPr/>
        </p:nvSpPr>
        <p:spPr>
          <a:xfrm rot="5400000">
            <a:off x="4029633" y="1612117"/>
            <a:ext cx="274320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0183AD3-CAE8-4875-B913-4CF29D1C5A81}"/>
              </a:ext>
            </a:extLst>
          </p:cNvPr>
          <p:cNvSpPr/>
          <p:nvPr/>
        </p:nvSpPr>
        <p:spPr>
          <a:xfrm rot="5400000">
            <a:off x="4033873" y="3272938"/>
            <a:ext cx="274320" cy="80832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BCDD2409-4FE0-4A8B-9F99-B8572D1B3B88}"/>
              </a:ext>
            </a:extLst>
          </p:cNvPr>
          <p:cNvSpPr/>
          <p:nvPr/>
        </p:nvSpPr>
        <p:spPr>
          <a:xfrm rot="5400000">
            <a:off x="4033872" y="4768683"/>
            <a:ext cx="274320" cy="808322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Up 39">
            <a:extLst>
              <a:ext uri="{FF2B5EF4-FFF2-40B4-BE49-F238E27FC236}">
                <a16:creationId xmlns:a16="http://schemas.microsoft.com/office/drawing/2014/main" id="{426E7FF7-3AFF-4512-B959-3D8AF5CD1E0F}"/>
              </a:ext>
            </a:extLst>
          </p:cNvPr>
          <p:cNvSpPr/>
          <p:nvPr/>
        </p:nvSpPr>
        <p:spPr>
          <a:xfrm rot="16200000">
            <a:off x="7766649" y="3284758"/>
            <a:ext cx="274278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82D4D54-C65C-4667-AAFE-A79E15D56088}"/>
              </a:ext>
            </a:extLst>
          </p:cNvPr>
          <p:cNvCxnSpPr>
            <a:cxnSpLocks/>
          </p:cNvCxnSpPr>
          <p:nvPr/>
        </p:nvCxnSpPr>
        <p:spPr>
          <a:xfrm flipH="1" flipV="1">
            <a:off x="7495387" y="4114290"/>
            <a:ext cx="816800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136B2F-13AB-4053-8EB4-75C8DB29CC38}"/>
              </a:ext>
            </a:extLst>
          </p:cNvPr>
          <p:cNvSpPr txBox="1"/>
          <p:nvPr/>
        </p:nvSpPr>
        <p:spPr>
          <a:xfrm>
            <a:off x="7614740" y="38038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1..n</a:t>
            </a:r>
          </a:p>
        </p:txBody>
      </p:sp>
      <p:sp>
        <p:nvSpPr>
          <p:cNvPr id="43" name="Arrow: Up 42">
            <a:extLst>
              <a:ext uri="{FF2B5EF4-FFF2-40B4-BE49-F238E27FC236}">
                <a16:creationId xmlns:a16="http://schemas.microsoft.com/office/drawing/2014/main" id="{EE90519B-A4C3-4FCF-B073-0153C11ED403}"/>
              </a:ext>
            </a:extLst>
          </p:cNvPr>
          <p:cNvSpPr/>
          <p:nvPr/>
        </p:nvSpPr>
        <p:spPr>
          <a:xfrm rot="16200000">
            <a:off x="7766649" y="4762373"/>
            <a:ext cx="274278" cy="816801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D2E352-E607-4811-93D1-D4B8ECE5D304}"/>
              </a:ext>
            </a:extLst>
          </p:cNvPr>
          <p:cNvCxnSpPr>
            <a:cxnSpLocks/>
          </p:cNvCxnSpPr>
          <p:nvPr/>
        </p:nvCxnSpPr>
        <p:spPr>
          <a:xfrm flipH="1" flipV="1">
            <a:off x="7495387" y="5591905"/>
            <a:ext cx="816800" cy="2916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A4487AD-63CD-498D-AC53-8B81E94EF93D}"/>
              </a:ext>
            </a:extLst>
          </p:cNvPr>
          <p:cNvSpPr txBox="1"/>
          <p:nvPr/>
        </p:nvSpPr>
        <p:spPr>
          <a:xfrm>
            <a:off x="7614740" y="528149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1..n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B469CF-F050-433B-8C3B-1D6A8048FBD3}"/>
              </a:ext>
            </a:extLst>
          </p:cNvPr>
          <p:cNvCxnSpPr>
            <a:cxnSpLocks/>
          </p:cNvCxnSpPr>
          <p:nvPr/>
        </p:nvCxnSpPr>
        <p:spPr>
          <a:xfrm>
            <a:off x="1495693" y="6701028"/>
            <a:ext cx="521208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CF0F45E-D5F7-40E3-B57A-1879369DBCD8}"/>
              </a:ext>
            </a:extLst>
          </p:cNvPr>
          <p:cNvSpPr txBox="1"/>
          <p:nvPr/>
        </p:nvSpPr>
        <p:spPr>
          <a:xfrm>
            <a:off x="0" y="6119336"/>
            <a:ext cx="15552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Legend:</a:t>
            </a:r>
          </a:p>
          <a:p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subtype  (“is  a”)</a:t>
            </a:r>
          </a:p>
          <a:p>
            <a:r>
              <a:rPr lang="en-US" sz="1400" i="1">
                <a:latin typeface="Arial" panose="020B0604020202020204" pitchFamily="34" charset="0"/>
                <a:cs typeface="Arial" panose="020B0604020202020204" pitchFamily="34" charset="0"/>
              </a:rPr>
              <a:t>attribute (“has a”)</a:t>
            </a:r>
          </a:p>
        </p:txBody>
      </p:sp>
      <p:sp>
        <p:nvSpPr>
          <p:cNvPr id="48" name="Arrow: Up 47">
            <a:extLst>
              <a:ext uri="{FF2B5EF4-FFF2-40B4-BE49-F238E27FC236}">
                <a16:creationId xmlns:a16="http://schemas.microsoft.com/office/drawing/2014/main" id="{8D52E564-2DFF-4D45-84BB-D01E0BA6AFE1}"/>
              </a:ext>
            </a:extLst>
          </p:cNvPr>
          <p:cNvSpPr/>
          <p:nvPr/>
        </p:nvSpPr>
        <p:spPr>
          <a:xfrm rot="5400000">
            <a:off x="1664856" y="6222278"/>
            <a:ext cx="182880" cy="521208"/>
          </a:xfrm>
          <a:prstGeom prst="upArrow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FF39-A92B-407A-9F35-469F4E04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2B666F-CFF3-488E-9EB0-9CB1A2F7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Dataset</a:t>
            </a:r>
          </a:p>
          <a:p>
            <a:r>
              <a:rPr lang="en-US">
                <a:latin typeface="Arial" panose="020B0604020202020204" pitchFamily="34" charset="0"/>
              </a:rPr>
              <a:t>Manual machine learning</a:t>
            </a:r>
          </a:p>
          <a:p>
            <a:r>
              <a:rPr lang="en-US">
                <a:latin typeface="Arial" panose="020B0604020202020204" pitchFamily="34" charset="0"/>
              </a:rPr>
              <a:t>Hyperparameter tuning</a:t>
            </a:r>
          </a:p>
          <a:p>
            <a:r>
              <a:rPr lang="en-US">
                <a:latin typeface="Arial" panose="020B0604020202020204" pitchFamily="34" charset="0"/>
              </a:rPr>
              <a:t>Inspecting AutoML results</a:t>
            </a:r>
          </a:p>
          <a:p>
            <a:r>
              <a:rPr lang="en-US">
                <a:latin typeface="Arial" panose="020B0604020202020204" pitchFamily="34" charset="0"/>
              </a:rPr>
              <a:t>Algorithm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FA204-0551-402D-8845-DA951B4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044B-C17F-492A-8FEE-55E1FB6662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5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</TotalTime>
  <Words>773</Words>
  <Application>Microsoft Office PowerPoint</Application>
  <PresentationFormat>Widescreen</PresentationFormat>
  <Paragraphs>213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Calibri Light</vt:lpstr>
      <vt:lpstr>Courier New</vt:lpstr>
      <vt:lpstr>Office Theme</vt:lpstr>
      <vt:lpstr>1_Office Theme</vt:lpstr>
      <vt:lpstr>Type-Driven Automated Learning with Lale</vt:lpstr>
      <vt:lpstr>Manual Machine Learning</vt:lpstr>
      <vt:lpstr>Iterated Manual Machine Learning</vt:lpstr>
      <vt:lpstr>AutoML: Automated Machine Learning</vt:lpstr>
      <vt:lpstr>Iterated AutoML</vt:lpstr>
      <vt:lpstr>Problem Statement</vt:lpstr>
      <vt:lpstr>Open-Source AutoML Technologies</vt:lpstr>
      <vt:lpstr>Operators, Pipelines, and Lifecycle</vt:lpstr>
      <vt:lpstr>Example</vt:lpstr>
      <vt:lpstr>Example: Covertype Dataset</vt:lpstr>
      <vt:lpstr>Example: Manual Machine Learning</vt:lpstr>
      <vt:lpstr>Example: Hyperparameter Tuning</vt:lpstr>
      <vt:lpstr>Types as Search Spaces</vt:lpstr>
      <vt:lpstr>Example: Inspecting AutoML Results</vt:lpstr>
      <vt:lpstr>Example: Algorithm Selection</vt:lpstr>
      <vt:lpstr>Example: Combined Algorithm Selection and Hyperparameter Tuning</vt:lpstr>
      <vt:lpstr>Expert-Level Control</vt:lpstr>
      <vt:lpstr>Custom Metrics</vt:lpstr>
      <vt:lpstr>Non-Linear Pipelines</vt:lpstr>
      <vt:lpstr>Pipeline Combinators</vt:lpstr>
      <vt:lpstr>Higher-Order Operators (1/2)</vt:lpstr>
      <vt:lpstr>Higher-Order Operators (2/2)</vt:lpstr>
      <vt:lpstr>Type-Driven Automated Learning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160</cp:revision>
  <dcterms:created xsi:type="dcterms:W3CDTF">2019-10-09T16:16:09Z</dcterms:created>
  <dcterms:modified xsi:type="dcterms:W3CDTF">2020-04-09T00:44:07Z</dcterms:modified>
</cp:coreProperties>
</file>