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9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12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36FE"/>
    <a:srgbClr val="F7F7F7"/>
    <a:srgbClr val="B0E2FF"/>
    <a:srgbClr val="7EC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32" y="222"/>
      </p:cViewPr>
      <p:guideLst>
        <p:guide orient="horz" pos="888"/>
        <p:guide pos="12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172E2-DD30-4955-A358-C747F1C9D1FD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C6FA4-D533-4CE2-896F-6588D8A5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5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98E5-AB1D-4A34-A10D-9A7C96440E0E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0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7981-C731-4125-8BF1-73823750AD4C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6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D788-055D-42FC-92DC-280DEDD47743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0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C935-001B-4E87-BCA0-AE188B2EA776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8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09EB-616E-4E9C-B1BE-E45FA0F370E8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9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009-528D-412D-AE44-BD62EC85F1A4}" type="datetime1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7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163C-9FC0-4D44-8E17-70CC66943A34}" type="datetime1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7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4E48-36E1-4370-8CB2-D887AB7B8DBB}" type="datetime1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5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CBDE-1924-4990-8D1D-9CF109BE01DD}" type="datetime1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F780-F403-4C78-9C78-24F52AA7B651}" type="datetime1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5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0A0D-05CB-4903-B8F2-B7E8A000BD26}" type="datetime1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9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8F333-B744-4DFB-9878-323F300A28FE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9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058A85-117C-4F16-9180-B1E3E7CE4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733599"/>
              </p:ext>
            </p:extLst>
          </p:nvPr>
        </p:nvGraphicFramePr>
        <p:xfrm>
          <a:off x="4234000" y="2050806"/>
          <a:ext cx="2922695" cy="1270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695">
                  <a:extLst>
                    <a:ext uri="{9D8B030D-6E8A-4147-A177-3AD203B41FA5}">
                      <a16:colId xmlns:a16="http://schemas.microsoft.com/office/drawing/2014/main" val="3620004928"/>
                    </a:ext>
                  </a:extLst>
                </a:gridCol>
              </a:tblGrid>
              <a:tr h="414048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>
                          <a:latin typeface="Arial" panose="020B0604020202020204" pitchFamily="34" charset="0"/>
                        </a:rPr>
                        <a:t>PlannedOperator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23729"/>
                  </a:ext>
                </a:extLst>
              </a:tr>
              <a:tr h="132265">
                <a:tc>
                  <a:txBody>
                    <a:bodyPr/>
                    <a:lstStyle/>
                    <a:p>
                      <a:endParaRPr lang="en-US" sz="1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88990"/>
                  </a:ext>
                </a:extLst>
              </a:tr>
              <a:tr h="724583">
                <a:tc>
                  <a:txBody>
                    <a:bodyPr/>
                    <a:lstStyle/>
                    <a:p>
                      <a:r>
                        <a:rPr lang="en-US" sz="1800" baseline="0"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auto_configure(X,y</a:t>
                      </a:r>
                      <a:r>
                        <a:rPr lang="en-US" sz="1800" baseline="30000"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?</a:t>
                      </a:r>
                      <a:r>
                        <a:rPr lang="en-US" sz="1800" baseline="0"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,…)</a:t>
                      </a:r>
                      <a:br>
                        <a:rPr lang="en-US" sz="1800" baseline="0"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</a:br>
                      <a:r>
                        <a:rPr lang="en-US" sz="1800" baseline="0"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     TrainableOperator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57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DE918F-EC1F-4C2A-A326-A0B461B55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094345"/>
              </p:ext>
            </p:extLst>
          </p:nvPr>
        </p:nvGraphicFramePr>
        <p:xfrm>
          <a:off x="4231057" y="3917544"/>
          <a:ext cx="2922695" cy="59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695">
                  <a:extLst>
                    <a:ext uri="{9D8B030D-6E8A-4147-A177-3AD203B41FA5}">
                      <a16:colId xmlns:a16="http://schemas.microsoft.com/office/drawing/2014/main" val="3620004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>
                          <a:latin typeface="Arial" panose="020B0604020202020204" pitchFamily="34" charset="0"/>
                        </a:rPr>
                        <a:t>TrainableOperator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23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57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87CC77-236E-4359-897F-8B37A78FD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816788"/>
              </p:ext>
            </p:extLst>
          </p:nvPr>
        </p:nvGraphicFramePr>
        <p:xfrm>
          <a:off x="4234001" y="5017065"/>
          <a:ext cx="2922695" cy="139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695">
                  <a:extLst>
                    <a:ext uri="{9D8B030D-6E8A-4147-A177-3AD203B41FA5}">
                      <a16:colId xmlns:a16="http://schemas.microsoft.com/office/drawing/2014/main" val="3620004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>
                          <a:latin typeface="Arial" panose="020B0604020202020204" pitchFamily="34" charset="0"/>
                        </a:rPr>
                        <a:t>TrainedOperator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23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aseline="0">
                          <a:latin typeface="Arial" panose="020B0604020202020204" pitchFamily="34" charset="0"/>
                        </a:rPr>
                        <a:t>one of:</a:t>
                      </a:r>
                      <a:br>
                        <a:rPr lang="en-US" sz="1800" baseline="0">
                          <a:latin typeface="Arial" panose="020B0604020202020204" pitchFamily="34" charset="0"/>
                        </a:rPr>
                      </a:br>
                      <a:r>
                        <a:rPr lang="en-US" sz="1800" baseline="0">
                          <a:latin typeface="Arial" panose="020B0604020202020204" pitchFamily="34" charset="0"/>
                        </a:rPr>
                        <a:t>- predict(X) </a:t>
                      </a:r>
                      <a:r>
                        <a:rPr lang="en-US" sz="1800" baseline="0"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aseline="0">
                          <a:latin typeface="Arial" panose="020B0604020202020204" pitchFamily="34" charset="0"/>
                        </a:rPr>
                        <a:t> y</a:t>
                      </a:r>
                    </a:p>
                    <a:p>
                      <a:r>
                        <a:rPr lang="en-US" sz="1800" baseline="0">
                          <a:latin typeface="Arial" panose="020B0604020202020204" pitchFamily="34" charset="0"/>
                        </a:rPr>
                        <a:t>- transform(X</a:t>
                      </a:r>
                      <a:r>
                        <a:rPr lang="en-US" sz="1800" baseline="-25000">
                          <a:latin typeface="Arial" panose="020B0604020202020204" pitchFamily="34" charset="0"/>
                        </a:rPr>
                        <a:t>in</a:t>
                      </a:r>
                      <a:r>
                        <a:rPr lang="en-US" sz="1800" baseline="0">
                          <a:latin typeface="Arial" panose="020B0604020202020204" pitchFamily="34" charset="0"/>
                        </a:rPr>
                        <a:t>)</a:t>
                      </a:r>
                      <a:r>
                        <a:rPr lang="en-US" sz="1800" baseline="0"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 </a:t>
                      </a:r>
                      <a:r>
                        <a:rPr lang="en-US" sz="1800" baseline="0">
                          <a:latin typeface="Arial" panose="020B0604020202020204" pitchFamily="34" charset="0"/>
                        </a:rPr>
                        <a:t> X</a:t>
                      </a:r>
                      <a:r>
                        <a:rPr lang="en-US" sz="1800" baseline="-25000">
                          <a:latin typeface="Arial" panose="020B0604020202020204" pitchFamily="34" charset="0"/>
                        </a:rPr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57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62F07DA-C8C3-4C42-95E9-DC5F7397D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47010"/>
              </p:ext>
            </p:extLst>
          </p:nvPr>
        </p:nvGraphicFramePr>
        <p:xfrm>
          <a:off x="497007" y="3715467"/>
          <a:ext cx="2922695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695">
                  <a:extLst>
                    <a:ext uri="{9D8B030D-6E8A-4147-A177-3AD203B41FA5}">
                      <a16:colId xmlns:a16="http://schemas.microsoft.com/office/drawing/2014/main" val="3620004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>
                          <a:latin typeface="Arial" panose="020B0604020202020204" pitchFamily="34" charset="0"/>
                        </a:rPr>
                        <a:t>TrainableIndividualOp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23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aseline="0">
                          <a:latin typeface="Arial" panose="020B0604020202020204" pitchFamily="34" charset="0"/>
                        </a:rPr>
                        <a:t>hyperparams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aseline="0">
                          <a:latin typeface="Arial" panose="020B0604020202020204" pitchFamily="34" charset="0"/>
                        </a:rPr>
                        <a:t>fit(X,y</a:t>
                      </a:r>
                      <a:r>
                        <a:rPr lang="en-US" sz="1600" baseline="30000">
                          <a:latin typeface="Arial" panose="020B0604020202020204" pitchFamily="34" charset="0"/>
                        </a:rPr>
                        <a:t>?</a:t>
                      </a:r>
                      <a:r>
                        <a:rPr lang="en-US" sz="1600" baseline="0">
                          <a:latin typeface="Arial" panose="020B0604020202020204" pitchFamily="34" charset="0"/>
                        </a:rPr>
                        <a:t>) </a:t>
                      </a:r>
                      <a:r>
                        <a:rPr lang="en-US" sz="1600" baseline="0"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baseline="0">
                          <a:latin typeface="Arial" panose="020B0604020202020204" pitchFamily="34" charset="0"/>
                        </a:rPr>
                        <a:t>TrainedIndividualOp</a:t>
                      </a:r>
                      <a:endParaRPr lang="en-US" sz="1600" baseline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57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6B6C9D-9566-4D81-8802-08409E007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14461"/>
              </p:ext>
            </p:extLst>
          </p:nvPr>
        </p:nvGraphicFramePr>
        <p:xfrm>
          <a:off x="497007" y="5273773"/>
          <a:ext cx="2922695" cy="848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695">
                  <a:extLst>
                    <a:ext uri="{9D8B030D-6E8A-4147-A177-3AD203B41FA5}">
                      <a16:colId xmlns:a16="http://schemas.microsoft.com/office/drawing/2014/main" val="3620004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>
                          <a:latin typeface="Arial" panose="020B0604020202020204" pitchFamily="34" charset="0"/>
                        </a:rPr>
                        <a:t>TrainedIndividualOp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23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aseline="0">
                          <a:latin typeface="Arial" panose="020B0604020202020204" pitchFamily="34" charset="0"/>
                        </a:rPr>
                        <a:t>learned coefficients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57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757349C-2F4A-43B5-A954-C3AABBD71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597830"/>
              </p:ext>
            </p:extLst>
          </p:nvPr>
        </p:nvGraphicFramePr>
        <p:xfrm>
          <a:off x="7970551" y="2037636"/>
          <a:ext cx="2915128" cy="59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5128">
                  <a:extLst>
                    <a:ext uri="{9D8B030D-6E8A-4147-A177-3AD203B41FA5}">
                      <a16:colId xmlns:a16="http://schemas.microsoft.com/office/drawing/2014/main" val="3620004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>
                          <a:latin typeface="Arial" panose="020B0604020202020204" pitchFamily="34" charset="0"/>
                        </a:rPr>
                        <a:t>PlannedPipeline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23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57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51DF52E-57D5-4817-97EB-292A441FA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57861"/>
              </p:ext>
            </p:extLst>
          </p:nvPr>
        </p:nvGraphicFramePr>
        <p:xfrm>
          <a:off x="7971877" y="3903915"/>
          <a:ext cx="2914244" cy="848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4244">
                  <a:extLst>
                    <a:ext uri="{9D8B030D-6E8A-4147-A177-3AD203B41FA5}">
                      <a16:colId xmlns:a16="http://schemas.microsoft.com/office/drawing/2014/main" val="3620004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>
                          <a:latin typeface="Arial" panose="020B0604020202020204" pitchFamily="34" charset="0"/>
                        </a:rPr>
                        <a:t>TrainablePipeline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23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aseline="0">
                          <a:latin typeface="Arial" panose="020B0604020202020204" pitchFamily="34" charset="0"/>
                        </a:rPr>
                        <a:t>fit(X,y</a:t>
                      </a:r>
                      <a:r>
                        <a:rPr lang="en-US" sz="1800" baseline="30000">
                          <a:latin typeface="Arial" panose="020B0604020202020204" pitchFamily="34" charset="0"/>
                        </a:rPr>
                        <a:t>?</a:t>
                      </a:r>
                      <a:r>
                        <a:rPr lang="en-US" sz="1800" baseline="0">
                          <a:latin typeface="Arial" panose="020B0604020202020204" pitchFamily="34" charset="0"/>
                        </a:rPr>
                        <a:t>) </a:t>
                      </a:r>
                      <a:r>
                        <a:rPr lang="en-US" sz="1800" baseline="0"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 TrainedPipeline</a:t>
                      </a:r>
                      <a:endParaRPr lang="en-US" sz="18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57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9553443-3C1A-4B4C-997C-AC627A7C7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519225"/>
              </p:ext>
            </p:extLst>
          </p:nvPr>
        </p:nvGraphicFramePr>
        <p:xfrm>
          <a:off x="7970993" y="5273773"/>
          <a:ext cx="2914244" cy="59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4244">
                  <a:extLst>
                    <a:ext uri="{9D8B030D-6E8A-4147-A177-3AD203B41FA5}">
                      <a16:colId xmlns:a16="http://schemas.microsoft.com/office/drawing/2014/main" val="3620004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>
                          <a:latin typeface="Arial" panose="020B0604020202020204" pitchFamily="34" charset="0"/>
                        </a:rPr>
                        <a:t>TrainedPipeline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23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570"/>
                  </a:ext>
                </a:extLst>
              </a:tr>
            </a:tbl>
          </a:graphicData>
        </a:graphic>
      </p:graphicFrame>
      <p:sp>
        <p:nvSpPr>
          <p:cNvPr id="13" name="Arrow: Up 12">
            <a:extLst>
              <a:ext uri="{FF2B5EF4-FFF2-40B4-BE49-F238E27FC236}">
                <a16:creationId xmlns:a16="http://schemas.microsoft.com/office/drawing/2014/main" id="{40615A09-1FC3-4806-B660-C29742C3F6E5}"/>
              </a:ext>
            </a:extLst>
          </p:cNvPr>
          <p:cNvSpPr/>
          <p:nvPr/>
        </p:nvSpPr>
        <p:spPr>
          <a:xfrm rot="16200000">
            <a:off x="7425014" y="1780247"/>
            <a:ext cx="274278" cy="816801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4F14158-4A48-4116-8F3E-55163BBFB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488273"/>
              </p:ext>
            </p:extLst>
          </p:nvPr>
        </p:nvGraphicFramePr>
        <p:xfrm>
          <a:off x="497007" y="2277217"/>
          <a:ext cx="2922696" cy="848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696">
                  <a:extLst>
                    <a:ext uri="{9D8B030D-6E8A-4147-A177-3AD203B41FA5}">
                      <a16:colId xmlns:a16="http://schemas.microsoft.com/office/drawing/2014/main" val="3620004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>
                          <a:latin typeface="Arial" panose="020B0604020202020204" pitchFamily="34" charset="0"/>
                        </a:rPr>
                        <a:t>PlannedIndividualOp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23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aseline="0">
                          <a:latin typeface="Arial" panose="020B0604020202020204" pitchFamily="34" charset="0"/>
                        </a:rPr>
                        <a:t>() </a:t>
                      </a:r>
                      <a:r>
                        <a:rPr lang="en-US" sz="1800" baseline="0"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aseline="0">
                          <a:latin typeface="Arial" panose="020B0604020202020204" pitchFamily="34" charset="0"/>
                        </a:rPr>
                        <a:t>TrainableIndividualOp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570"/>
                  </a:ext>
                </a:extLst>
              </a:tr>
            </a:tbl>
          </a:graphicData>
        </a:graphic>
      </p:graphicFrame>
      <p:sp>
        <p:nvSpPr>
          <p:cNvPr id="15" name="Arrow: Up 14">
            <a:extLst>
              <a:ext uri="{FF2B5EF4-FFF2-40B4-BE49-F238E27FC236}">
                <a16:creationId xmlns:a16="http://schemas.microsoft.com/office/drawing/2014/main" id="{67573C51-F1B7-47C2-8DBE-2CDC0E8186EF}"/>
              </a:ext>
            </a:extLst>
          </p:cNvPr>
          <p:cNvSpPr/>
          <p:nvPr/>
        </p:nvSpPr>
        <p:spPr>
          <a:xfrm>
            <a:off x="1818459" y="3125577"/>
            <a:ext cx="288153" cy="579739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32CFFF56-1191-41A6-829E-C30043114F6B}"/>
              </a:ext>
            </a:extLst>
          </p:cNvPr>
          <p:cNvSpPr/>
          <p:nvPr/>
        </p:nvSpPr>
        <p:spPr>
          <a:xfrm>
            <a:off x="10236399" y="2637076"/>
            <a:ext cx="274284" cy="1259467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6AF41822-C659-4B16-91E2-5414557257C4}"/>
              </a:ext>
            </a:extLst>
          </p:cNvPr>
          <p:cNvSpPr/>
          <p:nvPr/>
        </p:nvSpPr>
        <p:spPr>
          <a:xfrm>
            <a:off x="9290531" y="4752275"/>
            <a:ext cx="274284" cy="522414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3921CF-633C-413C-BA58-914E1021B6A3}"/>
              </a:ext>
            </a:extLst>
          </p:cNvPr>
          <p:cNvCxnSpPr>
            <a:cxnSpLocks/>
          </p:cNvCxnSpPr>
          <p:nvPr/>
        </p:nvCxnSpPr>
        <p:spPr>
          <a:xfrm flipH="1" flipV="1">
            <a:off x="7153752" y="2534715"/>
            <a:ext cx="816800" cy="2916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FD0A965-61B9-413D-9988-D2C30062A048}"/>
              </a:ext>
            </a:extLst>
          </p:cNvPr>
          <p:cNvSpPr txBox="1"/>
          <p:nvPr/>
        </p:nvSpPr>
        <p:spPr>
          <a:xfrm>
            <a:off x="7273105" y="222430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1..n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7055F04F-E146-4B09-BEE3-C0BD5920C485}"/>
              </a:ext>
            </a:extLst>
          </p:cNvPr>
          <p:cNvSpPr/>
          <p:nvPr/>
        </p:nvSpPr>
        <p:spPr>
          <a:xfrm>
            <a:off x="5548327" y="3324618"/>
            <a:ext cx="288153" cy="592547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F9B650E2-4E60-4946-8AB2-87F508FA5A7F}"/>
              </a:ext>
            </a:extLst>
          </p:cNvPr>
          <p:cNvSpPr/>
          <p:nvPr/>
        </p:nvSpPr>
        <p:spPr>
          <a:xfrm>
            <a:off x="5565140" y="4516983"/>
            <a:ext cx="274284" cy="493959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E9F0EC55-A2B1-46CF-9C4C-BDAB835E51C3}"/>
              </a:ext>
            </a:extLst>
          </p:cNvPr>
          <p:cNvSpPr/>
          <p:nvPr/>
        </p:nvSpPr>
        <p:spPr>
          <a:xfrm>
            <a:off x="1815506" y="4805096"/>
            <a:ext cx="274320" cy="468677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F37D8928-84CC-490B-A1E6-2B9E4DE45949}"/>
              </a:ext>
            </a:extLst>
          </p:cNvPr>
          <p:cNvSpPr/>
          <p:nvPr/>
        </p:nvSpPr>
        <p:spPr>
          <a:xfrm rot="5400000">
            <a:off x="3688440" y="1966965"/>
            <a:ext cx="274320" cy="816801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40183AD3-CAE8-4875-B913-4CF29D1C5A81}"/>
              </a:ext>
            </a:extLst>
          </p:cNvPr>
          <p:cNvSpPr/>
          <p:nvPr/>
        </p:nvSpPr>
        <p:spPr>
          <a:xfrm rot="5400000">
            <a:off x="3692680" y="3641434"/>
            <a:ext cx="274320" cy="808321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BCDD2409-4FE0-4A8B-9F99-B8572D1B3B88}"/>
              </a:ext>
            </a:extLst>
          </p:cNvPr>
          <p:cNvSpPr/>
          <p:nvPr/>
        </p:nvSpPr>
        <p:spPr>
          <a:xfrm rot="5400000">
            <a:off x="3692679" y="4932459"/>
            <a:ext cx="274320" cy="808322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Up 39">
            <a:extLst>
              <a:ext uri="{FF2B5EF4-FFF2-40B4-BE49-F238E27FC236}">
                <a16:creationId xmlns:a16="http://schemas.microsoft.com/office/drawing/2014/main" id="{426E7FF7-3AFF-4512-B959-3D8AF5CD1E0F}"/>
              </a:ext>
            </a:extLst>
          </p:cNvPr>
          <p:cNvSpPr/>
          <p:nvPr/>
        </p:nvSpPr>
        <p:spPr>
          <a:xfrm rot="16200000">
            <a:off x="7425456" y="3653254"/>
            <a:ext cx="274278" cy="816801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82D4D54-C65C-4667-AAFE-A79E15D56088}"/>
              </a:ext>
            </a:extLst>
          </p:cNvPr>
          <p:cNvCxnSpPr>
            <a:cxnSpLocks/>
          </p:cNvCxnSpPr>
          <p:nvPr/>
        </p:nvCxnSpPr>
        <p:spPr>
          <a:xfrm flipH="1" flipV="1">
            <a:off x="7154194" y="4482786"/>
            <a:ext cx="816800" cy="2916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E136B2F-13AB-4053-8EB4-75C8DB29CC38}"/>
              </a:ext>
            </a:extLst>
          </p:cNvPr>
          <p:cNvSpPr txBox="1"/>
          <p:nvPr/>
        </p:nvSpPr>
        <p:spPr>
          <a:xfrm>
            <a:off x="7273547" y="417237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1..n</a:t>
            </a:r>
          </a:p>
        </p:txBody>
      </p:sp>
      <p:sp>
        <p:nvSpPr>
          <p:cNvPr id="43" name="Arrow: Up 42">
            <a:extLst>
              <a:ext uri="{FF2B5EF4-FFF2-40B4-BE49-F238E27FC236}">
                <a16:creationId xmlns:a16="http://schemas.microsoft.com/office/drawing/2014/main" id="{EE90519B-A4C3-4FCF-B073-0153C11ED403}"/>
              </a:ext>
            </a:extLst>
          </p:cNvPr>
          <p:cNvSpPr/>
          <p:nvPr/>
        </p:nvSpPr>
        <p:spPr>
          <a:xfrm rot="16200000">
            <a:off x="7425456" y="4926149"/>
            <a:ext cx="274278" cy="816801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CD2E352-E607-4811-93D1-D4B8ECE5D304}"/>
              </a:ext>
            </a:extLst>
          </p:cNvPr>
          <p:cNvCxnSpPr>
            <a:cxnSpLocks/>
          </p:cNvCxnSpPr>
          <p:nvPr/>
        </p:nvCxnSpPr>
        <p:spPr>
          <a:xfrm flipH="1" flipV="1">
            <a:off x="7154194" y="5755681"/>
            <a:ext cx="816800" cy="2916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A4487AD-63CD-498D-AC53-8B81E94EF93D}"/>
              </a:ext>
            </a:extLst>
          </p:cNvPr>
          <p:cNvSpPr txBox="1"/>
          <p:nvPr/>
        </p:nvSpPr>
        <p:spPr>
          <a:xfrm>
            <a:off x="7273547" y="544527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1..n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0B469CF-F050-433B-8C3B-1D6A8048FBD3}"/>
              </a:ext>
            </a:extLst>
          </p:cNvPr>
          <p:cNvCxnSpPr>
            <a:cxnSpLocks/>
          </p:cNvCxnSpPr>
          <p:nvPr/>
        </p:nvCxnSpPr>
        <p:spPr>
          <a:xfrm>
            <a:off x="10364030" y="6703825"/>
            <a:ext cx="52120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CF0F45E-D5F7-40E3-B57A-1879369DBCD8}"/>
              </a:ext>
            </a:extLst>
          </p:cNvPr>
          <p:cNvSpPr txBox="1"/>
          <p:nvPr/>
        </p:nvSpPr>
        <p:spPr>
          <a:xfrm>
            <a:off x="8868337" y="6122133"/>
            <a:ext cx="15552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latin typeface="Arial" panose="020B0604020202020204" pitchFamily="34" charset="0"/>
                <a:cs typeface="Arial" panose="020B0604020202020204" pitchFamily="34" charset="0"/>
              </a:rPr>
              <a:t>Legend:</a:t>
            </a:r>
          </a:p>
          <a:p>
            <a:r>
              <a:rPr lang="en-US" sz="1400" i="1">
                <a:latin typeface="Arial" panose="020B0604020202020204" pitchFamily="34" charset="0"/>
                <a:cs typeface="Arial" panose="020B0604020202020204" pitchFamily="34" charset="0"/>
              </a:rPr>
              <a:t>subtype  (“is  a”)</a:t>
            </a:r>
          </a:p>
          <a:p>
            <a:r>
              <a:rPr lang="en-US" sz="1400" i="1">
                <a:latin typeface="Arial" panose="020B0604020202020204" pitchFamily="34" charset="0"/>
                <a:cs typeface="Arial" panose="020B0604020202020204" pitchFamily="34" charset="0"/>
              </a:rPr>
              <a:t>attribute (“has a”)</a:t>
            </a:r>
          </a:p>
        </p:txBody>
      </p:sp>
      <p:sp>
        <p:nvSpPr>
          <p:cNvPr id="48" name="Arrow: Up 47">
            <a:extLst>
              <a:ext uri="{FF2B5EF4-FFF2-40B4-BE49-F238E27FC236}">
                <a16:creationId xmlns:a16="http://schemas.microsoft.com/office/drawing/2014/main" id="{8D52E564-2DFF-4D45-84BB-D01E0BA6AFE1}"/>
              </a:ext>
            </a:extLst>
          </p:cNvPr>
          <p:cNvSpPr/>
          <p:nvPr/>
        </p:nvSpPr>
        <p:spPr>
          <a:xfrm rot="5400000">
            <a:off x="10533193" y="6225075"/>
            <a:ext cx="182880" cy="521208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89A2E4E-7CBF-4E05-B402-E581B8E80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59682"/>
              </p:ext>
            </p:extLst>
          </p:nvPr>
        </p:nvGraphicFramePr>
        <p:xfrm>
          <a:off x="4231499" y="11468"/>
          <a:ext cx="2922695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695">
                  <a:extLst>
                    <a:ext uri="{9D8B030D-6E8A-4147-A177-3AD203B41FA5}">
                      <a16:colId xmlns:a16="http://schemas.microsoft.com/office/drawing/2014/main" val="3620004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>
                          <a:latin typeface="Arial" panose="020B0604020202020204" pitchFamily="34" charset="0"/>
                        </a:rPr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23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aseline="0"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aseline="0"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&gt;&gt;, &amp;, |, visualize(), pretty_print(), to_json(),</a:t>
                      </a:r>
                      <a:br>
                        <a:rPr lang="en-US" sz="1800" baseline="0"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</a:br>
                      <a:r>
                        <a:rPr lang="en-US" sz="1800" baseline="0">
                          <a:latin typeface="Arial" panose="020B0604020202020204" pitchFamily="34" charset="0"/>
                        </a:rPr>
                        <a:t>validate_schema(X,y</a:t>
                      </a:r>
                      <a:r>
                        <a:rPr lang="en-US" sz="1800" baseline="30000">
                          <a:latin typeface="Arial" panose="020B0604020202020204" pitchFamily="34" charset="0"/>
                        </a:rPr>
                        <a:t>?</a:t>
                      </a:r>
                      <a:r>
                        <a:rPr lang="en-US" sz="1800" baseline="0">
                          <a:latin typeface="Arial" panose="020B0604020202020204" pitchFamily="34" charset="0"/>
                        </a:rPr>
                        <a:t>)</a:t>
                      </a:r>
                      <a:endParaRPr lang="en-US" sz="1800" baseline="0">
                        <a:latin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570"/>
                  </a:ext>
                </a:extLst>
              </a:tr>
            </a:tbl>
          </a:graphicData>
        </a:graphic>
      </p:graphicFrame>
      <p:sp>
        <p:nvSpPr>
          <p:cNvPr id="37" name="Arrow: Up 36">
            <a:extLst>
              <a:ext uri="{FF2B5EF4-FFF2-40B4-BE49-F238E27FC236}">
                <a16:creationId xmlns:a16="http://schemas.microsoft.com/office/drawing/2014/main" id="{9C6B3A47-5CE8-47BC-91A4-C91CCC68036B}"/>
              </a:ext>
            </a:extLst>
          </p:cNvPr>
          <p:cNvSpPr/>
          <p:nvPr/>
        </p:nvSpPr>
        <p:spPr>
          <a:xfrm>
            <a:off x="5551272" y="1657388"/>
            <a:ext cx="288152" cy="386117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B6002638-8505-4A22-9C75-37CED5A13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106714"/>
              </p:ext>
            </p:extLst>
          </p:nvPr>
        </p:nvGraphicFramePr>
        <p:xfrm>
          <a:off x="497006" y="85788"/>
          <a:ext cx="2922696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696">
                  <a:extLst>
                    <a:ext uri="{9D8B030D-6E8A-4147-A177-3AD203B41FA5}">
                      <a16:colId xmlns:a16="http://schemas.microsoft.com/office/drawing/2014/main" val="3620004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>
                          <a:latin typeface="Arial" panose="020B0604020202020204" pitchFamily="34" charset="0"/>
                        </a:rPr>
                        <a:t>IndividualOp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23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aseline="0">
                          <a:latin typeface="Arial" panose="020B0604020202020204" pitchFamily="34" charset="0"/>
                        </a:rPr>
                        <a:t>schemas</a:t>
                      </a:r>
                    </a:p>
                    <a:p>
                      <a:r>
                        <a:rPr lang="en-US" sz="1800" baseline="0">
                          <a:latin typeface="Arial" panose="020B0604020202020204" pitchFamily="34" charset="0"/>
                        </a:rPr>
                        <a:t>enum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aseline="0">
                          <a:latin typeface="Arial" panose="020B0604020202020204" pitchFamily="34" charset="0"/>
                        </a:rPr>
                        <a:t>customize_schema()</a:t>
                      </a:r>
                      <a:br>
                        <a:rPr lang="en-US" sz="1800" baseline="0">
                          <a:latin typeface="Arial" panose="020B0604020202020204" pitchFamily="34" charset="0"/>
                        </a:rPr>
                      </a:br>
                      <a:r>
                        <a:rPr lang="en-US" sz="1800" baseline="0">
                          <a:latin typeface="Arial" panose="020B0604020202020204" pitchFamily="34" charset="0"/>
                        </a:rPr>
                        <a:t>    </a:t>
                      </a:r>
                      <a:r>
                        <a:rPr lang="en-US" sz="1800" baseline="0"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 IndividualOp</a:t>
                      </a:r>
                      <a:endParaRPr lang="en-US" sz="18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570"/>
                  </a:ext>
                </a:extLst>
              </a:tr>
            </a:tbl>
          </a:graphicData>
        </a:graphic>
      </p:graphicFrame>
      <p:sp>
        <p:nvSpPr>
          <p:cNvPr id="39" name="Arrow: Up 38">
            <a:extLst>
              <a:ext uri="{FF2B5EF4-FFF2-40B4-BE49-F238E27FC236}">
                <a16:creationId xmlns:a16="http://schemas.microsoft.com/office/drawing/2014/main" id="{47561B28-A431-4465-A863-1FF4DE6D0E9F}"/>
              </a:ext>
            </a:extLst>
          </p:cNvPr>
          <p:cNvSpPr/>
          <p:nvPr/>
        </p:nvSpPr>
        <p:spPr>
          <a:xfrm rot="5400000">
            <a:off x="3687127" y="-165631"/>
            <a:ext cx="274320" cy="816801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Up 48">
            <a:extLst>
              <a:ext uri="{FF2B5EF4-FFF2-40B4-BE49-F238E27FC236}">
                <a16:creationId xmlns:a16="http://schemas.microsoft.com/office/drawing/2014/main" id="{92EE3E48-009A-4629-8BFE-72A5B9DE1473}"/>
              </a:ext>
            </a:extLst>
          </p:cNvPr>
          <p:cNvSpPr/>
          <p:nvPr/>
        </p:nvSpPr>
        <p:spPr>
          <a:xfrm>
            <a:off x="1818459" y="1741859"/>
            <a:ext cx="288153" cy="525206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A81AC21-737A-480D-9503-988EA9798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624835"/>
              </p:ext>
            </p:extLst>
          </p:nvPr>
        </p:nvGraphicFramePr>
        <p:xfrm>
          <a:off x="7970551" y="87839"/>
          <a:ext cx="291512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5128">
                  <a:extLst>
                    <a:ext uri="{9D8B030D-6E8A-4147-A177-3AD203B41FA5}">
                      <a16:colId xmlns:a16="http://schemas.microsoft.com/office/drawing/2014/main" val="3620004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>
                          <a:latin typeface="Arial" panose="020B0604020202020204" pitchFamily="34" charset="0"/>
                        </a:rPr>
                        <a:t>BasePipeline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23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aseline="0">
                          <a:latin typeface="Arial" panose="020B0604020202020204" pitchFamily="34" charset="0"/>
                        </a:rPr>
                        <a:t>steps</a:t>
                      </a:r>
                    </a:p>
                    <a:p>
                      <a:r>
                        <a:rPr lang="en-US" sz="1800" baseline="0">
                          <a:latin typeface="Arial" panose="020B0604020202020204" pitchFamily="34" charset="0"/>
                        </a:rPr>
                        <a:t>edges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aseline="0">
                          <a:latin typeface="Arial" panose="020B0604020202020204" pitchFamily="34" charset="0"/>
                        </a:rPr>
                        <a:t>export_to_sklearn_pipeline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570"/>
                  </a:ext>
                </a:extLst>
              </a:tr>
            </a:tbl>
          </a:graphicData>
        </a:graphic>
      </p:graphicFrame>
      <p:sp>
        <p:nvSpPr>
          <p:cNvPr id="51" name="Arrow: Up 50">
            <a:extLst>
              <a:ext uri="{FF2B5EF4-FFF2-40B4-BE49-F238E27FC236}">
                <a16:creationId xmlns:a16="http://schemas.microsoft.com/office/drawing/2014/main" id="{9D837F7F-C035-48F0-B514-82EC24BC54E8}"/>
              </a:ext>
            </a:extLst>
          </p:cNvPr>
          <p:cNvSpPr/>
          <p:nvPr/>
        </p:nvSpPr>
        <p:spPr>
          <a:xfrm rot="16200000">
            <a:off x="7425456" y="-165652"/>
            <a:ext cx="274278" cy="816801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6EB1D51-F1F0-490B-8C6F-13AE534CFCAE}"/>
              </a:ext>
            </a:extLst>
          </p:cNvPr>
          <p:cNvCxnSpPr>
            <a:cxnSpLocks/>
          </p:cNvCxnSpPr>
          <p:nvPr/>
        </p:nvCxnSpPr>
        <p:spPr>
          <a:xfrm flipH="1" flipV="1">
            <a:off x="7154194" y="663880"/>
            <a:ext cx="816800" cy="2916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CFE9A43-2741-4CED-B0E5-1411D013590B}"/>
              </a:ext>
            </a:extLst>
          </p:cNvPr>
          <p:cNvSpPr txBox="1"/>
          <p:nvPr/>
        </p:nvSpPr>
        <p:spPr>
          <a:xfrm>
            <a:off x="7273547" y="35346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1..n</a:t>
            </a:r>
          </a:p>
        </p:txBody>
      </p:sp>
      <p:sp>
        <p:nvSpPr>
          <p:cNvPr id="54" name="Arrow: Up 53">
            <a:extLst>
              <a:ext uri="{FF2B5EF4-FFF2-40B4-BE49-F238E27FC236}">
                <a16:creationId xmlns:a16="http://schemas.microsoft.com/office/drawing/2014/main" id="{80A01CCB-C20B-4950-95C4-B4B2310AD398}"/>
              </a:ext>
            </a:extLst>
          </p:cNvPr>
          <p:cNvSpPr/>
          <p:nvPr/>
        </p:nvSpPr>
        <p:spPr>
          <a:xfrm>
            <a:off x="9290531" y="1459439"/>
            <a:ext cx="274284" cy="563117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D40D66DE-B9A8-4EE4-9FCB-9871B1B2C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591666"/>
              </p:ext>
            </p:extLst>
          </p:nvPr>
        </p:nvGraphicFramePr>
        <p:xfrm>
          <a:off x="7987205" y="2856319"/>
          <a:ext cx="1990792" cy="848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0792">
                  <a:extLst>
                    <a:ext uri="{9D8B030D-6E8A-4147-A177-3AD203B41FA5}">
                      <a16:colId xmlns:a16="http://schemas.microsoft.com/office/drawing/2014/main" val="3620004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>
                          <a:latin typeface="Arial" panose="020B0604020202020204" pitchFamily="34" charset="0"/>
                        </a:rPr>
                        <a:t>OperatorChoice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23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aseline="0">
                          <a:latin typeface="Arial" panose="020B0604020202020204" pitchFamily="34" charset="0"/>
                        </a:rPr>
                        <a:t>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570"/>
                  </a:ext>
                </a:extLst>
              </a:tr>
            </a:tbl>
          </a:graphicData>
        </a:graphic>
      </p:graphicFrame>
      <p:sp>
        <p:nvSpPr>
          <p:cNvPr id="56" name="Arrow: Up 55">
            <a:extLst>
              <a:ext uri="{FF2B5EF4-FFF2-40B4-BE49-F238E27FC236}">
                <a16:creationId xmlns:a16="http://schemas.microsoft.com/office/drawing/2014/main" id="{0674C5A2-0D8D-4E9A-BCEC-AADB9AB48B8D}"/>
              </a:ext>
            </a:extLst>
          </p:cNvPr>
          <p:cNvSpPr/>
          <p:nvPr/>
        </p:nvSpPr>
        <p:spPr>
          <a:xfrm rot="16200000">
            <a:off x="7425014" y="2511230"/>
            <a:ext cx="274278" cy="816801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E4B6EB3-66E9-4AA2-969B-92543B35F091}"/>
              </a:ext>
            </a:extLst>
          </p:cNvPr>
          <p:cNvCxnSpPr>
            <a:cxnSpLocks/>
          </p:cNvCxnSpPr>
          <p:nvPr/>
        </p:nvCxnSpPr>
        <p:spPr>
          <a:xfrm flipH="1" flipV="1">
            <a:off x="7153752" y="3261037"/>
            <a:ext cx="837272" cy="7577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076984-CE44-478F-8564-0588599B66BE}"/>
              </a:ext>
            </a:extLst>
          </p:cNvPr>
          <p:cNvSpPr txBox="1"/>
          <p:nvPr/>
        </p:nvSpPr>
        <p:spPr>
          <a:xfrm>
            <a:off x="7273105" y="295528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1..n</a:t>
            </a:r>
          </a:p>
        </p:txBody>
      </p:sp>
    </p:spTree>
    <p:extLst>
      <p:ext uri="{BB962C8B-B14F-4D97-AF65-F5344CB8AC3E}">
        <p14:creationId xmlns:p14="http://schemas.microsoft.com/office/powerpoint/2010/main" val="1397905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3120</TotalTime>
  <Words>103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HIRZEL</dc:creator>
  <cp:lastModifiedBy>MARTIN HIRZEL</cp:lastModifiedBy>
  <cp:revision>184</cp:revision>
  <dcterms:created xsi:type="dcterms:W3CDTF">2019-10-09T16:16:09Z</dcterms:created>
  <dcterms:modified xsi:type="dcterms:W3CDTF">2020-05-25T15:08:05Z</dcterms:modified>
</cp:coreProperties>
</file>