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2" r:id="rId3"/>
    <p:sldId id="257" r:id="rId4"/>
    <p:sldId id="263" r:id="rId5"/>
    <p:sldId id="264" r:id="rId6"/>
    <p:sldId id="265" r:id="rId7"/>
    <p:sldId id="277" r:id="rId8"/>
    <p:sldId id="267" r:id="rId9"/>
    <p:sldId id="258" r:id="rId10"/>
    <p:sldId id="276" r:id="rId11"/>
    <p:sldId id="269" r:id="rId12"/>
    <p:sldId id="271" r:id="rId13"/>
    <p:sldId id="272" r:id="rId14"/>
    <p:sldId id="273" r:id="rId15"/>
    <p:sldId id="259" r:id="rId16"/>
    <p:sldId id="278" r:id="rId17"/>
    <p:sldId id="274" r:id="rId18"/>
    <p:sldId id="261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2" y="540"/>
      </p:cViewPr>
      <p:guideLst>
        <p:guide orient="horz" pos="840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Martin Hirzel, Kiran Kate, Avi Shinnar, Pari Ram, and Guillaume Baudart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Friday 25 October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Scikit-learn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48707-9429-4C95-B0EE-44E90A34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0" y="1340375"/>
            <a:ext cx="101536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D1D1C-FA77-4346-8295-D90E2EA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5" y="2714675"/>
            <a:ext cx="101346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8A1CD-3243-4D95-BCB6-0B063C4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05325"/>
            <a:ext cx="8972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Auto-ML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7147-946C-4B30-8336-DEAAC319B575}"/>
              </a:ext>
            </a:extLst>
          </p:cNvPr>
          <p:cNvSpPr txBox="1"/>
          <p:nvPr/>
        </p:nvSpPr>
        <p:spPr>
          <a:xfrm>
            <a:off x="838200" y="1325563"/>
            <a:ext cx="1055288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Problem: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Some automated trials raise exceptions</a:t>
            </a:r>
          </a:p>
          <a:p>
            <a:pPr defTabSz="457200"/>
            <a:endParaRPr lang="en-US" sz="2200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1: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Unconstrained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Catch exception (after some time)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Return made-up loss </a:t>
            </a:r>
            <a:r>
              <a:rPr lang="en-US" sz="2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pPr defTabSz="457200"/>
            <a:endParaRPr lang="en-US" sz="2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2: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exceptions (no time wasted)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</a:p>
        </p:txBody>
      </p:sp>
    </p:spTree>
    <p:extLst>
      <p:ext uri="{BB962C8B-B14F-4D97-AF65-F5344CB8AC3E}">
        <p14:creationId xmlns:p14="http://schemas.microsoft.com/office/powerpoint/2010/main" val="18396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751D-CC0B-417E-9819-21B6F88F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966787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Documentation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E2A8-88F8-4C2C-9EED-FACAA6A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2" y="1333500"/>
            <a:ext cx="1014412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FEC53-3731-47A4-AA0A-220D626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6" y="2952036"/>
            <a:ext cx="10125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75496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Search Spaces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A7C08-A92E-4763-B7B7-18A9701EDDAA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25" y="2174409"/>
            <a:ext cx="4375959" cy="818097"/>
            <a:chOff x="994058" y="1946552"/>
            <a:chExt cx="5469949" cy="102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268248-C7FF-40D3-B3E2-0D9484FE0513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29E9C6-239B-4426-B619-A568A9AE0BEE}"/>
                </a:ext>
              </a:extLst>
            </p:cNvPr>
            <p:cNvSpPr/>
            <p:nvPr/>
          </p:nvSpPr>
          <p:spPr>
            <a:xfrm>
              <a:off x="3791060" y="2274239"/>
              <a:ext cx="2672947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LR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XGBoost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LinearSVC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6685DAF-0C21-4A96-BE66-88AF9589DE3B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D58FDA-CB53-40D6-8E69-DBFC48A87F1B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34882-700C-476A-86AB-162CECADBBE2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E548E4-F8C1-4620-B9C0-B9634FEDF14D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146A6E-333D-4FC6-92A3-6DFED0BEEF39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972475-A349-4D96-8F2A-993AEFAAF3A8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E1956C8-04AD-4509-A923-ABD8A44039CD}"/>
                </a:ext>
              </a:extLst>
            </p:cNvPr>
            <p:cNvCxnSpPr>
              <a:cxnSpLocks/>
              <a:stCxn id="35" idx="6"/>
              <a:endCxn id="17" idx="2"/>
            </p:cNvCxnSpPr>
            <p:nvPr/>
          </p:nvCxnSpPr>
          <p:spPr>
            <a:xfrm>
              <a:off x="3578816" y="2498116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0BC6DB-E61C-48A5-85E2-119FB5BFE11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91521A-F421-4E02-A0B3-7AFD1856461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9C6B8E-162E-4214-B899-F1304C482C48}"/>
              </a:ext>
            </a:extLst>
          </p:cNvPr>
          <p:cNvSpPr/>
          <p:nvPr/>
        </p:nvSpPr>
        <p:spPr>
          <a:xfrm>
            <a:off x="2737151" y="1738277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4F7F3A-9109-43A3-8873-966A98696CB5}"/>
              </a:ext>
            </a:extLst>
          </p:cNvPr>
          <p:cNvSpPr/>
          <p:nvPr/>
        </p:nvSpPr>
        <p:spPr>
          <a:xfrm>
            <a:off x="8486062" y="1738277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1400" cap="small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 can generate search spaces for various Auto-ML tools including hyperopt, GridSearchCV, and SMAC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4691D-2252-4EA5-8A28-B52052BCE772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7267866" y="2401058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543F7D-BE27-407B-8E16-53EBC0088673}"/>
              </a:ext>
            </a:extLst>
          </p:cNvPr>
          <p:cNvSpPr/>
          <p:nvPr/>
        </p:nvSpPr>
        <p:spPr>
          <a:xfrm>
            <a:off x="8486062" y="4618073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Point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Sample from search space, encoded by given Auto-ML tool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E533D-835C-4409-8E98-11D08048B218}"/>
              </a:ext>
            </a:extLst>
          </p:cNvPr>
          <p:cNvCxnSpPr>
            <a:cxnSpLocks/>
            <a:stCxn id="52" idx="1"/>
            <a:endCxn id="68" idx="3"/>
          </p:cNvCxnSpPr>
          <p:nvPr/>
        </p:nvCxnSpPr>
        <p:spPr>
          <a:xfrm flipH="1">
            <a:off x="7267866" y="5280854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16E7B-2BF9-4839-84C7-FF957CBFACA6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9919931" y="3063839"/>
            <a:ext cx="0" cy="15542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3B535-9DE0-4161-8B9C-909D850BDA27}"/>
              </a:ext>
            </a:extLst>
          </p:cNvPr>
          <p:cNvSpPr txBox="1"/>
          <p:nvPr/>
        </p:nvSpPr>
        <p:spPr>
          <a:xfrm>
            <a:off x="7327765" y="2020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5C368-6160-44D7-A19B-053CFE47BC70}"/>
              </a:ext>
            </a:extLst>
          </p:cNvPr>
          <p:cNvSpPr txBox="1"/>
          <p:nvPr/>
        </p:nvSpPr>
        <p:spPr>
          <a:xfrm>
            <a:off x="9919931" y="36353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acquire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D48131-8613-4A6B-BC02-26157BFA505A}"/>
              </a:ext>
            </a:extLst>
          </p:cNvPr>
          <p:cNvSpPr txBox="1"/>
          <p:nvPr/>
        </p:nvSpPr>
        <p:spPr>
          <a:xfrm>
            <a:off x="7404709" y="49115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decode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3CB05E-6A01-493C-9770-0C16D0E6EB9F}"/>
              </a:ext>
            </a:extLst>
          </p:cNvPr>
          <p:cNvCxnSpPr>
            <a:cxnSpLocks/>
            <a:stCxn id="81" idx="3"/>
            <a:endCxn id="40" idx="1"/>
          </p:cNvCxnSpPr>
          <p:nvPr/>
        </p:nvCxnSpPr>
        <p:spPr>
          <a:xfrm flipV="1">
            <a:off x="1844027" y="2401059"/>
            <a:ext cx="893124" cy="14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B3BB24-D681-4D93-8255-9A1286D5EB24}"/>
              </a:ext>
            </a:extLst>
          </p:cNvPr>
          <p:cNvSpPr txBox="1"/>
          <p:nvPr/>
        </p:nvSpPr>
        <p:spPr>
          <a:xfrm rot="18060000">
            <a:off x="1462079" y="2853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4699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Customizing Schemas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0A5E3-BECA-4F5A-B7EF-F758C732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8" y="1339180"/>
            <a:ext cx="1015365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3EA90-A07F-4506-8F2E-02355B7C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3" y="2415751"/>
            <a:ext cx="10115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Scikit-learn Compatible Interopability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F4FAA2F-3441-4B9E-993A-91624E14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84783"/>
              </p:ext>
            </p:extLst>
          </p:nvPr>
        </p:nvGraphicFramePr>
        <p:xfrm>
          <a:off x="838200" y="1258570"/>
          <a:ext cx="10515600" cy="5097780"/>
        </p:xfrm>
        <a:graphic>
          <a:graphicData uri="http://schemas.openxmlformats.org/drawingml/2006/table">
            <a:tbl>
              <a:tblPr firstRow="1" bandRow="1"/>
              <a:tblGrid>
                <a:gridCol w="1836900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6152885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5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Ongoing Work</a:t>
            </a:r>
            <a:endParaRPr lang="en-US" b="1" cap="small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4F8A2-F23A-49ED-840F-F8D9843B91A9}"/>
              </a:ext>
            </a:extLst>
          </p:cNvPr>
          <p:cNvSpPr txBox="1"/>
          <p:nvPr/>
        </p:nvSpPr>
        <p:spPr>
          <a:xfrm>
            <a:off x="838200" y="1325563"/>
            <a:ext cx="68732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General improvements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operators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Auto-ML tools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Robustness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Resource usage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Memory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Compute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Expressiveness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Grammars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Ensembles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endParaRPr lang="en-US" sz="2400" i="1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400" i="1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We welcome your suggestions and contributions!</a:t>
            </a:r>
          </a:p>
        </p:txBody>
      </p:sp>
    </p:spTree>
    <p:extLst>
      <p:ext uri="{BB962C8B-B14F-4D97-AF65-F5344CB8AC3E}">
        <p14:creationId xmlns:p14="http://schemas.microsoft.com/office/powerpoint/2010/main" val="29837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https://github.com/ibm/lale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2E404AD-D8C4-4AF7-A677-827E2F2DB4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98332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D0A72CA6-BC3B-46E7-A146-23DB33F3C923}"/>
              </a:ext>
            </a:extLst>
          </p:cNvPr>
          <p:cNvSpPr/>
          <p:nvPr/>
        </p:nvSpPr>
        <p:spPr>
          <a:xfrm rot="18014368">
            <a:off x="3128465" y="2161057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1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Types as 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Spaces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958D8EB7-DE21-40B5-95AA-4C77C0CA7A81}"/>
              </a:ext>
            </a:extLst>
          </p:cNvPr>
          <p:cNvSpPr/>
          <p:nvPr/>
        </p:nvSpPr>
        <p:spPr>
          <a:xfrm rot="3600000">
            <a:off x="6917824" y="2160648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053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Bindings as Lifecycle</a:t>
            </a:r>
          </a:p>
        </p:txBody>
      </p:sp>
      <p:sp>
        <p:nvSpPr>
          <p:cNvPr id="18" name="Callout: Up Arrow 17">
            <a:extLst>
              <a:ext uri="{FF2B5EF4-FFF2-40B4-BE49-F238E27FC236}">
                <a16:creationId xmlns:a16="http://schemas.microsoft.com/office/drawing/2014/main" id="{B9892F3A-1853-4F8B-9588-79F4A45DA42B}"/>
              </a:ext>
            </a:extLst>
          </p:cNvPr>
          <p:cNvSpPr/>
          <p:nvPr/>
        </p:nvSpPr>
        <p:spPr>
          <a:xfrm>
            <a:off x="5026831" y="5424041"/>
            <a:ext cx="2138337" cy="1011470"/>
          </a:xfrm>
          <a:prstGeom prst="upArrowCallout">
            <a:avLst>
              <a:gd name="adj1" fmla="val 12391"/>
              <a:gd name="adj2" fmla="val 12956"/>
              <a:gd name="adj3" fmla="val 24480"/>
              <a:gd name="adj4" fmla="val 5169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Scikit-learn compatible interop</a:t>
            </a:r>
          </a:p>
        </p:txBody>
      </p:sp>
    </p:spTree>
    <p:extLst>
      <p:ext uri="{BB962C8B-B14F-4D97-AF65-F5344CB8AC3E}">
        <p14:creationId xmlns:p14="http://schemas.microsoft.com/office/powerpoint/2010/main" val="16505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Value Proposition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4B8CBFC-5C76-4A36-881B-E5374B4B15A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0993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F6623F-2710-48DD-B2CD-DF598EFF2B7F}"/>
              </a:ext>
            </a:extLst>
          </p:cNvPr>
          <p:cNvSpPr txBox="1"/>
          <p:nvPr/>
        </p:nvSpPr>
        <p:spPr>
          <a:xfrm>
            <a:off x="838200" y="1077184"/>
            <a:ext cx="255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88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Categorical + Continuous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07BC-D5EB-48A4-A783-C71D91507AED}"/>
              </a:ext>
            </a:extLst>
          </p:cNvPr>
          <p:cNvSpPr txBox="1"/>
          <p:nvPr/>
        </p:nvSpPr>
        <p:spPr>
          <a:xfrm>
            <a:off x="838200" y="948810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https://github.ibm.com/Lale/lale-ibm/blob/master/examples/talk_2019-1025-lale.ipynb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15DA2-D581-4B0B-AB7B-44758681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7" y="1343748"/>
            <a:ext cx="1002982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4C69D-A3C9-4F87-BE36-628B7524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7" y="2933558"/>
            <a:ext cx="9705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Manual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51576-5622-454A-95CE-2FFB8F78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6" y="1333500"/>
            <a:ext cx="1002982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2DC4C-2663-4FA2-A98D-6E25FC9D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5" y="4365553"/>
            <a:ext cx="10029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Automated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979EE-AA0B-491B-8498-2B330229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5" y="1340375"/>
            <a:ext cx="1004887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1D42A-5123-4E6C-9D33-7D830EFC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1" y="4376022"/>
            <a:ext cx="10029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Displaying Automation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B7696-D448-4798-A145-67B11607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5" y="1342560"/>
            <a:ext cx="10058400" cy="2124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F5E132-DE36-4654-B64B-8B36B5BBD68A}"/>
              </a:ext>
            </a:extLst>
          </p:cNvPr>
          <p:cNvSpPr/>
          <p:nvPr/>
        </p:nvSpPr>
        <p:spPr>
          <a:xfrm rot="15000000">
            <a:off x="6279467" y="2581067"/>
            <a:ext cx="182880" cy="1188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ACB1B-D695-4E2F-944E-1A4E971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0" y="3496140"/>
            <a:ext cx="10125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Bindings as Lifecycle: Venn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D90CCF-610C-44B8-9563-FB387C9FB047}"/>
              </a:ext>
            </a:extLst>
          </p:cNvPr>
          <p:cNvSpPr/>
          <p:nvPr/>
        </p:nvSpPr>
        <p:spPr>
          <a:xfrm>
            <a:off x="3353107" y="1982774"/>
            <a:ext cx="5733288" cy="2743906"/>
          </a:xfrm>
          <a:prstGeom prst="roundRect">
            <a:avLst>
              <a:gd name="adj" fmla="val 9715"/>
            </a:avLst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B5B41-D935-4B7E-8392-9B99550DD811}"/>
              </a:ext>
            </a:extLst>
          </p:cNvPr>
          <p:cNvSpPr/>
          <p:nvPr/>
        </p:nvSpPr>
        <p:spPr>
          <a:xfrm>
            <a:off x="3422678" y="2645714"/>
            <a:ext cx="5577840" cy="2046024"/>
          </a:xfrm>
          <a:prstGeom prst="roundRect">
            <a:avLst>
              <a:gd name="adj" fmla="val 14537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BE6F96-E92C-4F7C-8328-194B142C582D}"/>
              </a:ext>
            </a:extLst>
          </p:cNvPr>
          <p:cNvSpPr/>
          <p:nvPr/>
        </p:nvSpPr>
        <p:spPr>
          <a:xfrm>
            <a:off x="3502192" y="3301034"/>
            <a:ext cx="5394960" cy="1351358"/>
          </a:xfrm>
          <a:prstGeom prst="roundRect">
            <a:avLst>
              <a:gd name="adj" fmla="val 21480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0E6247-E8A1-4FB6-997E-272033CCFD9D}"/>
              </a:ext>
            </a:extLst>
          </p:cNvPr>
          <p:cNvSpPr/>
          <p:nvPr/>
        </p:nvSpPr>
        <p:spPr>
          <a:xfrm>
            <a:off x="3571767" y="3967285"/>
            <a:ext cx="5230368" cy="652945"/>
          </a:xfrm>
          <a:prstGeom prst="roundRect">
            <a:avLst>
              <a:gd name="adj" fmla="val 46108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A4375-2074-40BA-B933-43CB95BDFB54}"/>
              </a:ext>
            </a:extLst>
          </p:cNvPr>
          <p:cNvCxnSpPr>
            <a:cxnSpLocks/>
          </p:cNvCxnSpPr>
          <p:nvPr/>
        </p:nvCxnSpPr>
        <p:spPr>
          <a:xfrm>
            <a:off x="6096308" y="1982774"/>
            <a:ext cx="0" cy="27441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5C2317B0-8232-44E5-8809-EA66C63CB584}"/>
              </a:ext>
            </a:extLst>
          </p:cNvPr>
          <p:cNvSpPr/>
          <p:nvPr/>
        </p:nvSpPr>
        <p:spPr>
          <a:xfrm>
            <a:off x="9159732" y="2202680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3826DCF-F16D-4C4B-8F67-A43D1A30AF5C}"/>
              </a:ext>
            </a:extLst>
          </p:cNvPr>
          <p:cNvSpPr/>
          <p:nvPr/>
        </p:nvSpPr>
        <p:spPr>
          <a:xfrm>
            <a:off x="9155426" y="2923678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D7FBD6AE-0261-4FDB-8DA7-6FCFA7491133}"/>
              </a:ext>
            </a:extLst>
          </p:cNvPr>
          <p:cNvSpPr/>
          <p:nvPr/>
        </p:nvSpPr>
        <p:spPr>
          <a:xfrm>
            <a:off x="9155426" y="3644676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912C0F42-90A7-4E97-8441-6E59870471C8}"/>
              </a:ext>
            </a:extLst>
          </p:cNvPr>
          <p:cNvSpPr/>
          <p:nvPr/>
        </p:nvSpPr>
        <p:spPr>
          <a:xfrm>
            <a:off x="5604321" y="4776863"/>
            <a:ext cx="983974" cy="407504"/>
          </a:xfrm>
          <a:prstGeom prst="curved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0541624-267C-4D2D-B399-7F9B4C8F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6865"/>
              </p:ext>
            </p:extLst>
          </p:nvPr>
        </p:nvGraphicFramePr>
        <p:xfrm>
          <a:off x="5363296" y="5120704"/>
          <a:ext cx="1466023" cy="792480"/>
        </p:xfrm>
        <a:graphic>
          <a:graphicData uri="http://schemas.openxmlformats.org/drawingml/2006/table">
            <a:tbl>
              <a:tblPr firstRow="1" bandRow="1"/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 (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24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65C290-22C5-4911-A9C9-6E9233CB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1197"/>
              </p:ext>
            </p:extLst>
          </p:nvPr>
        </p:nvGraphicFramePr>
        <p:xfrm>
          <a:off x="1720784" y="1325563"/>
          <a:ext cx="7254744" cy="3293715"/>
        </p:xfrm>
        <a:graphic>
          <a:graphicData uri="http://schemas.openxmlformats.org/drawingml/2006/table">
            <a:tbl>
              <a:tblPr firstRow="1" bandRow="1"/>
              <a:tblGrid>
                <a:gridCol w="1638949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2866041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E0C0D7E-CA1D-4385-9BD6-D7540651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5319"/>
              </p:ext>
            </p:extLst>
          </p:nvPr>
        </p:nvGraphicFramePr>
        <p:xfrm>
          <a:off x="9571007" y="2164417"/>
          <a:ext cx="1177324" cy="2137734"/>
        </p:xfrm>
        <a:graphic>
          <a:graphicData uri="http://schemas.openxmlformats.org/drawingml/2006/table">
            <a:tbl>
              <a:tblPr firstRow="1" bandRow="1"/>
              <a:tblGrid>
                <a:gridCol w="117732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4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46528-D5E4-40C3-BE1D-4EF92B3A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37946"/>
              </p:ext>
            </p:extLst>
          </p:nvPr>
        </p:nvGraphicFramePr>
        <p:xfrm>
          <a:off x="838200" y="1325563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90078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107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Manual control over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Restrict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Interpretable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licenses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GPU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8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graph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Custom preprocessing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Multi-modal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Fairness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hyperparameter schemas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Adjust range for continuous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Restrict choices for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Expand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Wrap existing library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Write your own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953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5D74-5B32-4D01-B7C3-739C5C6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E40C52-9171-46B2-A3FD-6D40114A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Semi-Automated Data Science</a:t>
            </a: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1AEC6D59-724C-4969-8683-EFB284FA67D8}"/>
              </a:ext>
            </a:extLst>
          </p:cNvPr>
          <p:cNvGrpSpPr>
            <a:grpSpLocks/>
          </p:cNvGrpSpPr>
          <p:nvPr/>
        </p:nvGrpSpPr>
        <p:grpSpPr bwMode="auto">
          <a:xfrm>
            <a:off x="620917" y="5065826"/>
            <a:ext cx="1187450" cy="1658938"/>
            <a:chOff x="924868" y="2313973"/>
            <a:chExt cx="1188720" cy="16595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B5D080-085A-4062-863C-97CE6CCECA5C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598EDA5-0A6E-4AC3-8690-CA5FAF9FFD75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AE5BEA9-7D88-45C5-B234-DD64F4D141FE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7175">
              <a:extLst>
                <a:ext uri="{FF2B5EF4-FFF2-40B4-BE49-F238E27FC236}">
                  <a16:creationId xmlns:a16="http://schemas.microsoft.com/office/drawing/2014/main" id="{4CFB6FF9-7852-47C0-A0A7-A819DC3F3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66C53D-F7B5-4500-9C1C-B773F6C36410}"/>
              </a:ext>
            </a:extLst>
          </p:cNvPr>
          <p:cNvSpPr txBox="1"/>
          <p:nvPr/>
        </p:nvSpPr>
        <p:spPr>
          <a:xfrm>
            <a:off x="1924876" y="51844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arrange, init, freeze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38FAE-2CCB-411D-BBC7-ECE0B30C4859}"/>
              </a:ext>
            </a:extLst>
          </p:cNvPr>
          <p:cNvCxnSpPr>
            <a:cxnSpLocks/>
          </p:cNvCxnSpPr>
          <p:nvPr/>
        </p:nvCxnSpPr>
        <p:spPr>
          <a:xfrm>
            <a:off x="1783571" y="5624346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20AC5-8AD1-4A7D-ACB0-8B063398A5E2}"/>
              </a:ext>
            </a:extLst>
          </p:cNvPr>
          <p:cNvCxnSpPr>
            <a:cxnSpLocks/>
          </p:cNvCxnSpPr>
          <p:nvPr/>
        </p:nvCxnSpPr>
        <p:spPr>
          <a:xfrm flipH="1">
            <a:off x="1783571" y="5774969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F70A8-4121-4C69-9F5B-7F2EEF47AD67}"/>
              </a:ext>
            </a:extLst>
          </p:cNvPr>
          <p:cNvSpPr txBox="1"/>
          <p:nvPr/>
        </p:nvSpPr>
        <p:spPr>
          <a:xfrm>
            <a:off x="1860756" y="5787546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pretty-print, visualize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2FB39B9-3CF5-4A1A-99B3-CC769C02627C}"/>
              </a:ext>
            </a:extLst>
          </p:cNvPr>
          <p:cNvSpPr/>
          <p:nvPr/>
        </p:nvSpPr>
        <p:spPr>
          <a:xfrm>
            <a:off x="9692353" y="5184490"/>
            <a:ext cx="914400" cy="914400"/>
          </a:xfrm>
          <a:prstGeom prst="arc">
            <a:avLst>
              <a:gd name="adj1" fmla="val 13513321"/>
              <a:gd name="adj2" fmla="val 812554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A9513-13FF-4E73-9AE0-474D6D490B78}"/>
              </a:ext>
            </a:extLst>
          </p:cNvPr>
          <p:cNvSpPr txBox="1"/>
          <p:nvPr/>
        </p:nvSpPr>
        <p:spPr>
          <a:xfrm>
            <a:off x="10591513" y="5180025"/>
            <a:ext cx="941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search,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fit,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32BC2-DDC2-4C1A-BFB4-BE48F75026CE}"/>
              </a:ext>
            </a:extLst>
          </p:cNvPr>
          <p:cNvSpPr txBox="1"/>
          <p:nvPr/>
        </p:nvSpPr>
        <p:spPr>
          <a:xfrm>
            <a:off x="4274234" y="5136047"/>
            <a:ext cx="5551520" cy="1092607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>
                <a:latin typeface="Courier New" panose="02070309020205020404" pitchFamily="49" charset="0"/>
              </a:rPr>
              <a:t>pipeline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=</a:t>
            </a:r>
            <a:r>
              <a:rPr lang="en-US" sz="1300">
                <a:latin typeface="Courier New" panose="02070309020205020404" pitchFamily="49" charset="0"/>
              </a:rPr>
              <a:t> (</a:t>
            </a:r>
          </a:p>
          <a:p>
            <a:r>
              <a:rPr lang="en-US" sz="1300">
                <a:latin typeface="Courier New" panose="02070309020205020404" pitchFamily="49" charset="0"/>
              </a:rPr>
              <a:t>     (  Project(columns={'type': 'number'})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Norm</a:t>
            </a:r>
          </a:p>
          <a:p>
            <a:r>
              <a:rPr lang="en-US" sz="1300">
                <a:latin typeface="Courier New" panose="02070309020205020404" pitchFamily="49" charset="0"/>
              </a:rPr>
              <a:t>    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&amp;</a:t>
            </a:r>
            <a:r>
              <a:rPr lang="en-US" sz="1300">
                <a:latin typeface="Courier New" panose="02070309020205020404" pitchFamily="49" charset="0"/>
              </a:rPr>
              <a:t> Project(columns={'type': 'string'})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OneHot)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Concat</a:t>
            </a:r>
          </a:p>
          <a:p>
            <a:r>
              <a:rPr lang="en-US" sz="1300">
                <a:latin typeface="Courier New" panose="02070309020205020404" pitchFamily="49" charset="0"/>
              </a:rPr>
              <a:t> 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&gt;&gt;</a:t>
            </a:r>
            <a:r>
              <a:rPr lang="en-US" sz="1300">
                <a:latin typeface="Courier New" panose="02070309020205020404" pitchFamily="49" charset="0"/>
              </a:rPr>
              <a:t> (LR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XGBoost </a:t>
            </a:r>
            <a:r>
              <a:rPr lang="en-US" sz="1300" b="1">
                <a:solidFill>
                  <a:srgbClr val="A336FE"/>
                </a:solidFill>
                <a:latin typeface="Courier New" panose="02070309020205020404" pitchFamily="49" charset="0"/>
              </a:rPr>
              <a:t>|</a:t>
            </a:r>
            <a:r>
              <a:rPr lang="en-US" sz="1300">
                <a:latin typeface="Courier New" panose="02070309020205020404" pitchFamily="49" charset="0"/>
              </a:rPr>
              <a:t> LinearSVC))</a:t>
            </a:r>
          </a:p>
        </p:txBody>
      </p:sp>
    </p:spTree>
    <p:extLst>
      <p:ext uri="{BB962C8B-B14F-4D97-AF65-F5344CB8AC3E}">
        <p14:creationId xmlns:p14="http://schemas.microsoft.com/office/powerpoint/2010/main" val="25842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609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1_Office Theme</vt:lpstr>
      <vt:lpstr>Type-Driven Automated Learning with Lale</vt:lpstr>
      <vt:lpstr>Value Proposition</vt:lpstr>
      <vt:lpstr>Categorical + Continuous Dataset</vt:lpstr>
      <vt:lpstr>Manual Pipeline</vt:lpstr>
      <vt:lpstr>Pipeline Combinators</vt:lpstr>
      <vt:lpstr>Automated Pipeline</vt:lpstr>
      <vt:lpstr>Displaying Automation Results</vt:lpstr>
      <vt:lpstr>Bindings as Lifecycle: Venn Diagram</vt:lpstr>
      <vt:lpstr>Semi-Automated Data Science</vt:lpstr>
      <vt:lpstr>Constraints in Scikit-learn</vt:lpstr>
      <vt:lpstr>Constraints in Auto-ML</vt:lpstr>
      <vt:lpstr>Constraints in Lale</vt:lpstr>
      <vt:lpstr>Schemas as Documentation</vt:lpstr>
      <vt:lpstr>Schemas as Types</vt:lpstr>
      <vt:lpstr>Types as Search Spaces</vt:lpstr>
      <vt:lpstr>Customizing Schemas</vt:lpstr>
      <vt:lpstr>Scikit-learn Compatible Interopability</vt:lpstr>
      <vt:lpstr>Ongoing Work</vt:lpstr>
      <vt:lpstr>https://github.com/ibm/lale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81</cp:revision>
  <dcterms:created xsi:type="dcterms:W3CDTF">2019-10-09T16:16:09Z</dcterms:created>
  <dcterms:modified xsi:type="dcterms:W3CDTF">2019-10-31T14:02:02Z</dcterms:modified>
</cp:coreProperties>
</file>