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97" r:id="rId6"/>
    <p:sldId id="267" r:id="rId7"/>
    <p:sldId id="281" r:id="rId8"/>
    <p:sldId id="265" r:id="rId9"/>
    <p:sldId id="266" r:id="rId10"/>
    <p:sldId id="276" r:id="rId11"/>
    <p:sldId id="283" r:id="rId12"/>
    <p:sldId id="268" r:id="rId13"/>
    <p:sldId id="284" r:id="rId14"/>
    <p:sldId id="269" r:id="rId15"/>
    <p:sldId id="260" r:id="rId16"/>
    <p:sldId id="261" r:id="rId17"/>
    <p:sldId id="262" r:id="rId18"/>
    <p:sldId id="264" r:id="rId19"/>
    <p:sldId id="298" r:id="rId20"/>
    <p:sldId id="273" r:id="rId21"/>
    <p:sldId id="279" r:id="rId22"/>
    <p:sldId id="295" r:id="rId23"/>
    <p:sldId id="299" r:id="rId24"/>
    <p:sldId id="300" r:id="rId25"/>
    <p:sldId id="30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24FF"/>
    <a:srgbClr val="7EC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59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76" y="1288"/>
      </p:cViewPr>
      <p:guideLst>
        <p:guide orient="horz" pos="8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6" d="100"/>
        <a:sy n="136" d="100"/>
      </p:scale>
      <p:origin x="0" y="-6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DFDE2-4FB0-4EB0-A5A7-99E75D6A28B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F4FC70A-AFC7-446E-AA1F-A00BEEE211D7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Automation</a:t>
          </a:r>
        </a:p>
        <a:p>
          <a:r>
            <a:rPr lang="en-US" sz="1800" baseline="0">
              <a:latin typeface="Arial" panose="020B0604020202020204" pitchFamily="34" charset="0"/>
            </a:rPr>
            <a:t>Easy search and tuning of pipelines</a:t>
          </a:r>
        </a:p>
      </dgm:t>
    </dgm:pt>
    <dgm:pt modelId="{30AC68D2-7789-4D7B-A475-0DD3C1712509}" type="parTrans" cxnId="{C940C55A-B8C5-496E-B0FA-09ADF991971E}">
      <dgm:prSet/>
      <dgm:spPr/>
      <dgm:t>
        <a:bodyPr/>
        <a:lstStyle/>
        <a:p>
          <a:endParaRPr lang="en-US"/>
        </a:p>
      </dgm:t>
    </dgm:pt>
    <dgm:pt modelId="{85BD72A2-4DDC-4A3E-A766-572EEDE3B3EE}" type="sibTrans" cxnId="{C940C55A-B8C5-496E-B0FA-09ADF991971E}">
      <dgm:prSet/>
      <dgm:spPr/>
      <dgm:t>
        <a:bodyPr/>
        <a:lstStyle/>
        <a:p>
          <a:endParaRPr lang="en-US"/>
        </a:p>
      </dgm:t>
    </dgm:pt>
    <dgm:pt modelId="{2231DCEB-9501-4FFC-B381-47956147E528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Usability</a:t>
          </a:r>
        </a:p>
        <a:p>
          <a:r>
            <a:rPr lang="en-US" sz="1800" baseline="0">
              <a:latin typeface="Arial" panose="020B0604020202020204" pitchFamily="34" charset="0"/>
            </a:rPr>
            <a:t>Like scikit learn plus types </a:t>
          </a:r>
        </a:p>
      </dgm:t>
    </dgm:pt>
    <dgm:pt modelId="{41256178-BD3D-4755-B346-D3C62C74638D}" type="parTrans" cxnId="{AA077CAA-0263-49FD-B634-A052B608C537}">
      <dgm:prSet/>
      <dgm:spPr/>
      <dgm:t>
        <a:bodyPr/>
        <a:lstStyle/>
        <a:p>
          <a:endParaRPr lang="en-US"/>
        </a:p>
      </dgm:t>
    </dgm:pt>
    <dgm:pt modelId="{9A9F17A5-A257-4EE6-BCE5-03675456B84E}" type="sibTrans" cxnId="{AA077CAA-0263-49FD-B634-A052B608C537}">
      <dgm:prSet/>
      <dgm:spPr/>
      <dgm:t>
        <a:bodyPr/>
        <a:lstStyle/>
        <a:p>
          <a:endParaRPr lang="en-US"/>
        </a:p>
      </dgm:t>
    </dgm:pt>
    <dgm:pt modelId="{E7C26637-50D6-4AF7-A586-CC3A2B79C13D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Portability</a:t>
          </a:r>
        </a:p>
        <a:p>
          <a:r>
            <a:rPr lang="en-US" sz="1800" baseline="0">
              <a:latin typeface="Arial" panose="020B0604020202020204" pitchFamily="34" charset="0"/>
            </a:rPr>
            <a:t>Python building blocks &amp; beyond</a:t>
          </a:r>
        </a:p>
      </dgm:t>
    </dgm:pt>
    <dgm:pt modelId="{8B02356C-117B-49AF-84EF-453C13262094}" type="parTrans" cxnId="{AB1DA34F-6C33-4593-B192-423B71F187D8}">
      <dgm:prSet/>
      <dgm:spPr/>
      <dgm:t>
        <a:bodyPr/>
        <a:lstStyle/>
        <a:p>
          <a:endParaRPr lang="en-US"/>
        </a:p>
      </dgm:t>
    </dgm:pt>
    <dgm:pt modelId="{E6209F89-31F5-4FC4-81E5-31EC243D9ED8}" type="sibTrans" cxnId="{AB1DA34F-6C33-4593-B192-423B71F187D8}">
      <dgm:prSet/>
      <dgm:spPr/>
      <dgm:t>
        <a:bodyPr/>
        <a:lstStyle/>
        <a:p>
          <a:endParaRPr lang="en-US"/>
        </a:p>
      </dgm:t>
    </dgm:pt>
    <dgm:pt modelId="{E93537DF-0A2B-4A5B-80F3-E68C7ADD1F27}" type="pres">
      <dgm:prSet presAssocID="{6F8DFDE2-4FB0-4EB0-A5A7-99E75D6A28B0}" presName="compositeShape" presStyleCnt="0">
        <dgm:presLayoutVars>
          <dgm:chMax val="7"/>
          <dgm:dir/>
          <dgm:resizeHandles val="exact"/>
        </dgm:presLayoutVars>
      </dgm:prSet>
      <dgm:spPr/>
    </dgm:pt>
    <dgm:pt modelId="{7A5AC6BC-B78D-430A-A0A9-930D8E975C6A}" type="pres">
      <dgm:prSet presAssocID="{BF4FC70A-AFC7-446E-AA1F-A00BEEE211D7}" presName="circ1" presStyleLbl="vennNode1" presStyleIdx="0" presStyleCnt="3"/>
      <dgm:spPr/>
    </dgm:pt>
    <dgm:pt modelId="{D4F22EFC-66A5-4FC4-A3F5-9C6560F59B26}" type="pres">
      <dgm:prSet presAssocID="{BF4FC70A-AFC7-446E-AA1F-A00BEEE211D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80D015E-CAD3-449E-AB3E-60FE9D876288}" type="pres">
      <dgm:prSet presAssocID="{2231DCEB-9501-4FFC-B381-47956147E528}" presName="circ2" presStyleLbl="vennNode1" presStyleIdx="1" presStyleCnt="3"/>
      <dgm:spPr/>
    </dgm:pt>
    <dgm:pt modelId="{BEC3981E-2FC4-4D6B-8189-72DF3802414E}" type="pres">
      <dgm:prSet presAssocID="{2231DCEB-9501-4FFC-B381-47956147E52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056004-2CC7-49F5-A68C-43FA349E2D17}" type="pres">
      <dgm:prSet presAssocID="{E7C26637-50D6-4AF7-A586-CC3A2B79C13D}" presName="circ3" presStyleLbl="vennNode1" presStyleIdx="2" presStyleCnt="3"/>
      <dgm:spPr/>
    </dgm:pt>
    <dgm:pt modelId="{157F49F1-37BE-4ECD-9A93-DFEA62597A63}" type="pres">
      <dgm:prSet presAssocID="{E7C26637-50D6-4AF7-A586-CC3A2B79C13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5C51808-C126-49FC-AF36-AB511B66598F}" type="presOf" srcId="{2231DCEB-9501-4FFC-B381-47956147E528}" destId="{780D015E-CAD3-449E-AB3E-60FE9D876288}" srcOrd="0" destOrd="0" presId="urn:microsoft.com/office/officeart/2005/8/layout/venn1"/>
    <dgm:cxn modelId="{CB1BC10D-4957-4BFC-9093-8FCF87EF3B36}" type="presOf" srcId="{2231DCEB-9501-4FFC-B381-47956147E528}" destId="{BEC3981E-2FC4-4D6B-8189-72DF3802414E}" srcOrd="1" destOrd="0" presId="urn:microsoft.com/office/officeart/2005/8/layout/venn1"/>
    <dgm:cxn modelId="{527CE51E-F1F9-42EC-A26A-D3DA56645F27}" type="presOf" srcId="{E7C26637-50D6-4AF7-A586-CC3A2B79C13D}" destId="{157F49F1-37BE-4ECD-9A93-DFEA62597A63}" srcOrd="1" destOrd="0" presId="urn:microsoft.com/office/officeart/2005/8/layout/venn1"/>
    <dgm:cxn modelId="{AB1DA34F-6C33-4593-B192-423B71F187D8}" srcId="{6F8DFDE2-4FB0-4EB0-A5A7-99E75D6A28B0}" destId="{E7C26637-50D6-4AF7-A586-CC3A2B79C13D}" srcOrd="2" destOrd="0" parTransId="{8B02356C-117B-49AF-84EF-453C13262094}" sibTransId="{E6209F89-31F5-4FC4-81E5-31EC243D9ED8}"/>
    <dgm:cxn modelId="{C940C55A-B8C5-496E-B0FA-09ADF991971E}" srcId="{6F8DFDE2-4FB0-4EB0-A5A7-99E75D6A28B0}" destId="{BF4FC70A-AFC7-446E-AA1F-A00BEEE211D7}" srcOrd="0" destOrd="0" parTransId="{30AC68D2-7789-4D7B-A475-0DD3C1712509}" sibTransId="{85BD72A2-4DDC-4A3E-A766-572EEDE3B3EE}"/>
    <dgm:cxn modelId="{AA077CAA-0263-49FD-B634-A052B608C537}" srcId="{6F8DFDE2-4FB0-4EB0-A5A7-99E75D6A28B0}" destId="{2231DCEB-9501-4FFC-B381-47956147E528}" srcOrd="1" destOrd="0" parTransId="{41256178-BD3D-4755-B346-D3C62C74638D}" sibTransId="{9A9F17A5-A257-4EE6-BCE5-03675456B84E}"/>
    <dgm:cxn modelId="{F30A28D4-8D9F-4749-8309-A6E32BE5E333}" type="presOf" srcId="{6F8DFDE2-4FB0-4EB0-A5A7-99E75D6A28B0}" destId="{E93537DF-0A2B-4A5B-80F3-E68C7ADD1F27}" srcOrd="0" destOrd="0" presId="urn:microsoft.com/office/officeart/2005/8/layout/venn1"/>
    <dgm:cxn modelId="{3C0646E1-8DE5-45EC-B9F1-9A32FD8E24EA}" type="presOf" srcId="{E7C26637-50D6-4AF7-A586-CC3A2B79C13D}" destId="{0B056004-2CC7-49F5-A68C-43FA349E2D17}" srcOrd="0" destOrd="0" presId="urn:microsoft.com/office/officeart/2005/8/layout/venn1"/>
    <dgm:cxn modelId="{3B1B63ED-D2AC-4B7D-8078-EF8265D44935}" type="presOf" srcId="{BF4FC70A-AFC7-446E-AA1F-A00BEEE211D7}" destId="{D4F22EFC-66A5-4FC4-A3F5-9C6560F59B26}" srcOrd="1" destOrd="0" presId="urn:microsoft.com/office/officeart/2005/8/layout/venn1"/>
    <dgm:cxn modelId="{7E0CB2F0-80C9-4E74-B334-0C49B218C582}" type="presOf" srcId="{BF4FC70A-AFC7-446E-AA1F-A00BEEE211D7}" destId="{7A5AC6BC-B78D-430A-A0A9-930D8E975C6A}" srcOrd="0" destOrd="0" presId="urn:microsoft.com/office/officeart/2005/8/layout/venn1"/>
    <dgm:cxn modelId="{3BD5F3A2-0DF3-4EDD-B032-5E73C1840D80}" type="presParOf" srcId="{E93537DF-0A2B-4A5B-80F3-E68C7ADD1F27}" destId="{7A5AC6BC-B78D-430A-A0A9-930D8E975C6A}" srcOrd="0" destOrd="0" presId="urn:microsoft.com/office/officeart/2005/8/layout/venn1"/>
    <dgm:cxn modelId="{844435AF-80D9-4B52-9CC6-9F0ADDC39C35}" type="presParOf" srcId="{E93537DF-0A2B-4A5B-80F3-E68C7ADD1F27}" destId="{D4F22EFC-66A5-4FC4-A3F5-9C6560F59B26}" srcOrd="1" destOrd="0" presId="urn:microsoft.com/office/officeart/2005/8/layout/venn1"/>
    <dgm:cxn modelId="{CF1914A8-7378-479F-AC5E-A8185A8FD829}" type="presParOf" srcId="{E93537DF-0A2B-4A5B-80F3-E68C7ADD1F27}" destId="{780D015E-CAD3-449E-AB3E-60FE9D876288}" srcOrd="2" destOrd="0" presId="urn:microsoft.com/office/officeart/2005/8/layout/venn1"/>
    <dgm:cxn modelId="{1D1BCB0A-7E77-4BA0-A449-29549D0AC7D4}" type="presParOf" srcId="{E93537DF-0A2B-4A5B-80F3-E68C7ADD1F27}" destId="{BEC3981E-2FC4-4D6B-8189-72DF3802414E}" srcOrd="3" destOrd="0" presId="urn:microsoft.com/office/officeart/2005/8/layout/venn1"/>
    <dgm:cxn modelId="{E70F02EE-8599-4D59-AF60-D646DDB34D91}" type="presParOf" srcId="{E93537DF-0A2B-4A5B-80F3-E68C7ADD1F27}" destId="{0B056004-2CC7-49F5-A68C-43FA349E2D17}" srcOrd="4" destOrd="0" presId="urn:microsoft.com/office/officeart/2005/8/layout/venn1"/>
    <dgm:cxn modelId="{4DC5D89E-B9C0-455D-B768-A1803FD593BC}" type="presParOf" srcId="{E93537DF-0A2B-4A5B-80F3-E68C7ADD1F27}" destId="{157F49F1-37BE-4ECD-9A93-DFEA62597A6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8DFDE2-4FB0-4EB0-A5A7-99E75D6A28B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F4FC70A-AFC7-446E-AA1F-A00BEEE211D7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Automation</a:t>
          </a:r>
        </a:p>
      </dgm:t>
    </dgm:pt>
    <dgm:pt modelId="{30AC68D2-7789-4D7B-A475-0DD3C1712509}" type="parTrans" cxnId="{C940C55A-B8C5-496E-B0FA-09ADF991971E}">
      <dgm:prSet/>
      <dgm:spPr/>
      <dgm:t>
        <a:bodyPr/>
        <a:lstStyle/>
        <a:p>
          <a:endParaRPr lang="en-US"/>
        </a:p>
      </dgm:t>
    </dgm:pt>
    <dgm:pt modelId="{85BD72A2-4DDC-4A3E-A766-572EEDE3B3EE}" type="sibTrans" cxnId="{C940C55A-B8C5-496E-B0FA-09ADF991971E}">
      <dgm:prSet/>
      <dgm:spPr/>
      <dgm:t>
        <a:bodyPr/>
        <a:lstStyle/>
        <a:p>
          <a:endParaRPr lang="en-US"/>
        </a:p>
      </dgm:t>
    </dgm:pt>
    <dgm:pt modelId="{2231DCEB-9501-4FFC-B381-47956147E528}">
      <dgm:prSet phldrT="[Text]" custT="1"/>
      <dgm:spPr/>
      <dgm:t>
        <a:bodyPr/>
        <a:lstStyle/>
        <a:p>
          <a:pPr>
            <a:tabLst>
              <a:tab pos="854075" algn="l"/>
            </a:tabLst>
          </a:pPr>
          <a:r>
            <a:rPr lang="en-US" sz="2800" baseline="0">
              <a:latin typeface="Arial" panose="020B0604020202020204" pitchFamily="34" charset="0"/>
            </a:rPr>
            <a:t>	Usability</a:t>
          </a:r>
        </a:p>
      </dgm:t>
    </dgm:pt>
    <dgm:pt modelId="{41256178-BD3D-4755-B346-D3C62C74638D}" type="parTrans" cxnId="{AA077CAA-0263-49FD-B634-A052B608C537}">
      <dgm:prSet/>
      <dgm:spPr/>
      <dgm:t>
        <a:bodyPr/>
        <a:lstStyle/>
        <a:p>
          <a:endParaRPr lang="en-US"/>
        </a:p>
      </dgm:t>
    </dgm:pt>
    <dgm:pt modelId="{9A9F17A5-A257-4EE6-BCE5-03675456B84E}" type="sibTrans" cxnId="{AA077CAA-0263-49FD-B634-A052B608C537}">
      <dgm:prSet/>
      <dgm:spPr/>
      <dgm:t>
        <a:bodyPr/>
        <a:lstStyle/>
        <a:p>
          <a:endParaRPr lang="en-US"/>
        </a:p>
      </dgm:t>
    </dgm:pt>
    <dgm:pt modelId="{E7C26637-50D6-4AF7-A586-CC3A2B79C13D}">
      <dgm:prSet phldrT="[Text]" custT="1"/>
      <dgm:spPr/>
      <dgm:t>
        <a:bodyPr/>
        <a:lstStyle/>
        <a:p>
          <a:pPr>
            <a:tabLst>
              <a:tab pos="1828800" algn="l"/>
            </a:tabLst>
          </a:pPr>
          <a:r>
            <a:rPr lang="en-US" sz="2800" baseline="0">
              <a:latin typeface="Arial" panose="020B0604020202020204" pitchFamily="34" charset="0"/>
            </a:rPr>
            <a:t>Interop	</a:t>
          </a:r>
        </a:p>
      </dgm:t>
    </dgm:pt>
    <dgm:pt modelId="{8B02356C-117B-49AF-84EF-453C13262094}" type="parTrans" cxnId="{AB1DA34F-6C33-4593-B192-423B71F187D8}">
      <dgm:prSet/>
      <dgm:spPr/>
      <dgm:t>
        <a:bodyPr/>
        <a:lstStyle/>
        <a:p>
          <a:endParaRPr lang="en-US"/>
        </a:p>
      </dgm:t>
    </dgm:pt>
    <dgm:pt modelId="{E6209F89-31F5-4FC4-81E5-31EC243D9ED8}" type="sibTrans" cxnId="{AB1DA34F-6C33-4593-B192-423B71F187D8}">
      <dgm:prSet/>
      <dgm:spPr/>
      <dgm:t>
        <a:bodyPr/>
        <a:lstStyle/>
        <a:p>
          <a:endParaRPr lang="en-US"/>
        </a:p>
      </dgm:t>
    </dgm:pt>
    <dgm:pt modelId="{E93537DF-0A2B-4A5B-80F3-E68C7ADD1F27}" type="pres">
      <dgm:prSet presAssocID="{6F8DFDE2-4FB0-4EB0-A5A7-99E75D6A28B0}" presName="compositeShape" presStyleCnt="0">
        <dgm:presLayoutVars>
          <dgm:chMax val="7"/>
          <dgm:dir/>
          <dgm:resizeHandles val="exact"/>
        </dgm:presLayoutVars>
      </dgm:prSet>
      <dgm:spPr/>
    </dgm:pt>
    <dgm:pt modelId="{7A5AC6BC-B78D-430A-A0A9-930D8E975C6A}" type="pres">
      <dgm:prSet presAssocID="{BF4FC70A-AFC7-446E-AA1F-A00BEEE211D7}" presName="circ1" presStyleLbl="vennNode1" presStyleIdx="0" presStyleCnt="3" custScaleX="137989" custScaleY="137989"/>
      <dgm:spPr/>
    </dgm:pt>
    <dgm:pt modelId="{D4F22EFC-66A5-4FC4-A3F5-9C6560F59B26}" type="pres">
      <dgm:prSet presAssocID="{BF4FC70A-AFC7-446E-AA1F-A00BEEE211D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80D015E-CAD3-449E-AB3E-60FE9D876288}" type="pres">
      <dgm:prSet presAssocID="{2231DCEB-9501-4FFC-B381-47956147E528}" presName="circ2" presStyleLbl="vennNode1" presStyleIdx="1" presStyleCnt="3" custScaleX="137989" custScaleY="137989"/>
      <dgm:spPr/>
    </dgm:pt>
    <dgm:pt modelId="{BEC3981E-2FC4-4D6B-8189-72DF3802414E}" type="pres">
      <dgm:prSet presAssocID="{2231DCEB-9501-4FFC-B381-47956147E52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056004-2CC7-49F5-A68C-43FA349E2D17}" type="pres">
      <dgm:prSet presAssocID="{E7C26637-50D6-4AF7-A586-CC3A2B79C13D}" presName="circ3" presStyleLbl="vennNode1" presStyleIdx="2" presStyleCnt="3" custScaleX="137989" custScaleY="137989"/>
      <dgm:spPr/>
    </dgm:pt>
    <dgm:pt modelId="{157F49F1-37BE-4ECD-9A93-DFEA62597A63}" type="pres">
      <dgm:prSet presAssocID="{E7C26637-50D6-4AF7-A586-CC3A2B79C13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5C51808-C126-49FC-AF36-AB511B66598F}" type="presOf" srcId="{2231DCEB-9501-4FFC-B381-47956147E528}" destId="{780D015E-CAD3-449E-AB3E-60FE9D876288}" srcOrd="0" destOrd="0" presId="urn:microsoft.com/office/officeart/2005/8/layout/venn1"/>
    <dgm:cxn modelId="{CB1BC10D-4957-4BFC-9093-8FCF87EF3B36}" type="presOf" srcId="{2231DCEB-9501-4FFC-B381-47956147E528}" destId="{BEC3981E-2FC4-4D6B-8189-72DF3802414E}" srcOrd="1" destOrd="0" presId="urn:microsoft.com/office/officeart/2005/8/layout/venn1"/>
    <dgm:cxn modelId="{527CE51E-F1F9-42EC-A26A-D3DA56645F27}" type="presOf" srcId="{E7C26637-50D6-4AF7-A586-CC3A2B79C13D}" destId="{157F49F1-37BE-4ECD-9A93-DFEA62597A63}" srcOrd="1" destOrd="0" presId="urn:microsoft.com/office/officeart/2005/8/layout/venn1"/>
    <dgm:cxn modelId="{AB1DA34F-6C33-4593-B192-423B71F187D8}" srcId="{6F8DFDE2-4FB0-4EB0-A5A7-99E75D6A28B0}" destId="{E7C26637-50D6-4AF7-A586-CC3A2B79C13D}" srcOrd="2" destOrd="0" parTransId="{8B02356C-117B-49AF-84EF-453C13262094}" sibTransId="{E6209F89-31F5-4FC4-81E5-31EC243D9ED8}"/>
    <dgm:cxn modelId="{C940C55A-B8C5-496E-B0FA-09ADF991971E}" srcId="{6F8DFDE2-4FB0-4EB0-A5A7-99E75D6A28B0}" destId="{BF4FC70A-AFC7-446E-AA1F-A00BEEE211D7}" srcOrd="0" destOrd="0" parTransId="{30AC68D2-7789-4D7B-A475-0DD3C1712509}" sibTransId="{85BD72A2-4DDC-4A3E-A766-572EEDE3B3EE}"/>
    <dgm:cxn modelId="{AA077CAA-0263-49FD-B634-A052B608C537}" srcId="{6F8DFDE2-4FB0-4EB0-A5A7-99E75D6A28B0}" destId="{2231DCEB-9501-4FFC-B381-47956147E528}" srcOrd="1" destOrd="0" parTransId="{41256178-BD3D-4755-B346-D3C62C74638D}" sibTransId="{9A9F17A5-A257-4EE6-BCE5-03675456B84E}"/>
    <dgm:cxn modelId="{F30A28D4-8D9F-4749-8309-A6E32BE5E333}" type="presOf" srcId="{6F8DFDE2-4FB0-4EB0-A5A7-99E75D6A28B0}" destId="{E93537DF-0A2B-4A5B-80F3-E68C7ADD1F27}" srcOrd="0" destOrd="0" presId="urn:microsoft.com/office/officeart/2005/8/layout/venn1"/>
    <dgm:cxn modelId="{3C0646E1-8DE5-45EC-B9F1-9A32FD8E24EA}" type="presOf" srcId="{E7C26637-50D6-4AF7-A586-CC3A2B79C13D}" destId="{0B056004-2CC7-49F5-A68C-43FA349E2D17}" srcOrd="0" destOrd="0" presId="urn:microsoft.com/office/officeart/2005/8/layout/venn1"/>
    <dgm:cxn modelId="{3B1B63ED-D2AC-4B7D-8078-EF8265D44935}" type="presOf" srcId="{BF4FC70A-AFC7-446E-AA1F-A00BEEE211D7}" destId="{D4F22EFC-66A5-4FC4-A3F5-9C6560F59B26}" srcOrd="1" destOrd="0" presId="urn:microsoft.com/office/officeart/2005/8/layout/venn1"/>
    <dgm:cxn modelId="{7E0CB2F0-80C9-4E74-B334-0C49B218C582}" type="presOf" srcId="{BF4FC70A-AFC7-446E-AA1F-A00BEEE211D7}" destId="{7A5AC6BC-B78D-430A-A0A9-930D8E975C6A}" srcOrd="0" destOrd="0" presId="urn:microsoft.com/office/officeart/2005/8/layout/venn1"/>
    <dgm:cxn modelId="{3BD5F3A2-0DF3-4EDD-B032-5E73C1840D80}" type="presParOf" srcId="{E93537DF-0A2B-4A5B-80F3-E68C7ADD1F27}" destId="{7A5AC6BC-B78D-430A-A0A9-930D8E975C6A}" srcOrd="0" destOrd="0" presId="urn:microsoft.com/office/officeart/2005/8/layout/venn1"/>
    <dgm:cxn modelId="{844435AF-80D9-4B52-9CC6-9F0ADDC39C35}" type="presParOf" srcId="{E93537DF-0A2B-4A5B-80F3-E68C7ADD1F27}" destId="{D4F22EFC-66A5-4FC4-A3F5-9C6560F59B26}" srcOrd="1" destOrd="0" presId="urn:microsoft.com/office/officeart/2005/8/layout/venn1"/>
    <dgm:cxn modelId="{CF1914A8-7378-479F-AC5E-A8185A8FD829}" type="presParOf" srcId="{E93537DF-0A2B-4A5B-80F3-E68C7ADD1F27}" destId="{780D015E-CAD3-449E-AB3E-60FE9D876288}" srcOrd="2" destOrd="0" presId="urn:microsoft.com/office/officeart/2005/8/layout/venn1"/>
    <dgm:cxn modelId="{1D1BCB0A-7E77-4BA0-A449-29549D0AC7D4}" type="presParOf" srcId="{E93537DF-0A2B-4A5B-80F3-E68C7ADD1F27}" destId="{BEC3981E-2FC4-4D6B-8189-72DF3802414E}" srcOrd="3" destOrd="0" presId="urn:microsoft.com/office/officeart/2005/8/layout/venn1"/>
    <dgm:cxn modelId="{E70F02EE-8599-4D59-AF60-D646DDB34D91}" type="presParOf" srcId="{E93537DF-0A2B-4A5B-80F3-E68C7ADD1F27}" destId="{0B056004-2CC7-49F5-A68C-43FA349E2D17}" srcOrd="4" destOrd="0" presId="urn:microsoft.com/office/officeart/2005/8/layout/venn1"/>
    <dgm:cxn modelId="{4DC5D89E-B9C0-455D-B768-A1803FD593BC}" type="presParOf" srcId="{E93537DF-0A2B-4A5B-80F3-E68C7ADD1F27}" destId="{157F49F1-37BE-4ECD-9A93-DFEA62597A6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8DFDE2-4FB0-4EB0-A5A7-99E75D6A28B0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F4FC70A-AFC7-446E-AA1F-A00BEEE211D7}">
      <dgm:prSet phldrT="[Text]" custT="1"/>
      <dgm:spPr/>
      <dgm:t>
        <a:bodyPr/>
        <a:lstStyle/>
        <a:p>
          <a:r>
            <a:rPr lang="en-US" sz="2800" baseline="0">
              <a:latin typeface="Arial" panose="020B0604020202020204" pitchFamily="34" charset="0"/>
            </a:rPr>
            <a:t>Automation</a:t>
          </a:r>
        </a:p>
      </dgm:t>
    </dgm:pt>
    <dgm:pt modelId="{30AC68D2-7789-4D7B-A475-0DD3C1712509}" type="parTrans" cxnId="{C940C55A-B8C5-496E-B0FA-09ADF991971E}">
      <dgm:prSet/>
      <dgm:spPr/>
      <dgm:t>
        <a:bodyPr/>
        <a:lstStyle/>
        <a:p>
          <a:endParaRPr lang="en-US"/>
        </a:p>
      </dgm:t>
    </dgm:pt>
    <dgm:pt modelId="{85BD72A2-4DDC-4A3E-A766-572EEDE3B3EE}" type="sibTrans" cxnId="{C940C55A-B8C5-496E-B0FA-09ADF991971E}">
      <dgm:prSet/>
      <dgm:spPr/>
      <dgm:t>
        <a:bodyPr/>
        <a:lstStyle/>
        <a:p>
          <a:endParaRPr lang="en-US"/>
        </a:p>
      </dgm:t>
    </dgm:pt>
    <dgm:pt modelId="{2231DCEB-9501-4FFC-B381-47956147E528}">
      <dgm:prSet phldrT="[Text]" custT="1"/>
      <dgm:spPr/>
      <dgm:t>
        <a:bodyPr/>
        <a:lstStyle/>
        <a:p>
          <a:pPr>
            <a:tabLst>
              <a:tab pos="854075" algn="l"/>
            </a:tabLst>
          </a:pPr>
          <a:r>
            <a:rPr lang="en-US" sz="2800" baseline="0">
              <a:latin typeface="Arial" panose="020B0604020202020204" pitchFamily="34" charset="0"/>
            </a:rPr>
            <a:t>	Usability</a:t>
          </a:r>
        </a:p>
      </dgm:t>
    </dgm:pt>
    <dgm:pt modelId="{41256178-BD3D-4755-B346-D3C62C74638D}" type="parTrans" cxnId="{AA077CAA-0263-49FD-B634-A052B608C537}">
      <dgm:prSet/>
      <dgm:spPr/>
      <dgm:t>
        <a:bodyPr/>
        <a:lstStyle/>
        <a:p>
          <a:endParaRPr lang="en-US"/>
        </a:p>
      </dgm:t>
    </dgm:pt>
    <dgm:pt modelId="{9A9F17A5-A257-4EE6-BCE5-03675456B84E}" type="sibTrans" cxnId="{AA077CAA-0263-49FD-B634-A052B608C537}">
      <dgm:prSet/>
      <dgm:spPr/>
      <dgm:t>
        <a:bodyPr/>
        <a:lstStyle/>
        <a:p>
          <a:endParaRPr lang="en-US"/>
        </a:p>
      </dgm:t>
    </dgm:pt>
    <dgm:pt modelId="{E7C26637-50D6-4AF7-A586-CC3A2B79C13D}">
      <dgm:prSet phldrT="[Text]" custT="1"/>
      <dgm:spPr/>
      <dgm:t>
        <a:bodyPr/>
        <a:lstStyle/>
        <a:p>
          <a:pPr>
            <a:tabLst>
              <a:tab pos="1828800" algn="l"/>
            </a:tabLst>
          </a:pPr>
          <a:r>
            <a:rPr lang="en-US" sz="2800" baseline="0">
              <a:latin typeface="Arial" panose="020B0604020202020204" pitchFamily="34" charset="0"/>
            </a:rPr>
            <a:t>Interop	</a:t>
          </a:r>
        </a:p>
      </dgm:t>
    </dgm:pt>
    <dgm:pt modelId="{8B02356C-117B-49AF-84EF-453C13262094}" type="parTrans" cxnId="{AB1DA34F-6C33-4593-B192-423B71F187D8}">
      <dgm:prSet/>
      <dgm:spPr/>
      <dgm:t>
        <a:bodyPr/>
        <a:lstStyle/>
        <a:p>
          <a:endParaRPr lang="en-US"/>
        </a:p>
      </dgm:t>
    </dgm:pt>
    <dgm:pt modelId="{E6209F89-31F5-4FC4-81E5-31EC243D9ED8}" type="sibTrans" cxnId="{AB1DA34F-6C33-4593-B192-423B71F187D8}">
      <dgm:prSet/>
      <dgm:spPr/>
      <dgm:t>
        <a:bodyPr/>
        <a:lstStyle/>
        <a:p>
          <a:endParaRPr lang="en-US"/>
        </a:p>
      </dgm:t>
    </dgm:pt>
    <dgm:pt modelId="{E93537DF-0A2B-4A5B-80F3-E68C7ADD1F27}" type="pres">
      <dgm:prSet presAssocID="{6F8DFDE2-4FB0-4EB0-A5A7-99E75D6A28B0}" presName="compositeShape" presStyleCnt="0">
        <dgm:presLayoutVars>
          <dgm:chMax val="7"/>
          <dgm:dir/>
          <dgm:resizeHandles val="exact"/>
        </dgm:presLayoutVars>
      </dgm:prSet>
      <dgm:spPr/>
    </dgm:pt>
    <dgm:pt modelId="{7A5AC6BC-B78D-430A-A0A9-930D8E975C6A}" type="pres">
      <dgm:prSet presAssocID="{BF4FC70A-AFC7-446E-AA1F-A00BEEE211D7}" presName="circ1" presStyleLbl="vennNode1" presStyleIdx="0" presStyleCnt="3" custScaleX="137989" custScaleY="137989"/>
      <dgm:spPr/>
    </dgm:pt>
    <dgm:pt modelId="{D4F22EFC-66A5-4FC4-A3F5-9C6560F59B26}" type="pres">
      <dgm:prSet presAssocID="{BF4FC70A-AFC7-446E-AA1F-A00BEEE211D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780D015E-CAD3-449E-AB3E-60FE9D876288}" type="pres">
      <dgm:prSet presAssocID="{2231DCEB-9501-4FFC-B381-47956147E528}" presName="circ2" presStyleLbl="vennNode1" presStyleIdx="1" presStyleCnt="3" custScaleX="137989" custScaleY="137989"/>
      <dgm:spPr/>
    </dgm:pt>
    <dgm:pt modelId="{BEC3981E-2FC4-4D6B-8189-72DF3802414E}" type="pres">
      <dgm:prSet presAssocID="{2231DCEB-9501-4FFC-B381-47956147E52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B056004-2CC7-49F5-A68C-43FA349E2D17}" type="pres">
      <dgm:prSet presAssocID="{E7C26637-50D6-4AF7-A586-CC3A2B79C13D}" presName="circ3" presStyleLbl="vennNode1" presStyleIdx="2" presStyleCnt="3" custScaleX="137989" custScaleY="137989"/>
      <dgm:spPr/>
    </dgm:pt>
    <dgm:pt modelId="{157F49F1-37BE-4ECD-9A93-DFEA62597A63}" type="pres">
      <dgm:prSet presAssocID="{E7C26637-50D6-4AF7-A586-CC3A2B79C13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5C51808-C126-49FC-AF36-AB511B66598F}" type="presOf" srcId="{2231DCEB-9501-4FFC-B381-47956147E528}" destId="{780D015E-CAD3-449E-AB3E-60FE9D876288}" srcOrd="0" destOrd="0" presId="urn:microsoft.com/office/officeart/2005/8/layout/venn1"/>
    <dgm:cxn modelId="{CB1BC10D-4957-4BFC-9093-8FCF87EF3B36}" type="presOf" srcId="{2231DCEB-9501-4FFC-B381-47956147E528}" destId="{BEC3981E-2FC4-4D6B-8189-72DF3802414E}" srcOrd="1" destOrd="0" presId="urn:microsoft.com/office/officeart/2005/8/layout/venn1"/>
    <dgm:cxn modelId="{527CE51E-F1F9-42EC-A26A-D3DA56645F27}" type="presOf" srcId="{E7C26637-50D6-4AF7-A586-CC3A2B79C13D}" destId="{157F49F1-37BE-4ECD-9A93-DFEA62597A63}" srcOrd="1" destOrd="0" presId="urn:microsoft.com/office/officeart/2005/8/layout/venn1"/>
    <dgm:cxn modelId="{AB1DA34F-6C33-4593-B192-423B71F187D8}" srcId="{6F8DFDE2-4FB0-4EB0-A5A7-99E75D6A28B0}" destId="{E7C26637-50D6-4AF7-A586-CC3A2B79C13D}" srcOrd="2" destOrd="0" parTransId="{8B02356C-117B-49AF-84EF-453C13262094}" sibTransId="{E6209F89-31F5-4FC4-81E5-31EC243D9ED8}"/>
    <dgm:cxn modelId="{C940C55A-B8C5-496E-B0FA-09ADF991971E}" srcId="{6F8DFDE2-4FB0-4EB0-A5A7-99E75D6A28B0}" destId="{BF4FC70A-AFC7-446E-AA1F-A00BEEE211D7}" srcOrd="0" destOrd="0" parTransId="{30AC68D2-7789-4D7B-A475-0DD3C1712509}" sibTransId="{85BD72A2-4DDC-4A3E-A766-572EEDE3B3EE}"/>
    <dgm:cxn modelId="{AA077CAA-0263-49FD-B634-A052B608C537}" srcId="{6F8DFDE2-4FB0-4EB0-A5A7-99E75D6A28B0}" destId="{2231DCEB-9501-4FFC-B381-47956147E528}" srcOrd="1" destOrd="0" parTransId="{41256178-BD3D-4755-B346-D3C62C74638D}" sibTransId="{9A9F17A5-A257-4EE6-BCE5-03675456B84E}"/>
    <dgm:cxn modelId="{F30A28D4-8D9F-4749-8309-A6E32BE5E333}" type="presOf" srcId="{6F8DFDE2-4FB0-4EB0-A5A7-99E75D6A28B0}" destId="{E93537DF-0A2B-4A5B-80F3-E68C7ADD1F27}" srcOrd="0" destOrd="0" presId="urn:microsoft.com/office/officeart/2005/8/layout/venn1"/>
    <dgm:cxn modelId="{3C0646E1-8DE5-45EC-B9F1-9A32FD8E24EA}" type="presOf" srcId="{E7C26637-50D6-4AF7-A586-CC3A2B79C13D}" destId="{0B056004-2CC7-49F5-A68C-43FA349E2D17}" srcOrd="0" destOrd="0" presId="urn:microsoft.com/office/officeart/2005/8/layout/venn1"/>
    <dgm:cxn modelId="{3B1B63ED-D2AC-4B7D-8078-EF8265D44935}" type="presOf" srcId="{BF4FC70A-AFC7-446E-AA1F-A00BEEE211D7}" destId="{D4F22EFC-66A5-4FC4-A3F5-9C6560F59B26}" srcOrd="1" destOrd="0" presId="urn:microsoft.com/office/officeart/2005/8/layout/venn1"/>
    <dgm:cxn modelId="{7E0CB2F0-80C9-4E74-B334-0C49B218C582}" type="presOf" srcId="{BF4FC70A-AFC7-446E-AA1F-A00BEEE211D7}" destId="{7A5AC6BC-B78D-430A-A0A9-930D8E975C6A}" srcOrd="0" destOrd="0" presId="urn:microsoft.com/office/officeart/2005/8/layout/venn1"/>
    <dgm:cxn modelId="{3BD5F3A2-0DF3-4EDD-B032-5E73C1840D80}" type="presParOf" srcId="{E93537DF-0A2B-4A5B-80F3-E68C7ADD1F27}" destId="{7A5AC6BC-B78D-430A-A0A9-930D8E975C6A}" srcOrd="0" destOrd="0" presId="urn:microsoft.com/office/officeart/2005/8/layout/venn1"/>
    <dgm:cxn modelId="{844435AF-80D9-4B52-9CC6-9F0ADDC39C35}" type="presParOf" srcId="{E93537DF-0A2B-4A5B-80F3-E68C7ADD1F27}" destId="{D4F22EFC-66A5-4FC4-A3F5-9C6560F59B26}" srcOrd="1" destOrd="0" presId="urn:microsoft.com/office/officeart/2005/8/layout/venn1"/>
    <dgm:cxn modelId="{CF1914A8-7378-479F-AC5E-A8185A8FD829}" type="presParOf" srcId="{E93537DF-0A2B-4A5B-80F3-E68C7ADD1F27}" destId="{780D015E-CAD3-449E-AB3E-60FE9D876288}" srcOrd="2" destOrd="0" presId="urn:microsoft.com/office/officeart/2005/8/layout/venn1"/>
    <dgm:cxn modelId="{1D1BCB0A-7E77-4BA0-A449-29549D0AC7D4}" type="presParOf" srcId="{E93537DF-0A2B-4A5B-80F3-E68C7ADD1F27}" destId="{BEC3981E-2FC4-4D6B-8189-72DF3802414E}" srcOrd="3" destOrd="0" presId="urn:microsoft.com/office/officeart/2005/8/layout/venn1"/>
    <dgm:cxn modelId="{E70F02EE-8599-4D59-AF60-D646DDB34D91}" type="presParOf" srcId="{E93537DF-0A2B-4A5B-80F3-E68C7ADD1F27}" destId="{0B056004-2CC7-49F5-A68C-43FA349E2D17}" srcOrd="4" destOrd="0" presId="urn:microsoft.com/office/officeart/2005/8/layout/venn1"/>
    <dgm:cxn modelId="{4DC5D89E-B9C0-455D-B768-A1803FD593BC}" type="presParOf" srcId="{E93537DF-0A2B-4A5B-80F3-E68C7ADD1F27}" destId="{157F49F1-37BE-4ECD-9A93-DFEA62597A6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AC6BC-B78D-430A-A0A9-930D8E975C6A}">
      <dsp:nvSpPr>
        <dsp:cNvPr id="0" name=""/>
        <dsp:cNvSpPr/>
      </dsp:nvSpPr>
      <dsp:spPr>
        <a:xfrm>
          <a:off x="2431680" y="62986"/>
          <a:ext cx="3023338" cy="30233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Automation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Easy search and tuning of pipelines</a:t>
          </a:r>
        </a:p>
      </dsp:txBody>
      <dsp:txXfrm>
        <a:off x="2834792" y="592070"/>
        <a:ext cx="2217114" cy="1360502"/>
      </dsp:txXfrm>
    </dsp:sp>
    <dsp:sp modelId="{780D015E-CAD3-449E-AB3E-60FE9D876288}">
      <dsp:nvSpPr>
        <dsp:cNvPr id="0" name=""/>
        <dsp:cNvSpPr/>
      </dsp:nvSpPr>
      <dsp:spPr>
        <a:xfrm>
          <a:off x="3522602" y="1952572"/>
          <a:ext cx="3023338" cy="30233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Usability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Like scikit learn plus types </a:t>
          </a:r>
        </a:p>
      </dsp:txBody>
      <dsp:txXfrm>
        <a:off x="4447239" y="2733601"/>
        <a:ext cx="1814002" cy="1662836"/>
      </dsp:txXfrm>
    </dsp:sp>
    <dsp:sp modelId="{0B056004-2CC7-49F5-A68C-43FA349E2D17}">
      <dsp:nvSpPr>
        <dsp:cNvPr id="0" name=""/>
        <dsp:cNvSpPr/>
      </dsp:nvSpPr>
      <dsp:spPr>
        <a:xfrm>
          <a:off x="1340759" y="1952572"/>
          <a:ext cx="3023338" cy="30233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Portability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>
              <a:latin typeface="Arial" panose="020B0604020202020204" pitchFamily="34" charset="0"/>
            </a:rPr>
            <a:t>Python building blocks &amp; beyond</a:t>
          </a:r>
        </a:p>
      </dsp:txBody>
      <dsp:txXfrm>
        <a:off x="1625457" y="2733601"/>
        <a:ext cx="1814002" cy="1662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AC6BC-B78D-430A-A0A9-930D8E975C6A}">
      <dsp:nvSpPr>
        <dsp:cNvPr id="0" name=""/>
        <dsp:cNvSpPr/>
      </dsp:nvSpPr>
      <dsp:spPr>
        <a:xfrm>
          <a:off x="1747191" y="-376365"/>
          <a:ext cx="3667370" cy="36673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Automation</a:t>
          </a:r>
        </a:p>
      </dsp:txBody>
      <dsp:txXfrm>
        <a:off x="2236174" y="265424"/>
        <a:ext cx="2689405" cy="1650316"/>
      </dsp:txXfrm>
    </dsp:sp>
    <dsp:sp modelId="{780D015E-CAD3-449E-AB3E-60FE9D876288}">
      <dsp:nvSpPr>
        <dsp:cNvPr id="0" name=""/>
        <dsp:cNvSpPr/>
      </dsp:nvSpPr>
      <dsp:spPr>
        <a:xfrm>
          <a:off x="2706188" y="1284714"/>
          <a:ext cx="3667370" cy="36673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>
              <a:tab pos="854075" algn="l"/>
            </a:tabLst>
          </a:pPr>
          <a:r>
            <a:rPr lang="en-US" sz="2800" kern="1200" baseline="0">
              <a:latin typeface="Arial" panose="020B0604020202020204" pitchFamily="34" charset="0"/>
            </a:rPr>
            <a:t>	Usability</a:t>
          </a:r>
        </a:p>
      </dsp:txBody>
      <dsp:txXfrm>
        <a:off x="3827792" y="2232118"/>
        <a:ext cx="2200422" cy="2017054"/>
      </dsp:txXfrm>
    </dsp:sp>
    <dsp:sp modelId="{0B056004-2CC7-49F5-A68C-43FA349E2D17}">
      <dsp:nvSpPr>
        <dsp:cNvPr id="0" name=""/>
        <dsp:cNvSpPr/>
      </dsp:nvSpPr>
      <dsp:spPr>
        <a:xfrm>
          <a:off x="788195" y="1284714"/>
          <a:ext cx="3667370" cy="36673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>
              <a:tab pos="1828800" algn="l"/>
            </a:tabLst>
          </a:pPr>
          <a:r>
            <a:rPr lang="en-US" sz="2800" kern="1200" baseline="0">
              <a:latin typeface="Arial" panose="020B0604020202020204" pitchFamily="34" charset="0"/>
            </a:rPr>
            <a:t>Interop	</a:t>
          </a:r>
        </a:p>
      </dsp:txBody>
      <dsp:txXfrm>
        <a:off x="1133539" y="2232118"/>
        <a:ext cx="2200422" cy="20170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AC6BC-B78D-430A-A0A9-930D8E975C6A}">
      <dsp:nvSpPr>
        <dsp:cNvPr id="0" name=""/>
        <dsp:cNvSpPr/>
      </dsp:nvSpPr>
      <dsp:spPr>
        <a:xfrm>
          <a:off x="1747191" y="-376365"/>
          <a:ext cx="3667370" cy="36673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>
              <a:latin typeface="Arial" panose="020B0604020202020204" pitchFamily="34" charset="0"/>
            </a:rPr>
            <a:t>Automation</a:t>
          </a:r>
        </a:p>
      </dsp:txBody>
      <dsp:txXfrm>
        <a:off x="2236174" y="265424"/>
        <a:ext cx="2689405" cy="1650316"/>
      </dsp:txXfrm>
    </dsp:sp>
    <dsp:sp modelId="{780D015E-CAD3-449E-AB3E-60FE9D876288}">
      <dsp:nvSpPr>
        <dsp:cNvPr id="0" name=""/>
        <dsp:cNvSpPr/>
      </dsp:nvSpPr>
      <dsp:spPr>
        <a:xfrm>
          <a:off x="2706188" y="1284714"/>
          <a:ext cx="3667370" cy="36673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>
              <a:tab pos="854075" algn="l"/>
            </a:tabLst>
          </a:pPr>
          <a:r>
            <a:rPr lang="en-US" sz="2800" kern="1200" baseline="0">
              <a:latin typeface="Arial" panose="020B0604020202020204" pitchFamily="34" charset="0"/>
            </a:rPr>
            <a:t>	Usability</a:t>
          </a:r>
        </a:p>
      </dsp:txBody>
      <dsp:txXfrm>
        <a:off x="3827792" y="2232118"/>
        <a:ext cx="2200422" cy="2017054"/>
      </dsp:txXfrm>
    </dsp:sp>
    <dsp:sp modelId="{0B056004-2CC7-49F5-A68C-43FA349E2D17}">
      <dsp:nvSpPr>
        <dsp:cNvPr id="0" name=""/>
        <dsp:cNvSpPr/>
      </dsp:nvSpPr>
      <dsp:spPr>
        <a:xfrm>
          <a:off x="788195" y="1284714"/>
          <a:ext cx="3667370" cy="36673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>
              <a:tab pos="1828800" algn="l"/>
            </a:tabLst>
          </a:pPr>
          <a:r>
            <a:rPr lang="en-US" sz="2800" kern="1200" baseline="0">
              <a:latin typeface="Arial" panose="020B0604020202020204" pitchFamily="34" charset="0"/>
            </a:rPr>
            <a:t>Interop	</a:t>
          </a:r>
        </a:p>
      </dsp:txBody>
      <dsp:txXfrm>
        <a:off x="1133539" y="2232118"/>
        <a:ext cx="2200422" cy="20170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80778-99BE-4C73-A249-C77881C89F77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65B7A-ABD2-4FE5-8D85-29A2BDA0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78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98E5-AB1D-4A34-A10D-9A7C96440E0E}" type="datetime1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6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7981-C731-4125-8BF1-73823750AD4C}" type="datetime1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6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D788-055D-42FC-92DC-280DEDD47743}" type="datetime1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1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C935-001B-4E87-BCA0-AE188B2EA776}" type="datetime1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01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09EB-616E-4E9C-B1BE-E45FA0F370E8}" type="datetime1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8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009-528D-412D-AE44-BD62EC85F1A4}" type="datetime1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2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163C-9FC0-4D44-8E17-70CC66943A34}" type="datetime1">
              <a:rPr lang="en-US" smtClean="0"/>
              <a:t>12/8/19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4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4E48-36E1-4370-8CB2-D887AB7B8DBB}" type="datetime1">
              <a:rPr lang="en-US" smtClean="0"/>
              <a:t>12/8/19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5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CBDE-1924-4990-8D1D-9CF109BE01DD}" type="datetime1">
              <a:rPr lang="en-US" smtClean="0"/>
              <a:t>12/8/19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8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F780-F403-4C78-9C78-24F52AA7B651}" type="datetime1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7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0A0D-05CB-4903-B8F2-B7E8A000BD26}" type="datetime1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5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8F333-B744-4DFB-9878-323F300A28FE}" type="datetime1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2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github.com/IBM/lale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https://github.com/IBM/lale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5AFA-83EC-41AE-B762-DE933D0B0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991" y="365125"/>
            <a:ext cx="5337854" cy="16927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600">
                <a:latin typeface="Arial Black" panose="020B0A04020102020204" pitchFamily="34" charset="0"/>
              </a:rPr>
              <a:t>Type-Driven Automated Learning with </a:t>
            </a:r>
            <a:r>
              <a:rPr lang="en-US" sz="3600" cap="small">
                <a:latin typeface="Arial Black" panose="020B0A04020102020204" pitchFamily="34" charset="0"/>
              </a:rPr>
              <a:t>Lale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54FB8A6-9406-4C5F-B001-CAD010E5C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93" y="2575034"/>
            <a:ext cx="5337854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latin typeface="Arial" panose="020B0604020202020204" pitchFamily="34" charset="0"/>
              </a:rPr>
              <a:t>Martin </a:t>
            </a:r>
            <a:r>
              <a:rPr lang="en-US" dirty="0" err="1">
                <a:latin typeface="Arial" panose="020B0604020202020204" pitchFamily="34" charset="0"/>
              </a:rPr>
              <a:t>Hirzel</a:t>
            </a:r>
            <a:r>
              <a:rPr lang="en-US" dirty="0">
                <a:latin typeface="Arial" panose="020B0604020202020204" pitchFamily="34" charset="0"/>
              </a:rPr>
              <a:t>, Kiran Kate, </a:t>
            </a:r>
            <a:r>
              <a:rPr lang="en-US" u="sng" dirty="0" err="1">
                <a:latin typeface="Arial" panose="020B0604020202020204" pitchFamily="34" charset="0"/>
              </a:rPr>
              <a:t>Avi</a:t>
            </a:r>
            <a:r>
              <a:rPr lang="en-US" u="sng" dirty="0">
                <a:latin typeface="Arial" panose="020B0604020202020204" pitchFamily="34" charset="0"/>
              </a:rPr>
              <a:t> </a:t>
            </a:r>
            <a:r>
              <a:rPr lang="en-US" u="sng" dirty="0" err="1">
                <a:latin typeface="Arial" panose="020B0604020202020204" pitchFamily="34" charset="0"/>
              </a:rPr>
              <a:t>Shinnar</a:t>
            </a:r>
            <a:r>
              <a:rPr lang="en-US" dirty="0">
                <a:latin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</a:rPr>
              <a:t>Subhrajit</a:t>
            </a:r>
            <a:r>
              <a:rPr lang="en-US" dirty="0">
                <a:latin typeface="Arial" panose="020B0604020202020204" pitchFamily="34" charset="0"/>
              </a:rPr>
              <a:t> Roy, Pari Ram, and Guillaume </a:t>
            </a:r>
            <a:r>
              <a:rPr lang="en-US" dirty="0" err="1">
                <a:latin typeface="Arial" panose="020B0604020202020204" pitchFamily="34" charset="0"/>
              </a:rPr>
              <a:t>Baudart</a:t>
            </a:r>
            <a:endParaRPr lang="en-US" dirty="0">
              <a:latin typeface="Arial" panose="020B060402020202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</a:rPr>
              <a:t>Monday, December 9</a:t>
            </a:r>
            <a:r>
              <a:rPr lang="en-US" baseline="30000" dirty="0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2019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</a:rPr>
              <a:t>IBM PL Day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44C46-9426-48D3-876F-B6D9A7AF60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4" r="2420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41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C7FD-E7A2-4EB2-BBB2-1B3DED47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Constraints in </a:t>
            </a:r>
            <a:r>
              <a:rPr lang="en-US" b="1" cap="small">
                <a:latin typeface="Arial" panose="020B0604020202020204" pitchFamily="34" charset="0"/>
              </a:rPr>
              <a:t>Lale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F7751D-CC0B-417E-9819-21B6F88F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80" y="966787"/>
            <a:ext cx="101536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0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5D50-7221-684E-89F9-2B2FD82A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(</a:t>
            </a:r>
            <a:r>
              <a:rPr lang="en-US" dirty="0" err="1"/>
              <a:t>GridSearchCV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2362A-3FCD-6D44-9AAF-C5EE566A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C7594-E904-3E4C-AEAA-9C784C4EE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7392"/>
            <a:ext cx="9028713" cy="526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34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908290D-37A1-4BC1-B5AB-FB075B77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Arial Black" panose="020B0A04020102020204" pitchFamily="34" charset="0"/>
              </a:rPr>
              <a:t>Constraints in AutoML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7621-8964-4196-A133-A903A14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12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C95910-83B3-4028-B084-AE67F045A15F}"/>
              </a:ext>
            </a:extLst>
          </p:cNvPr>
          <p:cNvSpPr txBox="1"/>
          <p:nvPr/>
        </p:nvSpPr>
        <p:spPr>
          <a:xfrm>
            <a:off x="838200" y="1351508"/>
            <a:ext cx="9538189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>
                <a:latin typeface="Arial Black" panose="020B0A04020102020204" pitchFamily="34" charset="0"/>
              </a:rPr>
              <a:t>Problem: </a:t>
            </a:r>
            <a:r>
              <a:rPr lang="en-US" sz="2600">
                <a:latin typeface="Arial" panose="020B0604020202020204" pitchFamily="34" charset="0"/>
                <a:cs typeface="Courier New" panose="02070309020205020404" pitchFamily="49" charset="0"/>
              </a:rPr>
              <a:t>Some automated iterations raise exceptions</a:t>
            </a:r>
          </a:p>
          <a:p>
            <a:endParaRPr lang="en-US" sz="26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r>
              <a:rPr lang="en-US" sz="2600">
                <a:latin typeface="Arial Black" panose="020B0A04020102020204" pitchFamily="34" charset="0"/>
              </a:rPr>
              <a:t>Solution 1: </a:t>
            </a:r>
            <a:r>
              <a:rPr lang="en-US" sz="2600">
                <a:latin typeface="Arial" panose="020B0604020202020204" pitchFamily="34" charset="0"/>
              </a:rPr>
              <a:t>Unconstrained search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:[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sag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lbfgs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]}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>
                <a:latin typeface="Arial" panose="020B0604020202020204" pitchFamily="34" charset="0"/>
              </a:rPr>
              <a:t>Catch exception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>
                <a:latin typeface="Arial" panose="020B0604020202020204" pitchFamily="34" charset="0"/>
              </a:rPr>
              <a:t>Return made-up loss 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np.float.max</a:t>
            </a:r>
          </a:p>
          <a:p>
            <a:endParaRPr lang="en-US" sz="2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>
                <a:latin typeface="Arial Black" panose="020B0A04020102020204" pitchFamily="34" charset="0"/>
              </a:rPr>
              <a:t>Solution 2: </a:t>
            </a:r>
            <a:r>
              <a:rPr lang="en-US" sz="2600">
                <a:latin typeface="Arial" panose="020B0604020202020204" pitchFamily="34" charset="0"/>
                <a:cs typeface="Courier New" panose="02070309020205020404" pitchFamily="49" charset="0"/>
              </a:rPr>
              <a:t>Constrained search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:[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sag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lbfgs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]} </a:t>
            </a:r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sag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lbfgs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600" b="1">
                <a:latin typeface="Arial" panose="020B0604020202020204" pitchFamily="34" charset="0"/>
                <a:cs typeface="Times New Roman" panose="02020603050405020304" pitchFamily="18" charset="0"/>
              </a:rPr>
              <a:t>then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: [</a:t>
            </a:r>
            <a:r>
              <a:rPr 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>
                <a:latin typeface="Arial" panose="020B0604020202020204" pitchFamily="34" charset="0"/>
                <a:cs typeface="Courier New" panose="02070309020205020404" pitchFamily="49" charset="0"/>
              </a:rPr>
              <a:t>No exceptions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>
                <a:latin typeface="Arial" panose="020B0604020202020204" pitchFamily="34" charset="0"/>
                <a:cs typeface="Courier New" panose="02070309020205020404" pitchFamily="49" charset="0"/>
              </a:rPr>
              <a:t>No made-up loss</a:t>
            </a:r>
            <a:endParaRPr lang="en-US" sz="2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455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51D9-31AA-0C4E-BF7E-C35EA817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81B7C-C45F-394B-A8EA-F63E05FA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13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C875CD-7B5A-7E4C-9978-49E0731AFD8D}"/>
              </a:ext>
            </a:extLst>
          </p:cNvPr>
          <p:cNvSpPr/>
          <p:nvPr/>
        </p:nvSpPr>
        <p:spPr>
          <a:xfrm>
            <a:off x="2839833" y="2818852"/>
            <a:ext cx="1156835" cy="716405"/>
          </a:xfrm>
          <a:prstGeom prst="ellipse">
            <a:avLst/>
          </a:prstGeom>
          <a:solidFill>
            <a:srgbClr val="7EC0E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</a:rPr>
              <a:t>PCA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543B49-F6E1-B543-8F87-989D75B893E9}"/>
              </a:ext>
            </a:extLst>
          </p:cNvPr>
          <p:cNvSpPr/>
          <p:nvPr/>
        </p:nvSpPr>
        <p:spPr>
          <a:xfrm>
            <a:off x="6631821" y="2818851"/>
            <a:ext cx="1652622" cy="716405"/>
          </a:xfrm>
          <a:prstGeom prst="ellipse">
            <a:avLst/>
          </a:prstGeom>
          <a:solidFill>
            <a:srgbClr val="7EC0E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</a:rPr>
              <a:t>J48 | LR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051560-325E-A542-8FB1-D9A2E3876F1A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3996668" y="3177054"/>
            <a:ext cx="26351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922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CB2749C8-7372-41DF-A3D6-CF11D84B3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308" y="5453603"/>
            <a:ext cx="2751201" cy="7568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08290D-37A1-4BC1-B5AB-FB075B77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Arial Black" panose="020B0A04020102020204" pitchFamily="34" charset="0"/>
              </a:rPr>
              <a:t>Types as Search Spaces</a:t>
            </a:r>
            <a:endParaRPr lang="en-US" sz="4000" cap="small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7621-8964-4196-A133-A903A14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14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AC19E-A9C3-4DDB-8D9B-630240F393E3}"/>
              </a:ext>
            </a:extLst>
          </p:cNvPr>
          <p:cNvSpPr txBox="1"/>
          <p:nvPr/>
        </p:nvSpPr>
        <p:spPr>
          <a:xfrm>
            <a:off x="838200" y="925454"/>
            <a:ext cx="6141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small">
                <a:latin typeface="Arial" panose="020B0604020202020204" pitchFamily="34" charset="0"/>
              </a:rPr>
              <a:t>Lale</a:t>
            </a:r>
            <a:r>
              <a:rPr lang="en-US" sz="2000">
                <a:latin typeface="Arial" panose="020B0604020202020204" pitchFamily="34" charset="0"/>
              </a:rPr>
              <a:t> auto-generates search spaces for AutoML tools</a:t>
            </a:r>
            <a:endParaRPr lang="en-US" sz="2000">
              <a:latin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DFA2C1-2B16-4D06-9102-7B11860E3C35}"/>
              </a:ext>
            </a:extLst>
          </p:cNvPr>
          <p:cNvSpPr/>
          <p:nvPr/>
        </p:nvSpPr>
        <p:spPr>
          <a:xfrm>
            <a:off x="2854792" y="1518648"/>
            <a:ext cx="2834640" cy="13255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Planned pipeline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197DA9-C027-4837-A8D3-F1DBB0135D48}"/>
              </a:ext>
            </a:extLst>
          </p:cNvPr>
          <p:cNvSpPr/>
          <p:nvPr/>
        </p:nvSpPr>
        <p:spPr>
          <a:xfrm>
            <a:off x="6502568" y="1518648"/>
            <a:ext cx="2834640" cy="13255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Operator schemas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F8C5E4-1CFD-4E3F-82E7-ACCDF19FC663}"/>
              </a:ext>
            </a:extLst>
          </p:cNvPr>
          <p:cNvSpPr/>
          <p:nvPr/>
        </p:nvSpPr>
        <p:spPr>
          <a:xfrm>
            <a:off x="4678679" y="3473523"/>
            <a:ext cx="2834640" cy="82434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Compiler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B5910B-6453-4695-AAC1-BF2FBB7A7272}"/>
              </a:ext>
            </a:extLst>
          </p:cNvPr>
          <p:cNvSpPr/>
          <p:nvPr/>
        </p:nvSpPr>
        <p:spPr>
          <a:xfrm>
            <a:off x="1663589" y="4946450"/>
            <a:ext cx="2834640" cy="13255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GridSearchCV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0C4F9C-1C98-4CC5-B1B6-BBF1A1151C1A}"/>
              </a:ext>
            </a:extLst>
          </p:cNvPr>
          <p:cNvSpPr/>
          <p:nvPr/>
        </p:nvSpPr>
        <p:spPr>
          <a:xfrm>
            <a:off x="4673537" y="4946451"/>
            <a:ext cx="2834640" cy="13255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</a:rPr>
              <a:t>SMAC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8A10C8-3A35-443C-80DD-7E194B865ED0}"/>
              </a:ext>
            </a:extLst>
          </p:cNvPr>
          <p:cNvSpPr/>
          <p:nvPr/>
        </p:nvSpPr>
        <p:spPr>
          <a:xfrm>
            <a:off x="7683485" y="4946450"/>
            <a:ext cx="2834640" cy="132556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hyperopt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994FDC-BC34-478D-89F6-F2F8F0D76BC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272112" y="2844211"/>
            <a:ext cx="1823888" cy="63894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63823C-3C93-4438-8461-41A1997DF76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6095999" y="2844211"/>
            <a:ext cx="1823889" cy="6293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E34EEF-30EC-4300-84F7-393A17659A76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080909" y="4297870"/>
            <a:ext cx="3015090" cy="64858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BC508D-373A-4501-A28E-32EF7F41B6E1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6090857" y="4297870"/>
            <a:ext cx="5142" cy="64858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0CDC22-F923-4B91-9688-559499E876DA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6095999" y="4297870"/>
            <a:ext cx="3004806" cy="64858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9DD133D-3F8A-4554-824A-62B4557114FA}"/>
              </a:ext>
            </a:extLst>
          </p:cNvPr>
          <p:cNvSpPr/>
          <p:nvPr/>
        </p:nvSpPr>
        <p:spPr>
          <a:xfrm>
            <a:off x="2891336" y="2112250"/>
            <a:ext cx="960120" cy="597004"/>
          </a:xfrm>
          <a:prstGeom prst="ellipse">
            <a:avLst/>
          </a:prstGeom>
          <a:solidFill>
            <a:srgbClr val="7EC0E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PCA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55EE6D-AF47-4DED-9BD9-ABC5B2091FE1}"/>
              </a:ext>
            </a:extLst>
          </p:cNvPr>
          <p:cNvSpPr/>
          <p:nvPr/>
        </p:nvSpPr>
        <p:spPr>
          <a:xfrm>
            <a:off x="4088282" y="2112250"/>
            <a:ext cx="1377185" cy="597004"/>
          </a:xfrm>
          <a:prstGeom prst="ellipse">
            <a:avLst/>
          </a:prstGeom>
          <a:solidFill>
            <a:srgbClr val="7EC0E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J48 | LR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8C6BD1-8AD3-4A8E-9F68-3261533C91C3}"/>
              </a:ext>
            </a:extLst>
          </p:cNvPr>
          <p:cNvCxnSpPr>
            <a:stCxn id="32" idx="6"/>
            <a:endCxn id="33" idx="2"/>
          </p:cNvCxnSpPr>
          <p:nvPr/>
        </p:nvCxnSpPr>
        <p:spPr>
          <a:xfrm>
            <a:off x="3851457" y="2410752"/>
            <a:ext cx="2368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3A638D2-6098-4785-B660-4209FB0CAA64}"/>
              </a:ext>
            </a:extLst>
          </p:cNvPr>
          <p:cNvSpPr txBox="1"/>
          <p:nvPr/>
        </p:nvSpPr>
        <p:spPr>
          <a:xfrm>
            <a:off x="7488867" y="1920882"/>
            <a:ext cx="986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Times New Roman" panose="02020603050405020304" pitchFamily="18" charset="0"/>
              </a:rPr>
              <a:t>PCA</a:t>
            </a:r>
            <a:r>
              <a:rPr lang="en-US">
                <a:latin typeface="Times New Roman" panose="02020603050405020304" pitchFamily="18" charset="0"/>
              </a:rPr>
              <a:t>: …</a:t>
            </a:r>
            <a:br>
              <a:rPr lang="en-US">
                <a:latin typeface="Times New Roman" panose="02020603050405020304" pitchFamily="18" charset="0"/>
              </a:rPr>
            </a:br>
            <a:r>
              <a:rPr lang="en-US" i="1">
                <a:latin typeface="Times New Roman" panose="02020603050405020304" pitchFamily="18" charset="0"/>
              </a:rPr>
              <a:t>J48</a:t>
            </a:r>
            <a:r>
              <a:rPr lang="en-US">
                <a:latin typeface="Times New Roman" panose="02020603050405020304" pitchFamily="18" charset="0"/>
              </a:rPr>
              <a:t>: …</a:t>
            </a:r>
            <a:br>
              <a:rPr lang="en-US">
                <a:latin typeface="Times New Roman" panose="02020603050405020304" pitchFamily="18" charset="0"/>
              </a:rPr>
            </a:br>
            <a:r>
              <a:rPr lang="en-US" i="1">
                <a:latin typeface="Times New Roman" panose="02020603050405020304" pitchFamily="18" charset="0"/>
              </a:rPr>
              <a:t>LR</a:t>
            </a:r>
            <a:r>
              <a:rPr lang="en-US">
                <a:latin typeface="Times New Roman" panose="02020603050405020304" pitchFamily="18" charset="0"/>
              </a:rPr>
              <a:t>: …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1C75418-B5FD-4663-B61E-493B54C17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5" y="5453603"/>
            <a:ext cx="2008156" cy="75409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FD40E64-2E45-4605-AE1F-9278249F8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069" y="5543219"/>
            <a:ext cx="2635187" cy="50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46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908290D-37A1-4BC1-B5AB-FB075B77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Arial Black" panose="020B0A04020102020204" pitchFamily="34" charset="0"/>
              </a:rPr>
              <a:t>GridSearchCV Search Space</a:t>
            </a:r>
            <a:endParaRPr lang="en-US" sz="4000" cap="small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7621-8964-4196-A133-A903A14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15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E64A4F-E6CE-448B-BAF1-72F5AE7BFD0F}"/>
              </a:ext>
            </a:extLst>
          </p:cNvPr>
          <p:cNvSpPr txBox="1"/>
          <p:nvPr/>
        </p:nvSpPr>
        <p:spPr>
          <a:xfrm>
            <a:off x="838200" y="927746"/>
            <a:ext cx="3554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</a:rPr>
              <a:t>AutoML included with Sklearn</a:t>
            </a:r>
            <a:endParaRPr lang="en-US" sz="2000">
              <a:latin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EC4F62-82F3-47D1-BAA6-0FA162BFC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" y="2897300"/>
            <a:ext cx="11384280" cy="313182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E780B25D-C769-4D9D-BD56-A21AA37011AF}"/>
              </a:ext>
            </a:extLst>
          </p:cNvPr>
          <p:cNvSpPr/>
          <p:nvPr/>
        </p:nvSpPr>
        <p:spPr>
          <a:xfrm rot="16200000">
            <a:off x="2667386" y="1332605"/>
            <a:ext cx="370294" cy="2802832"/>
          </a:xfrm>
          <a:prstGeom prst="rightBrace">
            <a:avLst>
              <a:gd name="adj1" fmla="val 65440"/>
              <a:gd name="adj2" fmla="val 7090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09378AF-1152-4905-8D72-A060ADB4A840}"/>
              </a:ext>
            </a:extLst>
          </p:cNvPr>
          <p:cNvSpPr/>
          <p:nvPr/>
        </p:nvSpPr>
        <p:spPr>
          <a:xfrm rot="16200000">
            <a:off x="7838557" y="-821365"/>
            <a:ext cx="370294" cy="7110772"/>
          </a:xfrm>
          <a:prstGeom prst="rightBrace">
            <a:avLst>
              <a:gd name="adj1" fmla="val 65440"/>
              <a:gd name="adj2" fmla="val 4239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E0AFCD-4279-437C-B42B-E4D3DB227678}"/>
              </a:ext>
            </a:extLst>
          </p:cNvPr>
          <p:cNvSpPr/>
          <p:nvPr/>
        </p:nvSpPr>
        <p:spPr>
          <a:xfrm>
            <a:off x="2852533" y="1701252"/>
            <a:ext cx="1156835" cy="716405"/>
          </a:xfrm>
          <a:prstGeom prst="ellipse">
            <a:avLst/>
          </a:prstGeom>
          <a:solidFill>
            <a:srgbClr val="7EC0E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</a:rPr>
              <a:t>PCA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7D5A569-3383-4A02-9EDC-DC905FBE1FC2}"/>
              </a:ext>
            </a:extLst>
          </p:cNvPr>
          <p:cNvSpPr/>
          <p:nvPr/>
        </p:nvSpPr>
        <p:spPr>
          <a:xfrm>
            <a:off x="6644521" y="1701251"/>
            <a:ext cx="1652622" cy="716405"/>
          </a:xfrm>
          <a:prstGeom prst="ellipse">
            <a:avLst/>
          </a:prstGeom>
          <a:solidFill>
            <a:srgbClr val="7EC0E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</a:rPr>
              <a:t>J48 | LR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702B43-8F46-40B1-B50F-A62716686C71}"/>
              </a:ext>
            </a:extLst>
          </p:cNvPr>
          <p:cNvCxnSpPr>
            <a:stCxn id="10" idx="6"/>
            <a:endCxn id="28" idx="2"/>
          </p:cNvCxnSpPr>
          <p:nvPr/>
        </p:nvCxnSpPr>
        <p:spPr>
          <a:xfrm flipV="1">
            <a:off x="4009368" y="2059454"/>
            <a:ext cx="26351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886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908290D-37A1-4BC1-B5AB-FB075B77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007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Arial Black" panose="020B0A04020102020204" pitchFamily="34" charset="0"/>
              </a:rPr>
              <a:t>SMAC Search Space</a:t>
            </a:r>
            <a:endParaRPr lang="en-US" sz="4000" cap="small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7621-8964-4196-A133-A903A14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16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E64A4F-E6CE-448B-BAF1-72F5AE7BFD0F}"/>
              </a:ext>
            </a:extLst>
          </p:cNvPr>
          <p:cNvSpPr txBox="1"/>
          <p:nvPr/>
        </p:nvSpPr>
        <p:spPr>
          <a:xfrm>
            <a:off x="838200" y="919446"/>
            <a:ext cx="5688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</a:rPr>
              <a:t>Sequential Model-based Algorithm Configuration</a:t>
            </a:r>
            <a:endParaRPr lang="en-US" sz="2000">
              <a:latin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E6CF4D-AAC2-4065-A992-5E7CE002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95" y="2918754"/>
            <a:ext cx="8309610" cy="3120390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556E5558-A2AD-44CC-803B-4A26A45D9349}"/>
              </a:ext>
            </a:extLst>
          </p:cNvPr>
          <p:cNvSpPr/>
          <p:nvPr/>
        </p:nvSpPr>
        <p:spPr>
          <a:xfrm rot="16200000">
            <a:off x="3426669" y="2091888"/>
            <a:ext cx="370294" cy="1284266"/>
          </a:xfrm>
          <a:prstGeom prst="rightBrace">
            <a:avLst>
              <a:gd name="adj1" fmla="val 65440"/>
              <a:gd name="adj2" fmla="val 363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06256B0-03AF-499A-9FEB-FE61C1328120}"/>
              </a:ext>
            </a:extLst>
          </p:cNvPr>
          <p:cNvSpPr/>
          <p:nvPr/>
        </p:nvSpPr>
        <p:spPr>
          <a:xfrm rot="16200000">
            <a:off x="7048395" y="-31203"/>
            <a:ext cx="370294" cy="5530447"/>
          </a:xfrm>
          <a:prstGeom prst="rightBrace">
            <a:avLst>
              <a:gd name="adj1" fmla="val 65440"/>
              <a:gd name="adj2" fmla="val 5461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FC99F1-A9F9-4C28-A4E3-CEE67BCF7EF7}"/>
              </a:ext>
            </a:extLst>
          </p:cNvPr>
          <p:cNvSpPr/>
          <p:nvPr/>
        </p:nvSpPr>
        <p:spPr>
          <a:xfrm>
            <a:off x="2852533" y="1701252"/>
            <a:ext cx="1156835" cy="716405"/>
          </a:xfrm>
          <a:prstGeom prst="ellipse">
            <a:avLst/>
          </a:prstGeom>
          <a:solidFill>
            <a:srgbClr val="7EC0E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</a:rPr>
              <a:t>PCA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D84B62-6B26-4F11-BA6E-CC546D9589CA}"/>
              </a:ext>
            </a:extLst>
          </p:cNvPr>
          <p:cNvSpPr/>
          <p:nvPr/>
        </p:nvSpPr>
        <p:spPr>
          <a:xfrm>
            <a:off x="6644521" y="1701251"/>
            <a:ext cx="1652622" cy="716405"/>
          </a:xfrm>
          <a:prstGeom prst="ellipse">
            <a:avLst/>
          </a:prstGeom>
          <a:solidFill>
            <a:srgbClr val="7EC0E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</a:rPr>
              <a:t>J48 | LR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144950-EAA3-491F-A29D-8883C05B0231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 flipV="1">
            <a:off x="4009368" y="2059454"/>
            <a:ext cx="26351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985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908290D-37A1-4BC1-B5AB-FB075B77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Arial Black" panose="020B0A04020102020204" pitchFamily="34" charset="0"/>
              </a:rPr>
              <a:t>Hyperopt Search Space</a:t>
            </a:r>
            <a:endParaRPr lang="en-US" sz="4000" cap="small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7621-8964-4196-A133-A903A14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17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E64A4F-E6CE-448B-BAF1-72F5AE7BFD0F}"/>
              </a:ext>
            </a:extLst>
          </p:cNvPr>
          <p:cNvSpPr txBox="1"/>
          <p:nvPr/>
        </p:nvSpPr>
        <p:spPr>
          <a:xfrm>
            <a:off x="838200" y="937095"/>
            <a:ext cx="2949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</a:rPr>
              <a:t>Supports parallel search</a:t>
            </a:r>
            <a:endParaRPr lang="en-US" sz="2000"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00EFB-D287-4560-9A42-6976B9818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" y="2933701"/>
            <a:ext cx="10904220" cy="210312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A6AC92-48FD-4C40-B0CA-C4B99EA406BF}"/>
              </a:ext>
            </a:extLst>
          </p:cNvPr>
          <p:cNvCxnSpPr>
            <a:cxnSpLocks/>
          </p:cNvCxnSpPr>
          <p:nvPr/>
        </p:nvCxnSpPr>
        <p:spPr>
          <a:xfrm flipV="1">
            <a:off x="1958009" y="2494722"/>
            <a:ext cx="1470991" cy="4389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14060A-33D3-4505-BEE6-EA8D62EA5526}"/>
              </a:ext>
            </a:extLst>
          </p:cNvPr>
          <p:cNvCxnSpPr>
            <a:cxnSpLocks/>
          </p:cNvCxnSpPr>
          <p:nvPr/>
        </p:nvCxnSpPr>
        <p:spPr>
          <a:xfrm flipV="1">
            <a:off x="1958009" y="2415378"/>
            <a:ext cx="4848440" cy="15698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9893C04-7AF9-4745-8F70-3063903956B7}"/>
              </a:ext>
            </a:extLst>
          </p:cNvPr>
          <p:cNvSpPr/>
          <p:nvPr/>
        </p:nvSpPr>
        <p:spPr>
          <a:xfrm>
            <a:off x="2852533" y="1701252"/>
            <a:ext cx="1156835" cy="716405"/>
          </a:xfrm>
          <a:prstGeom prst="ellipse">
            <a:avLst/>
          </a:prstGeom>
          <a:solidFill>
            <a:srgbClr val="7EC0E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</a:rPr>
              <a:t>PCA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323AF2-9977-4275-AFA1-D99A3E5550F6}"/>
              </a:ext>
            </a:extLst>
          </p:cNvPr>
          <p:cNvSpPr/>
          <p:nvPr/>
        </p:nvSpPr>
        <p:spPr>
          <a:xfrm>
            <a:off x="6644521" y="1701251"/>
            <a:ext cx="1652622" cy="716405"/>
          </a:xfrm>
          <a:prstGeom prst="ellipse">
            <a:avLst/>
          </a:prstGeom>
          <a:solidFill>
            <a:srgbClr val="7EC0E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600">
                <a:solidFill>
                  <a:schemeClr val="tx1"/>
                </a:solidFill>
                <a:latin typeface="Times New Roman" panose="02020603050405020304" pitchFamily="18" charset="0"/>
              </a:rPr>
              <a:t>J48 | LR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9B00D0-97EA-4633-BBCB-CA19C05AB0B5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4009368" y="2059454"/>
            <a:ext cx="263515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1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908290D-37A1-4BC1-B5AB-FB075B77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Arial Black" panose="020B0A04020102020204" pitchFamily="34" charset="0"/>
              </a:rPr>
              <a:t>Automated ML with </a:t>
            </a:r>
            <a:r>
              <a:rPr lang="en-US" sz="4000" cap="small">
                <a:latin typeface="Arial Black" panose="020B0A04020102020204" pitchFamily="34" charset="0"/>
              </a:rPr>
              <a:t>Lale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7621-8964-4196-A133-A903A14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18</a:t>
            </a:fld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E5AC02-2450-4CB6-9116-F5611382E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15" y="1407351"/>
            <a:ext cx="8675370" cy="35090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706F25-0DD2-424A-889A-91B1261D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905" y="4990560"/>
            <a:ext cx="3188970" cy="12915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CC2A2CF-9F5A-4E32-83E1-5F3B35EA48D0}"/>
              </a:ext>
            </a:extLst>
          </p:cNvPr>
          <p:cNvSpPr txBox="1"/>
          <p:nvPr/>
        </p:nvSpPr>
        <p:spPr>
          <a:xfrm>
            <a:off x="838200" y="926334"/>
            <a:ext cx="6710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</a:rPr>
              <a:t>Combined algorithm selection and hyperparameter tuning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835D0-C587-4D50-A552-8499FD736AE7}"/>
              </a:ext>
            </a:extLst>
          </p:cNvPr>
          <p:cNvSpPr txBox="1"/>
          <p:nvPr/>
        </p:nvSpPr>
        <p:spPr>
          <a:xfrm>
            <a:off x="1297868" y="1496803"/>
            <a:ext cx="4604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1</a:t>
            </a: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2</a:t>
            </a: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3</a:t>
            </a: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4</a:t>
            </a: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5</a:t>
            </a: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6</a:t>
            </a: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7</a:t>
            </a: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8</a:t>
            </a: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9</a:t>
            </a: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87590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A225-072C-4C52-AA30-11833068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572" y="566530"/>
            <a:ext cx="7261071" cy="401224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45553-6802-4ED8-A015-EA97ED7F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1703" y="6366291"/>
            <a:ext cx="2057400" cy="365125"/>
          </a:xfrm>
        </p:spPr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19</a:t>
            </a:fld>
            <a:endParaRPr lang="en-US" dirty="0">
              <a:latin typeface="Arial" panose="020B060402020202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AAA540E-C2DE-4BB4-9605-0C338DEE024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148954" y="1432652"/>
          <a:ext cx="7161754" cy="4575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CBDC841-C9F7-4E00-8BBC-3CA7D7151857}"/>
              </a:ext>
            </a:extLst>
          </p:cNvPr>
          <p:cNvSpPr txBox="1"/>
          <p:nvPr/>
        </p:nvSpPr>
        <p:spPr>
          <a:xfrm>
            <a:off x="6005576" y="2947721"/>
            <a:ext cx="126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</a:rPr>
              <a:t>Types as</a:t>
            </a:r>
            <a:br>
              <a:rPr lang="en-US" b="1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</a:rPr>
              <a:t>search</a:t>
            </a:r>
            <a:br>
              <a:rPr lang="en-US" b="1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</a:rPr>
              <a:t>spaces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06B7AB-BC95-4F2D-A1B9-9FB2B3E07B33}"/>
              </a:ext>
            </a:extLst>
          </p:cNvPr>
          <p:cNvSpPr txBox="1"/>
          <p:nvPr/>
        </p:nvSpPr>
        <p:spPr>
          <a:xfrm>
            <a:off x="8230089" y="2848330"/>
            <a:ext cx="1284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</a:rPr>
              <a:t>Bindings</a:t>
            </a:r>
            <a:br>
              <a:rPr lang="en-US" b="1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</a:rPr>
              <a:t>as</a:t>
            </a:r>
            <a:br>
              <a:rPr lang="en-US" b="1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</a:rPr>
              <a:t>lifecycle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E8236-0391-42A0-9282-09B5DB4005B7}"/>
              </a:ext>
            </a:extLst>
          </p:cNvPr>
          <p:cNvSpPr txBox="1"/>
          <p:nvPr/>
        </p:nvSpPr>
        <p:spPr>
          <a:xfrm>
            <a:off x="7004665" y="4739451"/>
            <a:ext cx="1572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</a:rPr>
              <a:t>Scikit-learn</a:t>
            </a:r>
            <a:b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</a:rPr>
              <a:t>compatible</a:t>
            </a:r>
            <a:b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</a:rPr>
              <a:t>interop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CEC87-F1F8-0847-B5C9-004FBDE01632}"/>
              </a:ext>
            </a:extLst>
          </p:cNvPr>
          <p:cNvSpPr txBox="1"/>
          <p:nvPr/>
        </p:nvSpPr>
        <p:spPr>
          <a:xfrm>
            <a:off x="1772479" y="1451114"/>
            <a:ext cx="4114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</a:rPr>
              <a:t>Github</a:t>
            </a:r>
            <a:r>
              <a:rPr lang="en-US" sz="2400" dirty="0">
                <a:latin typeface="Arial" panose="020B0604020202020204" pitchFamily="34" charset="0"/>
              </a:rPr>
              <a:t> URL: </a:t>
            </a:r>
            <a:r>
              <a:rPr lang="en-US" sz="2400" dirty="0">
                <a:latin typeface="Arial" panose="020B0604020202020204" pitchFamily="34" charset="0"/>
                <a:hlinkClick r:id="rId7"/>
              </a:rPr>
              <a:t>https://github.com/IBM/lale</a:t>
            </a:r>
            <a:endParaRPr lang="en-US" sz="2400" dirty="0">
              <a:latin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</a:rPr>
              <a:t>We welcome contributions!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5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564B4F2-4139-476F-831E-070E416FC2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958162"/>
              </p:ext>
            </p:extLst>
          </p:nvPr>
        </p:nvGraphicFramePr>
        <p:xfrm>
          <a:off x="2152650" y="1372334"/>
          <a:ext cx="7886700" cy="5038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7621-8964-4196-A133-A903A14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2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660AEF-068B-4882-9F69-A5A2C58C13A6}"/>
              </a:ext>
            </a:extLst>
          </p:cNvPr>
          <p:cNvSpPr txBox="1"/>
          <p:nvPr/>
        </p:nvSpPr>
        <p:spPr>
          <a:xfrm>
            <a:off x="838200" y="862035"/>
            <a:ext cx="5379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</a:rPr>
              <a:t>Augment, but don’t replace, the data scientist.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9FBAE9-A956-4C4C-B9E2-6446AE331203}"/>
              </a:ext>
            </a:extLst>
          </p:cNvPr>
          <p:cNvSpPr txBox="1">
            <a:spLocks/>
          </p:cNvSpPr>
          <p:nvPr/>
        </p:nvSpPr>
        <p:spPr>
          <a:xfrm>
            <a:off x="838200" y="-39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Arial Black" panose="020B0A04020102020204" pitchFamily="34" charset="0"/>
              </a:rPr>
              <a:t>Value Proposition</a:t>
            </a:r>
          </a:p>
        </p:txBody>
      </p:sp>
    </p:spTree>
    <p:extLst>
      <p:ext uri="{BB962C8B-B14F-4D97-AF65-F5344CB8AC3E}">
        <p14:creationId xmlns:p14="http://schemas.microsoft.com/office/powerpoint/2010/main" val="1344071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908290D-37A1-4BC1-B5AB-FB075B77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Arial Black" panose="020B0A04020102020204" pitchFamily="34" charset="0"/>
              </a:rPr>
              <a:t>Portability</a:t>
            </a:r>
            <a:endParaRPr lang="en-US" sz="4000" cap="small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7621-8964-4196-A133-A903A14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20</a:t>
            </a:fld>
            <a:endParaRPr lang="en-US"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E25EC2-F65D-4652-B55E-CC8F7D6AD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112652"/>
              </p:ext>
            </p:extLst>
          </p:nvPr>
        </p:nvGraphicFramePr>
        <p:xfrm>
          <a:off x="838200" y="1295400"/>
          <a:ext cx="1010147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558">
                  <a:extLst>
                    <a:ext uri="{9D8B030D-6E8A-4147-A177-3AD203B41FA5}">
                      <a16:colId xmlns:a16="http://schemas.microsoft.com/office/drawing/2014/main" val="982580601"/>
                    </a:ext>
                  </a:extLst>
                </a:gridCol>
                <a:gridCol w="2426342">
                  <a:extLst>
                    <a:ext uri="{9D8B030D-6E8A-4147-A177-3AD203B41FA5}">
                      <a16:colId xmlns:a16="http://schemas.microsoft.com/office/drawing/2014/main" val="4014928164"/>
                    </a:ext>
                  </a:extLst>
                </a:gridCol>
                <a:gridCol w="5910570">
                  <a:extLst>
                    <a:ext uri="{9D8B030D-6E8A-4147-A177-3AD203B41FA5}">
                      <a16:colId xmlns:a16="http://schemas.microsoft.com/office/drawing/2014/main" val="17077199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Modality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Pipeline (</a:t>
                      </a:r>
                      <a:r>
                        <a:rPr lang="en-US" sz="2400" baseline="0">
                          <a:latin typeface="Arial Black" panose="020B0A04020102020204" pitchFamily="34" charset="0"/>
                        </a:rPr>
                        <a:t>bold</a:t>
                      </a:r>
                      <a:r>
                        <a:rPr lang="en-US" sz="2400" baseline="0">
                          <a:latin typeface="Arial" panose="020B0604020202020204" pitchFamily="34" charset="0"/>
                        </a:rPr>
                        <a:t>: best found choice)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012126"/>
                  </a:ext>
                </a:extLst>
              </a:tr>
              <a:tr h="1038534">
                <a:tc>
                  <a:txBody>
                    <a:bodyPr/>
                    <a:lstStyle/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Movie reviews</a:t>
                      </a:r>
                      <a:br>
                        <a:rPr lang="en-US" sz="2400" baseline="0">
                          <a:latin typeface="Arial" panose="020B0604020202020204" pitchFamily="34" charset="0"/>
                        </a:rPr>
                      </a:br>
                      <a:r>
                        <a:rPr lang="en-US" sz="2400" baseline="0">
                          <a:latin typeface="Arial" panose="020B0604020202020204" pitchFamily="34" charset="0"/>
                        </a:rPr>
                        <a:t>(sentiment analysis)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  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BERT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TFIDF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  <a:br>
                        <a:rPr lang="en-US" sz="2400" baseline="0">
                          <a:latin typeface="Courier New" panose="02070309020205020404" pitchFamily="49" charset="0"/>
                        </a:rPr>
                      </a:b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&gt;&gt;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LR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MLP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KNN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SVC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PAC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3161001"/>
                  </a:ext>
                </a:extLst>
              </a:tr>
              <a:tr h="1038534">
                <a:tc>
                  <a:txBody>
                    <a:bodyPr/>
                    <a:lstStyle/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Car (structured with categorical features)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   J48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ArulesCBA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LR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KNN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993919"/>
                  </a:ext>
                </a:extLst>
              </a:tr>
              <a:tr h="1038534">
                <a:tc>
                  <a:txBody>
                    <a:bodyPr/>
                    <a:lstStyle/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CIFAR-10</a:t>
                      </a:r>
                      <a:br>
                        <a:rPr lang="en-US" sz="2400" baseline="0">
                          <a:latin typeface="Arial" panose="020B0604020202020204" pitchFamily="34" charset="0"/>
                        </a:rPr>
                      </a:br>
                      <a:r>
                        <a:rPr lang="en-US" sz="2400" baseline="0">
                          <a:latin typeface="Arial" panose="020B0604020202020204" pitchFamily="34" charset="0"/>
                        </a:rPr>
                        <a:t>(image classification)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   ResNet50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925334"/>
                  </a:ext>
                </a:extLst>
              </a:tr>
              <a:tr h="1038534">
                <a:tc>
                  <a:txBody>
                    <a:bodyPr/>
                    <a:lstStyle/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Time-series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aseline="0">
                          <a:latin typeface="Arial" panose="020B0604020202020204" pitchFamily="34" charset="0"/>
                        </a:rPr>
                        <a:t>Epilepsy</a:t>
                      </a:r>
                      <a:br>
                        <a:rPr lang="en-US" sz="2400" baseline="0">
                          <a:latin typeface="Arial" panose="020B0604020202020204" pitchFamily="34" charset="0"/>
                        </a:rPr>
                      </a:br>
                      <a:r>
                        <a:rPr lang="en-US" sz="2400" baseline="0">
                          <a:latin typeface="Arial" panose="020B0604020202020204" pitchFamily="34" charset="0"/>
                        </a:rPr>
                        <a:t>(seizure classification)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  </a:t>
                      </a:r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WindowTransformer</a:t>
                      </a:r>
                    </a:p>
                    <a:p>
                      <a:pPr algn="l"/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&gt;&gt;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KNN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XGBoost </a:t>
                      </a:r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LR</a:t>
                      </a:r>
                      <a:r>
                        <a:rPr lang="en-US" sz="2400" b="1" baseline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2400" b="1" baseline="0">
                          <a:solidFill>
                            <a:srgbClr val="A924FF"/>
                          </a:solidFill>
                          <a:latin typeface="Courier New" panose="02070309020205020404" pitchFamily="49" charset="0"/>
                        </a:rPr>
                        <a:t>&gt;&gt;</a:t>
                      </a:r>
                      <a:r>
                        <a:rPr lang="en-US" sz="2400" baseline="0"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2400" b="1" baseline="0">
                          <a:latin typeface="Courier New" panose="02070309020205020404" pitchFamily="49" charset="0"/>
                        </a:rPr>
                        <a:t>Voting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993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30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A225-072C-4C52-AA30-11833068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Bindings as Lifecycle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45553-6802-4ED8-A015-EA97ED7F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21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2A59D1-9F24-4CBA-851C-7C8018F6BA9D}"/>
              </a:ext>
            </a:extLst>
          </p:cNvPr>
          <p:cNvSpPr/>
          <p:nvPr/>
        </p:nvSpPr>
        <p:spPr>
          <a:xfrm>
            <a:off x="3226727" y="2299624"/>
            <a:ext cx="5733288" cy="2743906"/>
          </a:xfrm>
          <a:prstGeom prst="roundRect">
            <a:avLst>
              <a:gd name="adj" fmla="val 971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B9487C-DCCC-455A-AE82-2225B10599C4}"/>
              </a:ext>
            </a:extLst>
          </p:cNvPr>
          <p:cNvSpPr/>
          <p:nvPr/>
        </p:nvSpPr>
        <p:spPr>
          <a:xfrm>
            <a:off x="3296298" y="2962564"/>
            <a:ext cx="5577840" cy="2046024"/>
          </a:xfrm>
          <a:prstGeom prst="roundRect">
            <a:avLst>
              <a:gd name="adj" fmla="val 1453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85616C-5C32-465B-88EF-693C67574F07}"/>
              </a:ext>
            </a:extLst>
          </p:cNvPr>
          <p:cNvSpPr/>
          <p:nvPr/>
        </p:nvSpPr>
        <p:spPr>
          <a:xfrm>
            <a:off x="3375812" y="3617884"/>
            <a:ext cx="5394960" cy="1351358"/>
          </a:xfrm>
          <a:prstGeom prst="roundRect">
            <a:avLst>
              <a:gd name="adj" fmla="val 2148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E955ED-276C-4314-900D-F192ED6BB975}"/>
              </a:ext>
            </a:extLst>
          </p:cNvPr>
          <p:cNvSpPr/>
          <p:nvPr/>
        </p:nvSpPr>
        <p:spPr>
          <a:xfrm>
            <a:off x="3445387" y="4284136"/>
            <a:ext cx="5230368" cy="652945"/>
          </a:xfrm>
          <a:prstGeom prst="roundRect">
            <a:avLst>
              <a:gd name="adj" fmla="val 4610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92821E-A966-4636-9E45-B5AE1E32D986}"/>
              </a:ext>
            </a:extLst>
          </p:cNvPr>
          <p:cNvCxnSpPr>
            <a:cxnSpLocks/>
          </p:cNvCxnSpPr>
          <p:nvPr/>
        </p:nvCxnSpPr>
        <p:spPr>
          <a:xfrm>
            <a:off x="5969928" y="2299625"/>
            <a:ext cx="0" cy="2744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56B42434-7F13-43ED-8D97-2F9C0032C022}"/>
              </a:ext>
            </a:extLst>
          </p:cNvPr>
          <p:cNvSpPr/>
          <p:nvPr/>
        </p:nvSpPr>
        <p:spPr>
          <a:xfrm>
            <a:off x="9033352" y="2519531"/>
            <a:ext cx="430696" cy="69573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514D58FD-5EF4-446C-931C-F03A58848718}"/>
              </a:ext>
            </a:extLst>
          </p:cNvPr>
          <p:cNvSpPr/>
          <p:nvPr/>
        </p:nvSpPr>
        <p:spPr>
          <a:xfrm>
            <a:off x="9029046" y="3240529"/>
            <a:ext cx="430696" cy="69573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E35F8544-FBD6-48F0-849D-6A2F569F01EC}"/>
              </a:ext>
            </a:extLst>
          </p:cNvPr>
          <p:cNvSpPr/>
          <p:nvPr/>
        </p:nvSpPr>
        <p:spPr>
          <a:xfrm>
            <a:off x="9029046" y="3961527"/>
            <a:ext cx="430696" cy="69573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99ECA274-3EF3-4CF8-AB5E-D3EBCEEC99DE}"/>
              </a:ext>
            </a:extLst>
          </p:cNvPr>
          <p:cNvSpPr/>
          <p:nvPr/>
        </p:nvSpPr>
        <p:spPr>
          <a:xfrm>
            <a:off x="5477941" y="5093713"/>
            <a:ext cx="983974" cy="40750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D10B356-D968-4767-AB3F-B7B387AD6B80}"/>
              </a:ext>
            </a:extLst>
          </p:cNvPr>
          <p:cNvGraphicFramePr>
            <a:graphicFrameLocks noGrp="1"/>
          </p:cNvGraphicFramePr>
          <p:nvPr/>
        </p:nvGraphicFramePr>
        <p:xfrm>
          <a:off x="5236917" y="5437554"/>
          <a:ext cx="1466023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6023">
                  <a:extLst>
                    <a:ext uri="{9D8B030D-6E8A-4147-A177-3AD203B41FA5}">
                      <a16:colId xmlns:a16="http://schemas.microsoft.com/office/drawing/2014/main" val="1337241228"/>
                    </a:ext>
                  </a:extLst>
                </a:gridCol>
              </a:tblGrid>
              <a:tr h="658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>
                          <a:latin typeface="Arial" panose="020B0604020202020204" pitchFamily="34" charset="0"/>
                        </a:rPr>
                        <a:t>compose (</a:t>
                      </a:r>
                      <a:r>
                        <a:rPr lang="en-US" sz="2400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</a:rPr>
                        <a:t>&gt;&gt;</a:t>
                      </a:r>
                      <a:r>
                        <a:rPr lang="en-US" sz="2400" baseline="0"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2400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</a:rPr>
                        <a:t>&amp;</a:t>
                      </a:r>
                      <a:r>
                        <a:rPr lang="en-US" sz="2400" baseline="0"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en-US" sz="2400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</a:rPr>
                        <a:t>|</a:t>
                      </a:r>
                      <a:r>
                        <a:rPr lang="en-US" sz="2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)</a:t>
                      </a:r>
                      <a:endParaRPr lang="en-US" sz="2400" baseline="0">
                        <a:solidFill>
                          <a:schemeClr val="tx1"/>
                        </a:solidFill>
                        <a:latin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536465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082B7F1-8571-4CE3-85F3-E4904B459D94}"/>
              </a:ext>
            </a:extLst>
          </p:cNvPr>
          <p:cNvGraphicFramePr>
            <a:graphicFrameLocks noGrp="1"/>
          </p:cNvGraphicFramePr>
          <p:nvPr/>
        </p:nvGraphicFramePr>
        <p:xfrm>
          <a:off x="1594404" y="1642414"/>
          <a:ext cx="7254744" cy="3293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949">
                  <a:extLst>
                    <a:ext uri="{9D8B030D-6E8A-4147-A177-3AD203B41FA5}">
                      <a16:colId xmlns:a16="http://schemas.microsoft.com/office/drawing/2014/main" val="1337241228"/>
                    </a:ext>
                  </a:extLst>
                </a:gridCol>
                <a:gridCol w="2749754">
                  <a:extLst>
                    <a:ext uri="{9D8B030D-6E8A-4147-A177-3AD203B41FA5}">
                      <a16:colId xmlns:a16="http://schemas.microsoft.com/office/drawing/2014/main" val="3205646832"/>
                    </a:ext>
                  </a:extLst>
                </a:gridCol>
                <a:gridCol w="2866041">
                  <a:extLst>
                    <a:ext uri="{9D8B030D-6E8A-4147-A177-3AD203B41FA5}">
                      <a16:colId xmlns:a16="http://schemas.microsoft.com/office/drawing/2014/main" val="3650284542"/>
                    </a:ext>
                  </a:extLst>
                </a:gridCol>
              </a:tblGrid>
              <a:tr h="658743">
                <a:tc>
                  <a:txBody>
                    <a:bodyPr/>
                    <a:lstStyle/>
                    <a:p>
                      <a:pPr algn="ctr"/>
                      <a:endParaRPr lang="en-US" sz="2200" baseline="0" dirty="0">
                        <a:latin typeface="Arial" panose="020B0604020202020204" pitchFamily="34" charset="0"/>
                      </a:endParaRP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Individual operator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Pipeline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5346592"/>
                  </a:ext>
                </a:extLst>
              </a:tr>
              <a:tr h="658743">
                <a:tc>
                  <a:txBody>
                    <a:bodyPr/>
                    <a:lstStyle/>
                    <a:p>
                      <a:pPr algn="r"/>
                      <a:r>
                        <a:rPr lang="en-US" sz="2200" baseline="0">
                          <a:latin typeface="Arial" panose="020B0604020202020204" pitchFamily="34" charset="0"/>
                        </a:rPr>
                        <a:t>Meta-model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schemas, priors</a:t>
                      </a: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steps, grammar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5364657"/>
                  </a:ext>
                </a:extLst>
              </a:tr>
              <a:tr h="658743">
                <a:tc>
                  <a:txBody>
                    <a:bodyPr/>
                    <a:lstStyle/>
                    <a:p>
                      <a:pPr algn="r"/>
                      <a:r>
                        <a:rPr lang="en-US" sz="2200" baseline="0">
                          <a:latin typeface="Arial" panose="020B0604020202020204" pitchFamily="34" charset="0"/>
                        </a:rPr>
                        <a:t>Planned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aseline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graph topology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0658808"/>
                  </a:ext>
                </a:extLst>
              </a:tr>
              <a:tr h="658743">
                <a:tc>
                  <a:txBody>
                    <a:bodyPr/>
                    <a:lstStyle/>
                    <a:p>
                      <a:pPr algn="r"/>
                      <a:r>
                        <a:rPr lang="en-US" sz="2200" baseline="0">
                          <a:latin typeface="Arial" panose="020B0604020202020204" pitchFamily="34" charset="0"/>
                        </a:rPr>
                        <a:t>Trainable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hyperparameters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>
                          <a:latin typeface="Arial" panose="020B0604020202020204" pitchFamily="34" charset="0"/>
                        </a:rPr>
                        <a:t>operator choices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1482613"/>
                  </a:ext>
                </a:extLst>
              </a:tr>
              <a:tr h="658743">
                <a:tc>
                  <a:txBody>
                    <a:bodyPr/>
                    <a:lstStyle/>
                    <a:p>
                      <a:pPr algn="r"/>
                      <a:r>
                        <a:rPr lang="en-US" sz="2200" baseline="0">
                          <a:latin typeface="Arial" panose="020B0604020202020204" pitchFamily="34" charset="0"/>
                        </a:rPr>
                        <a:t>Trained</a:t>
                      </a:r>
                    </a:p>
                  </a:txBody>
                  <a:tcPr marL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aseline="0">
                          <a:latin typeface="Arial" panose="020B0604020202020204" pitchFamily="34" charset="0"/>
                        </a:rPr>
                        <a:t>learned coefficients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aseline="0" dirty="0"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396327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21DC7DD-068C-4C6B-91A5-756F61F02BCD}"/>
              </a:ext>
            </a:extLst>
          </p:cNvPr>
          <p:cNvGraphicFramePr>
            <a:graphicFrameLocks noGrp="1"/>
          </p:cNvGraphicFramePr>
          <p:nvPr/>
        </p:nvGraphicFramePr>
        <p:xfrm>
          <a:off x="9444627" y="2481267"/>
          <a:ext cx="1177324" cy="2137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324">
                  <a:extLst>
                    <a:ext uri="{9D8B030D-6E8A-4147-A177-3AD203B41FA5}">
                      <a16:colId xmlns:a16="http://schemas.microsoft.com/office/drawing/2014/main" val="1337241228"/>
                    </a:ext>
                  </a:extLst>
                </a:gridCol>
              </a:tblGrid>
              <a:tr h="712578">
                <a:tc>
                  <a:txBody>
                    <a:bodyPr/>
                    <a:lstStyle/>
                    <a:p>
                      <a:pPr algn="l"/>
                      <a:r>
                        <a:rPr lang="en-US" sz="2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arrange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5364657"/>
                  </a:ext>
                </a:extLst>
              </a:tr>
              <a:tr h="712578">
                <a:tc>
                  <a:txBody>
                    <a:bodyPr/>
                    <a:lstStyle/>
                    <a:p>
                      <a:pPr algn="l"/>
                      <a:r>
                        <a:rPr lang="en-US" sz="2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init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0658808"/>
                  </a:ext>
                </a:extLst>
              </a:tr>
              <a:tr h="712578">
                <a:tc>
                  <a:txBody>
                    <a:bodyPr/>
                    <a:lstStyle/>
                    <a:p>
                      <a:pPr algn="l"/>
                      <a:r>
                        <a:rPr lang="en-US" sz="2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fit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1482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588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A225-072C-4C52-AA30-11833068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572" y="566530"/>
            <a:ext cx="7261071" cy="401224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45553-6802-4ED8-A015-EA97ED7F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1703" y="6366291"/>
            <a:ext cx="2057400" cy="365125"/>
          </a:xfrm>
        </p:spPr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22</a:t>
            </a:fld>
            <a:endParaRPr lang="en-US" dirty="0">
              <a:latin typeface="Arial" panose="020B060402020202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AAA540E-C2DE-4BB4-9605-0C338DEE024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148954" y="1432652"/>
          <a:ext cx="7161754" cy="4575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CBDC841-C9F7-4E00-8BBC-3CA7D7151857}"/>
              </a:ext>
            </a:extLst>
          </p:cNvPr>
          <p:cNvSpPr txBox="1"/>
          <p:nvPr/>
        </p:nvSpPr>
        <p:spPr>
          <a:xfrm>
            <a:off x="6005576" y="2947721"/>
            <a:ext cx="126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</a:rPr>
              <a:t>Types as</a:t>
            </a:r>
            <a:br>
              <a:rPr lang="en-US" b="1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</a:rPr>
              <a:t>search</a:t>
            </a:r>
            <a:br>
              <a:rPr lang="en-US" b="1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</a:rPr>
              <a:t>spaces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06B7AB-BC95-4F2D-A1B9-9FB2B3E07B33}"/>
              </a:ext>
            </a:extLst>
          </p:cNvPr>
          <p:cNvSpPr txBox="1"/>
          <p:nvPr/>
        </p:nvSpPr>
        <p:spPr>
          <a:xfrm>
            <a:off x="8230089" y="2848330"/>
            <a:ext cx="1284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</a:rPr>
              <a:t>Bindings</a:t>
            </a:r>
            <a:br>
              <a:rPr lang="en-US" b="1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</a:rPr>
              <a:t>as</a:t>
            </a:r>
            <a:br>
              <a:rPr lang="en-US" b="1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</a:rPr>
              <a:t>lifecycle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9E8236-0391-42A0-9282-09B5DB4005B7}"/>
              </a:ext>
            </a:extLst>
          </p:cNvPr>
          <p:cNvSpPr txBox="1"/>
          <p:nvPr/>
        </p:nvSpPr>
        <p:spPr>
          <a:xfrm>
            <a:off x="7004665" y="4739451"/>
            <a:ext cx="1572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</a:rPr>
              <a:t>Scikit-learn</a:t>
            </a:r>
            <a:b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</a:rPr>
              <a:t>compatible</a:t>
            </a:r>
            <a:b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</a:rPr>
              <a:t>interop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CEC87-F1F8-0847-B5C9-004FBDE01632}"/>
              </a:ext>
            </a:extLst>
          </p:cNvPr>
          <p:cNvSpPr txBox="1"/>
          <p:nvPr/>
        </p:nvSpPr>
        <p:spPr>
          <a:xfrm>
            <a:off x="1772479" y="1451114"/>
            <a:ext cx="4114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</a:rPr>
              <a:t>Github</a:t>
            </a:r>
            <a:r>
              <a:rPr lang="en-US" sz="2400" dirty="0">
                <a:latin typeface="Arial" panose="020B0604020202020204" pitchFamily="34" charset="0"/>
              </a:rPr>
              <a:t> URL: </a:t>
            </a:r>
            <a:r>
              <a:rPr lang="en-US" sz="2400" dirty="0">
                <a:latin typeface="Arial" panose="020B0604020202020204" pitchFamily="34" charset="0"/>
                <a:hlinkClick r:id="rId7"/>
              </a:rPr>
              <a:t>https://github.com/IBM/lale</a:t>
            </a:r>
            <a:endParaRPr lang="en-US" sz="2400" dirty="0">
              <a:latin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</a:rPr>
              <a:t>We welcome contributions!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268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CBEE0C4-F425-418B-965E-9CEE0BB65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17" y="2033196"/>
            <a:ext cx="10595644" cy="48446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08290D-37A1-4BC1-B5AB-FB075B77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Arial Black" panose="020B0A04020102020204" pitchFamily="34" charset="0"/>
              </a:rPr>
              <a:t>Search Convergence (1/3)</a:t>
            </a:r>
            <a:endParaRPr lang="en-US" sz="4000" cap="small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7621-8964-4196-A133-A903A14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23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E33D623-0D13-4A3E-B12E-66D6F3B74EFE}"/>
              </a:ext>
            </a:extLst>
          </p:cNvPr>
          <p:cNvSpPr/>
          <p:nvPr/>
        </p:nvSpPr>
        <p:spPr>
          <a:xfrm>
            <a:off x="5279663" y="1134163"/>
            <a:ext cx="1632674" cy="73733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latin typeface="Arial" panose="020B0604020202020204" pitchFamily="34" charset="0"/>
              </a:rPr>
              <a:t>Car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F5136-CB7B-46AA-BAC3-E508CD3072C5}"/>
              </a:ext>
            </a:extLst>
          </p:cNvPr>
          <p:cNvSpPr txBox="1"/>
          <p:nvPr/>
        </p:nvSpPr>
        <p:spPr>
          <a:xfrm>
            <a:off x="7997291" y="1298788"/>
            <a:ext cx="15440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ourier New" panose="02070309020205020404" pitchFamily="49" charset="0"/>
              </a:rPr>
              <a:t>hyperopt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F447CF-F5C3-46A6-BD70-216B93C3E10D}"/>
              </a:ext>
            </a:extLst>
          </p:cNvPr>
          <p:cNvSpPr/>
          <p:nvPr/>
        </p:nvSpPr>
        <p:spPr>
          <a:xfrm>
            <a:off x="2650697" y="1134163"/>
            <a:ext cx="1454307" cy="737334"/>
          </a:xfrm>
          <a:prstGeom prst="ellipse">
            <a:avLst/>
          </a:prstGeom>
          <a:solidFill>
            <a:srgbClr val="7EC0E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LR | KNN</a:t>
            </a:r>
          </a:p>
        </p:txBody>
      </p:sp>
    </p:spTree>
    <p:extLst>
      <p:ext uri="{BB962C8B-B14F-4D97-AF65-F5344CB8AC3E}">
        <p14:creationId xmlns:p14="http://schemas.microsoft.com/office/powerpoint/2010/main" val="3316018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512AE4-F221-4971-9F7A-0B93F86F4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68" y="1842193"/>
            <a:ext cx="10640098" cy="499592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08290D-37A1-4BC1-B5AB-FB075B77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942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Arial Black" panose="020B0A04020102020204" pitchFamily="34" charset="0"/>
              </a:rPr>
              <a:t>Search Convergence (2/3)</a:t>
            </a:r>
            <a:endParaRPr lang="en-US" sz="4000" cap="small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7621-8964-4196-A133-A903A14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24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546C641F-E50E-4042-A2CB-0B9E0A3C105F}"/>
              </a:ext>
            </a:extLst>
          </p:cNvPr>
          <p:cNvSpPr/>
          <p:nvPr/>
        </p:nvSpPr>
        <p:spPr>
          <a:xfrm>
            <a:off x="5279663" y="1134163"/>
            <a:ext cx="1632674" cy="73733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latin typeface="Arial" panose="020B0604020202020204" pitchFamily="34" charset="0"/>
              </a:rPr>
              <a:t>Car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31C35-B01C-42DC-8BEA-18ACF8586255}"/>
              </a:ext>
            </a:extLst>
          </p:cNvPr>
          <p:cNvSpPr txBox="1"/>
          <p:nvPr/>
        </p:nvSpPr>
        <p:spPr>
          <a:xfrm>
            <a:off x="7997291" y="1298788"/>
            <a:ext cx="15440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ourier New" panose="02070309020205020404" pitchFamily="49" charset="0"/>
              </a:rPr>
              <a:t>hyperopt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06DCA7-F930-495E-B9BD-247A73763086}"/>
              </a:ext>
            </a:extLst>
          </p:cNvPr>
          <p:cNvSpPr/>
          <p:nvPr/>
        </p:nvSpPr>
        <p:spPr>
          <a:xfrm>
            <a:off x="2650697" y="1134163"/>
            <a:ext cx="1454307" cy="737334"/>
          </a:xfrm>
          <a:prstGeom prst="ellipse">
            <a:avLst/>
          </a:prstGeom>
          <a:solidFill>
            <a:srgbClr val="7EC0E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LR | KNN</a:t>
            </a:r>
          </a:p>
        </p:txBody>
      </p:sp>
    </p:spTree>
    <p:extLst>
      <p:ext uri="{BB962C8B-B14F-4D97-AF65-F5344CB8AC3E}">
        <p14:creationId xmlns:p14="http://schemas.microsoft.com/office/powerpoint/2010/main" val="2270347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0E411EB-210C-48BE-B30C-5436BED1D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61" y="1960185"/>
            <a:ext cx="10628922" cy="491769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08290D-37A1-4BC1-B5AB-FB075B77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Arial Black" panose="020B0A04020102020204" pitchFamily="34" charset="0"/>
              </a:rPr>
              <a:t>Search Convergence (3/3)</a:t>
            </a:r>
            <a:endParaRPr lang="en-US" sz="4000" cap="small"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7621-8964-4196-A133-A903A14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25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DD271F8D-63B3-4EA9-8B46-1D8FDF942D2F}"/>
              </a:ext>
            </a:extLst>
          </p:cNvPr>
          <p:cNvSpPr/>
          <p:nvPr/>
        </p:nvSpPr>
        <p:spPr>
          <a:xfrm>
            <a:off x="5279663" y="1134163"/>
            <a:ext cx="1632674" cy="73733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latin typeface="Arial" panose="020B0604020202020204" pitchFamily="34" charset="0"/>
              </a:rPr>
              <a:t>Car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7EDAE7-87F2-45B0-AD8E-3BDBE3EDC3AB}"/>
              </a:ext>
            </a:extLst>
          </p:cNvPr>
          <p:cNvSpPr txBox="1"/>
          <p:nvPr/>
        </p:nvSpPr>
        <p:spPr>
          <a:xfrm>
            <a:off x="7997291" y="1298788"/>
            <a:ext cx="15440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Courier New" panose="02070309020205020404" pitchFamily="49" charset="0"/>
              </a:rPr>
              <a:t>hyperopt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74A0DD-60B5-4C0C-A4CE-5F8381400FF0}"/>
              </a:ext>
            </a:extLst>
          </p:cNvPr>
          <p:cNvSpPr/>
          <p:nvPr/>
        </p:nvSpPr>
        <p:spPr>
          <a:xfrm>
            <a:off x="2332114" y="1134163"/>
            <a:ext cx="2011680" cy="737334"/>
          </a:xfrm>
          <a:prstGeom prst="ellipse">
            <a:avLst/>
          </a:prstGeom>
          <a:solidFill>
            <a:srgbClr val="7EC0EE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J48 | LR | KNN</a:t>
            </a:r>
          </a:p>
        </p:txBody>
      </p:sp>
    </p:spTree>
    <p:extLst>
      <p:ext uri="{BB962C8B-B14F-4D97-AF65-F5344CB8AC3E}">
        <p14:creationId xmlns:p14="http://schemas.microsoft.com/office/powerpoint/2010/main" val="334038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908290D-37A1-4BC1-B5AB-FB075B77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Arial Black" panose="020B0A04020102020204" pitchFamily="34" charset="0"/>
              </a:rPr>
              <a:t>Manual ML with Sklearn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7621-8964-4196-A133-A903A14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3</a:t>
            </a:fld>
            <a:endParaRPr lang="en-US">
              <a:latin typeface="Arial" panose="020B0604020202020204" pitchFamily="34" charset="0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043732FE-2901-465C-9959-05F3FE659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15" y="1420570"/>
            <a:ext cx="8675370" cy="227457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5B4E698-09B0-4458-8487-646CAA06AEA0}"/>
              </a:ext>
            </a:extLst>
          </p:cNvPr>
          <p:cNvSpPr txBox="1"/>
          <p:nvPr/>
        </p:nvSpPr>
        <p:spPr>
          <a:xfrm>
            <a:off x="838200" y="925453"/>
            <a:ext cx="6753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</a:rPr>
              <a:t>Prior work: scikit learn, popular machine learning package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34C06CC-7F75-474F-BAF1-468E384452BC}"/>
              </a:ext>
            </a:extLst>
          </p:cNvPr>
          <p:cNvSpPr txBox="1"/>
          <p:nvPr/>
        </p:nvSpPr>
        <p:spPr>
          <a:xfrm>
            <a:off x="1435791" y="1502006"/>
            <a:ext cx="3225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1</a:t>
            </a: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2</a:t>
            </a:r>
          </a:p>
          <a:p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3</a:t>
            </a: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4</a:t>
            </a: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5</a:t>
            </a:r>
          </a:p>
          <a:p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1878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908290D-37A1-4BC1-B5AB-FB075B77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268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Arial Black" panose="020B0A04020102020204" pitchFamily="34" charset="0"/>
              </a:rPr>
              <a:t>Manual ML with </a:t>
            </a:r>
            <a:r>
              <a:rPr lang="en-US" sz="4000" cap="small">
                <a:latin typeface="Arial Black" panose="020B0A04020102020204" pitchFamily="34" charset="0"/>
              </a:rPr>
              <a:t>Lale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7621-8964-4196-A133-A903A14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4</a:t>
            </a:fld>
            <a:endParaRPr lang="en-US">
              <a:latin typeface="Arial" panose="020B0604020202020204" pitchFamily="34" charset="0"/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DA1B0F76-5CAA-4591-B988-C88055236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70" y="1406366"/>
            <a:ext cx="8709660" cy="486918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87B4105A-5EF8-479F-8B4E-BD3511B024F1}"/>
              </a:ext>
            </a:extLst>
          </p:cNvPr>
          <p:cNvSpPr txBox="1"/>
          <p:nvPr/>
        </p:nvSpPr>
        <p:spPr>
          <a:xfrm>
            <a:off x="843268" y="925453"/>
            <a:ext cx="6593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</a:rPr>
              <a:t>Our work: Language for Automated Learning Exploration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E9EC343-1B36-46DF-AC86-41915DDD8D55}"/>
              </a:ext>
            </a:extLst>
          </p:cNvPr>
          <p:cNvSpPr txBox="1"/>
          <p:nvPr/>
        </p:nvSpPr>
        <p:spPr>
          <a:xfrm>
            <a:off x="1280723" y="1480931"/>
            <a:ext cx="4604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1</a:t>
            </a: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2</a:t>
            </a: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3</a:t>
            </a: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4</a:t>
            </a: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5</a:t>
            </a: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6</a:t>
            </a: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7</a:t>
            </a: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8</a:t>
            </a: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9</a:t>
            </a: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3641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374B-11EE-894B-AD35-6C3CC4D0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967" y="96186"/>
            <a:ext cx="7886700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LALE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A006-75FB-414C-A6AF-46BF25EC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0933" y="1332565"/>
            <a:ext cx="7886700" cy="4351338"/>
          </a:xfrm>
        </p:spPr>
        <p:txBody>
          <a:bodyPr/>
          <a:lstStyle/>
          <a:p>
            <a:r>
              <a:rPr lang="en-US" dirty="0"/>
              <a:t>Pipeline Combinators: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80E2B-F50C-7D49-A440-22450BC7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41BFDE-B8AA-3042-88A6-F90F75342ACE}"/>
              </a:ext>
            </a:extLst>
          </p:cNvPr>
          <p:cNvGraphicFramePr>
            <a:graphicFrameLocks noGrp="1"/>
          </p:cNvGraphicFramePr>
          <p:nvPr/>
        </p:nvGraphicFramePr>
        <p:xfrm>
          <a:off x="2170579" y="1860087"/>
          <a:ext cx="7886700" cy="281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348">
                  <a:extLst>
                    <a:ext uri="{9D8B030D-6E8A-4147-A177-3AD203B41FA5}">
                      <a16:colId xmlns:a16="http://schemas.microsoft.com/office/drawing/2014/main" val="885374400"/>
                    </a:ext>
                  </a:extLst>
                </a:gridCol>
                <a:gridCol w="989971">
                  <a:extLst>
                    <a:ext uri="{9D8B030D-6E8A-4147-A177-3AD203B41FA5}">
                      <a16:colId xmlns:a16="http://schemas.microsoft.com/office/drawing/2014/main" val="3469671662"/>
                    </a:ext>
                  </a:extLst>
                </a:gridCol>
                <a:gridCol w="1851471">
                  <a:extLst>
                    <a:ext uri="{9D8B030D-6E8A-4147-A177-3AD203B41FA5}">
                      <a16:colId xmlns:a16="http://schemas.microsoft.com/office/drawing/2014/main" val="2367403448"/>
                    </a:ext>
                  </a:extLst>
                </a:gridCol>
                <a:gridCol w="2824910">
                  <a:extLst>
                    <a:ext uri="{9D8B030D-6E8A-4147-A177-3AD203B41FA5}">
                      <a16:colId xmlns:a16="http://schemas.microsoft.com/office/drawing/2014/main" val="468356587"/>
                    </a:ext>
                  </a:extLst>
                </a:gridCol>
              </a:tblGrid>
              <a:tr h="710360">
                <a:tc>
                  <a:txBody>
                    <a:bodyPr/>
                    <a:lstStyle/>
                    <a:p>
                      <a:pPr algn="ctr"/>
                      <a:r>
                        <a:rPr lang="en-US" sz="2000" cap="small" baseline="0" dirty="0">
                          <a:latin typeface="Arial" panose="020B0604020202020204" pitchFamily="34" charset="0"/>
                        </a:rPr>
                        <a:t>Lale</a:t>
                      </a:r>
                      <a:r>
                        <a:rPr lang="en-US" sz="2000" cap="none" baseline="0" dirty="0">
                          <a:latin typeface="Arial" panose="020B0604020202020204" pitchFamily="34" charset="0"/>
                        </a:rPr>
                        <a:t>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Scikit-learn 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421512"/>
                  </a:ext>
                </a:extLst>
              </a:tr>
              <a:tr h="2644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  <a:r>
                        <a:rPr lang="en-US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make_pipeline</a:t>
                      </a:r>
                      <a:endParaRPr lang="en-US" sz="2000" baseline="0" dirty="0">
                        <a:solidFill>
                          <a:srgbClr val="A828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pipe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feed to next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make_pipeline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790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endParaRPr lang="en-US" sz="20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make_union</a:t>
                      </a:r>
                      <a:endParaRPr lang="en-US" sz="2000" baseline="0" dirty="0">
                        <a:latin typeface="Arial" panose="020B0604020202020204" pitchFamily="34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run both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make_union </a:t>
                      </a:r>
                      <a:r>
                        <a:rPr lang="en-US" sz="2000" baseline="0">
                          <a:latin typeface="Arial" panose="020B0604020202020204" pitchFamily="34" charset="0"/>
                        </a:rPr>
                        <a:t>or </a:t>
                      </a:r>
                      <a:r>
                        <a:rPr lang="en-US" sz="2000" baseline="0">
                          <a:latin typeface="Courier New" panose="02070309020205020404" pitchFamily="49" charset="0"/>
                        </a:rPr>
                        <a:t>ColumnTransformer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244389"/>
                  </a:ext>
                </a:extLst>
              </a:tr>
              <a:tr h="4301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endParaRPr lang="en-US" sz="2000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make_choice</a:t>
                      </a:r>
                      <a:endParaRPr lang="en-US" sz="2000" baseline="0" dirty="0">
                        <a:latin typeface="Arial" panose="020B0604020202020204" pitchFamily="34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choose 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>
                          <a:latin typeface="Arial" panose="020B0604020202020204" pitchFamily="34" charset="0"/>
                        </a:rPr>
                        <a:t>N/A (specific to given AI automation tool)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0898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0A25D4-4A6C-5E44-A963-E02B131F0143}"/>
              </a:ext>
            </a:extLst>
          </p:cNvPr>
          <p:cNvSpPr txBox="1"/>
          <p:nvPr/>
        </p:nvSpPr>
        <p:spPr>
          <a:xfrm>
            <a:off x="3054626" y="4883153"/>
            <a:ext cx="7613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</a:rPr>
              <a:t>    </a:t>
            </a:r>
            <a:r>
              <a:rPr lang="en-US" sz="2800" dirty="0"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119549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latin typeface="Courier New" panose="02070309020205020404" pitchFamily="49" charset="0"/>
              </a:rPr>
              <a:t>PCA </a:t>
            </a:r>
            <a:r>
              <a:rPr lang="en-US" sz="2800" b="1" dirty="0">
                <a:solidFill>
                  <a:srgbClr val="A828FE"/>
                </a:solidFill>
                <a:latin typeface="Courier New" panose="02070309020205020404" pitchFamily="49" charset="0"/>
              </a:rPr>
              <a:t>&amp;</a:t>
            </a:r>
            <a:r>
              <a:rPr lang="en-US" sz="2800" dirty="0">
                <a:latin typeface="Courier New" panose="02070309020205020404" pitchFamily="49" charset="0"/>
              </a:rPr>
              <a:t> MinMaxScaler</a:t>
            </a:r>
            <a:r>
              <a:rPr lang="en-US" sz="2800" dirty="0">
                <a:solidFill>
                  <a:srgbClr val="119549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A828FE"/>
                </a:solidFill>
                <a:latin typeface="Courier New" panose="02070309020205020404" pitchFamily="49" charset="0"/>
              </a:rPr>
              <a:t>&gt;&gt;</a:t>
            </a:r>
            <a:r>
              <a:rPr lang="en-US" sz="2800" dirty="0">
                <a:latin typeface="Courier New" panose="02070309020205020404" pitchFamily="49" charset="0"/>
              </a:rPr>
              <a:t> Concat</a:t>
            </a:r>
          </a:p>
          <a:p>
            <a:r>
              <a:rPr lang="en-US" sz="2800" dirty="0"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A828FE"/>
                </a:solidFill>
                <a:latin typeface="Courier New" panose="02070309020205020404" pitchFamily="49" charset="0"/>
              </a:rPr>
              <a:t>&gt;&gt;</a:t>
            </a:r>
            <a:r>
              <a:rPr lang="en-US" sz="2800" dirty="0"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119549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latin typeface="Courier New" panose="02070309020205020404" pitchFamily="49" charset="0"/>
              </a:rPr>
              <a:t>KNN </a:t>
            </a:r>
            <a:r>
              <a:rPr lang="en-US" sz="2800" b="1" dirty="0">
                <a:solidFill>
                  <a:srgbClr val="A828FE"/>
                </a:solidFill>
                <a:latin typeface="Courier New" panose="02070309020205020404" pitchFamily="49" charset="0"/>
              </a:rPr>
              <a:t>|</a:t>
            </a:r>
            <a:r>
              <a:rPr lang="en-US" sz="2800" dirty="0">
                <a:latin typeface="Courier New" panose="02070309020205020404" pitchFamily="49" charset="0"/>
              </a:rPr>
              <a:t> DecisionTree</a:t>
            </a:r>
            <a:r>
              <a:rPr lang="en-US" sz="2800" dirty="0">
                <a:solidFill>
                  <a:srgbClr val="119549"/>
                </a:solidFill>
                <a:latin typeface="Courier New" panose="02070309020205020404" pitchFamily="49" charset="0"/>
              </a:rPr>
              <a:t>)</a:t>
            </a:r>
            <a:r>
              <a:rPr lang="en-US" sz="2800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601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908290D-37A1-4BC1-B5AB-FB075B77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Arial Black" panose="020B0A04020102020204" pitchFamily="34" charset="0"/>
              </a:rPr>
              <a:t>Constraints in Manual 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7621-8964-4196-A133-A903A144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6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9D4E6-1A11-4A5A-BD8B-96E933F539C2}"/>
              </a:ext>
            </a:extLst>
          </p:cNvPr>
          <p:cNvSpPr txBox="1"/>
          <p:nvPr/>
        </p:nvSpPr>
        <p:spPr>
          <a:xfrm>
            <a:off x="838200" y="927479"/>
            <a:ext cx="3477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</a:rPr>
              <a:t>Conditional hyperparameters</a:t>
            </a:r>
            <a:endParaRPr lang="en-US" sz="2000">
              <a:latin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0269B-B949-497A-A501-128DDDC8B95B}"/>
              </a:ext>
            </a:extLst>
          </p:cNvPr>
          <p:cNvSpPr txBox="1"/>
          <p:nvPr/>
        </p:nvSpPr>
        <p:spPr>
          <a:xfrm>
            <a:off x="1722120" y="2799591"/>
            <a:ext cx="7250703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Courier New" panose="02070309020205020404" pitchFamily="49" charset="0"/>
              </a:rPr>
              <a:t>---------------------------------------------------------------------------</a:t>
            </a:r>
          </a:p>
          <a:p>
            <a:r>
              <a:rPr lang="en-US" sz="800">
                <a:latin typeface="Courier New" panose="02070309020205020404" pitchFamily="49" charset="0"/>
              </a:rPr>
              <a:t>ValueError                                Traceback (most recent call last)</a:t>
            </a:r>
          </a:p>
          <a:p>
            <a:r>
              <a:rPr lang="en-US" sz="800">
                <a:latin typeface="Courier New" panose="02070309020205020404" pitchFamily="49" charset="0"/>
              </a:rPr>
              <a:t>&lt;ipython-input-7-de82d92d1962&gt; in &lt;module&gt;</a:t>
            </a:r>
          </a:p>
          <a:p>
            <a:r>
              <a:rPr lang="en-US" sz="800">
                <a:latin typeface="Courier New" panose="02070309020205020404" pitchFamily="49" charset="0"/>
              </a:rPr>
              <a:t>----&gt; 1 pca_lr.fit(train_X, train_y)</a:t>
            </a:r>
          </a:p>
          <a:p>
            <a:endParaRPr lang="en-US" sz="800">
              <a:latin typeface="Courier New" panose="02070309020205020404" pitchFamily="49" charset="0"/>
            </a:endParaRPr>
          </a:p>
          <a:p>
            <a:r>
              <a:rPr lang="en-US" sz="800">
                <a:latin typeface="Courier New" panose="02070309020205020404" pitchFamily="49" charset="0"/>
              </a:rPr>
              <a:t>~/python3.7venv/lib/python3.7/site-packages/sklearn/pipeline.py in fit(self, X, y, **fit_params)</a:t>
            </a:r>
          </a:p>
          <a:p>
            <a:r>
              <a:rPr lang="en-US" sz="800">
                <a:latin typeface="Courier New" panose="02070309020205020404" pitchFamily="49" charset="0"/>
              </a:rPr>
              <a:t>    265         Xt, fit_params = self._fit(X, y, **fit_params)</a:t>
            </a:r>
          </a:p>
          <a:p>
            <a:r>
              <a:rPr lang="en-US" sz="800">
                <a:latin typeface="Courier New" panose="02070309020205020404" pitchFamily="49" charset="0"/>
              </a:rPr>
              <a:t>    266         if self._final_estimator is not None:</a:t>
            </a:r>
          </a:p>
          <a:p>
            <a:r>
              <a:rPr lang="en-US" sz="800">
                <a:latin typeface="Courier New" panose="02070309020205020404" pitchFamily="49" charset="0"/>
              </a:rPr>
              <a:t>--&gt; 267             self._final_estimator.fit(Xt, y, **fit_params)</a:t>
            </a:r>
          </a:p>
          <a:p>
            <a:r>
              <a:rPr lang="en-US" sz="800">
                <a:latin typeface="Courier New" panose="02070309020205020404" pitchFamily="49" charset="0"/>
              </a:rPr>
              <a:t>    268         return self</a:t>
            </a:r>
          </a:p>
          <a:p>
            <a:r>
              <a:rPr lang="en-US" sz="800">
                <a:latin typeface="Courier New" panose="02070309020205020404" pitchFamily="49" charset="0"/>
              </a:rPr>
              <a:t>    269 </a:t>
            </a:r>
          </a:p>
          <a:p>
            <a:endParaRPr lang="en-US" sz="800">
              <a:latin typeface="Courier New" panose="02070309020205020404" pitchFamily="49" charset="0"/>
            </a:endParaRPr>
          </a:p>
          <a:p>
            <a:r>
              <a:rPr lang="en-US" sz="800">
                <a:latin typeface="Courier New" panose="02070309020205020404" pitchFamily="49" charset="0"/>
              </a:rPr>
              <a:t>~/python3.7venv/lib/python3.7/site-packages/sklearn/linear_model/logistic.py in fit(self, X, y, sample_weight)</a:t>
            </a:r>
          </a:p>
          <a:p>
            <a:r>
              <a:rPr lang="en-US" sz="800">
                <a:latin typeface="Courier New" panose="02070309020205020404" pitchFamily="49" charset="0"/>
              </a:rPr>
              <a:t>   1275                              "positive; got (tol=%r)" % self.tol)</a:t>
            </a:r>
          </a:p>
          <a:p>
            <a:r>
              <a:rPr lang="en-US" sz="800">
                <a:latin typeface="Courier New" panose="02070309020205020404" pitchFamily="49" charset="0"/>
              </a:rPr>
              <a:t>   1276 </a:t>
            </a:r>
          </a:p>
          <a:p>
            <a:r>
              <a:rPr lang="en-US" sz="800">
                <a:latin typeface="Courier New" panose="02070309020205020404" pitchFamily="49" charset="0"/>
              </a:rPr>
              <a:t>-&gt; 1277         solver = _check_solver(self.solver, self.penalty, self.dual)</a:t>
            </a:r>
          </a:p>
          <a:p>
            <a:r>
              <a:rPr lang="en-US" sz="800">
                <a:latin typeface="Courier New" panose="02070309020205020404" pitchFamily="49" charset="0"/>
              </a:rPr>
              <a:t>   1278 </a:t>
            </a:r>
          </a:p>
          <a:p>
            <a:r>
              <a:rPr lang="en-US" sz="800">
                <a:latin typeface="Courier New" panose="02070309020205020404" pitchFamily="49" charset="0"/>
              </a:rPr>
              <a:t>   1279         if solver in ['newton-cg']:</a:t>
            </a:r>
          </a:p>
          <a:p>
            <a:endParaRPr lang="en-US" sz="800">
              <a:latin typeface="Courier New" panose="02070309020205020404" pitchFamily="49" charset="0"/>
            </a:endParaRPr>
          </a:p>
          <a:p>
            <a:r>
              <a:rPr lang="en-US" sz="800">
                <a:latin typeface="Courier New" panose="02070309020205020404" pitchFamily="49" charset="0"/>
              </a:rPr>
              <a:t>~/python3.7venv/lib/python3.7/site-packages/sklearn/linear_model/logistic.py in _check_solver(solver, penalty, dual)</a:t>
            </a:r>
          </a:p>
          <a:p>
            <a:r>
              <a:rPr lang="en-US" sz="800">
                <a:latin typeface="Courier New" panose="02070309020205020404" pitchFamily="49" charset="0"/>
              </a:rPr>
              <a:t>    445     if solver not in ['liblinear', 'saga'] and penalty != 'l2':</a:t>
            </a:r>
          </a:p>
          <a:p>
            <a:r>
              <a:rPr lang="en-US" sz="800">
                <a:latin typeface="Courier New" panose="02070309020205020404" pitchFamily="49" charset="0"/>
              </a:rPr>
              <a:t>    446         raise ValueError("Solver %s supports only l2 penalties, "</a:t>
            </a:r>
          </a:p>
          <a:p>
            <a:r>
              <a:rPr lang="en-US" sz="800">
                <a:latin typeface="Courier New" panose="02070309020205020404" pitchFamily="49" charset="0"/>
              </a:rPr>
              <a:t>--&gt; 447                          "got %s penalty." % (solver, penalty))</a:t>
            </a:r>
          </a:p>
          <a:p>
            <a:r>
              <a:rPr lang="en-US" sz="800">
                <a:latin typeface="Courier New" panose="02070309020205020404" pitchFamily="49" charset="0"/>
              </a:rPr>
              <a:t>    448     if solver != 'liblinear' and dual:</a:t>
            </a:r>
          </a:p>
          <a:p>
            <a:r>
              <a:rPr lang="en-US" sz="800">
                <a:latin typeface="Courier New" panose="02070309020205020404" pitchFamily="49" charset="0"/>
              </a:rPr>
              <a:t>    449         raise ValueError("Solver %s supports only "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C98FAF-8E07-4DE7-A7F8-978873A2F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605" y="5930521"/>
            <a:ext cx="8606790" cy="3657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8271148-B761-4782-909F-19344D01B665}"/>
              </a:ext>
            </a:extLst>
          </p:cNvPr>
          <p:cNvSpPr txBox="1"/>
          <p:nvPr/>
        </p:nvSpPr>
        <p:spPr>
          <a:xfrm>
            <a:off x="1226430" y="1512627"/>
            <a:ext cx="46044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1</a:t>
            </a: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2</a:t>
            </a: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3</a:t>
            </a: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endParaRPr lang="en-US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28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7A6C9C-DA86-4B10-8E0C-0AF81C448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120" y="1373043"/>
            <a:ext cx="8747760" cy="148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8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90B4BB4-A818-4E6D-9BA6-3652C2A3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109" y="338233"/>
            <a:ext cx="7886700" cy="1325563"/>
          </a:xfrm>
        </p:spPr>
        <p:txBody>
          <a:bodyPr>
            <a:noAutofit/>
          </a:bodyPr>
          <a:lstStyle/>
          <a:p>
            <a:r>
              <a:rPr lang="en-US" sz="4000" b="1" dirty="0"/>
              <a:t>(JSON) Schemas for ML Algorithms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DC06F9-D3FE-954B-9FF1-F76F9B31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358" y="1689653"/>
            <a:ext cx="8706677" cy="4487311"/>
          </a:xfrm>
        </p:spPr>
        <p:txBody>
          <a:bodyPr/>
          <a:lstStyle/>
          <a:p>
            <a:r>
              <a:rPr lang="en-US" sz="2400" dirty="0"/>
              <a:t>Use of JSON schema for defining hyper-parameter types and search spaces, input and output types.</a:t>
            </a:r>
          </a:p>
          <a:p>
            <a:r>
              <a:rPr lang="en-US" sz="2400" dirty="0"/>
              <a:t>Example hyper-parameter schema for </a:t>
            </a:r>
            <a:r>
              <a:rPr lang="en-US" sz="2400" dirty="0" err="1"/>
              <a:t>LogisticRegression</a:t>
            </a:r>
            <a:r>
              <a:rPr lang="en-US" sz="2400" dirty="0"/>
              <a:t>:</a:t>
            </a:r>
          </a:p>
          <a:p>
            <a:endParaRPr lang="en-US" dirty="0"/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4348AB11-66A5-4914-A05D-CEAA5774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81950" y="6425925"/>
            <a:ext cx="2057400" cy="365125"/>
          </a:xfrm>
        </p:spPr>
        <p:txBody>
          <a:bodyPr/>
          <a:lstStyle/>
          <a:p>
            <a:fld id="{02BC044B-C17F-492A-8FEE-55E1FB666255}" type="slidenum">
              <a:rPr lang="en-US" smtClean="0">
                <a:latin typeface="Arial" panose="020B0604020202020204" pitchFamily="34" charset="0"/>
              </a:rPr>
              <a:t>7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7CB73-FF1E-415F-B054-2C3798B26420}"/>
              </a:ext>
            </a:extLst>
          </p:cNvPr>
          <p:cNvSpPr txBox="1"/>
          <p:nvPr/>
        </p:nvSpPr>
        <p:spPr>
          <a:xfrm>
            <a:off x="1854477" y="3101217"/>
            <a:ext cx="49244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algn="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algn="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algn="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algn="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algn="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927516-14A2-4AE2-8940-0EAA57BDB025}"/>
              </a:ext>
            </a:extLst>
          </p:cNvPr>
          <p:cNvSpPr txBox="1"/>
          <p:nvPr/>
        </p:nvSpPr>
        <p:spPr>
          <a:xfrm>
            <a:off x="2308365" y="3071399"/>
            <a:ext cx="730360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</a:rPr>
              <a:t>LR: { </a:t>
            </a:r>
            <a:r>
              <a:rPr lang="en-US" sz="2000" b="1" dirty="0" err="1">
                <a:solidFill>
                  <a:srgbClr val="119549"/>
                </a:solidFill>
                <a:latin typeface="Arial" panose="020B0604020202020204" pitchFamily="34" charset="0"/>
              </a:rPr>
              <a:t>allOf</a:t>
            </a:r>
            <a:r>
              <a:rPr lang="en-US" sz="2000" dirty="0">
                <a:latin typeface="Arial" panose="020B0604020202020204" pitchFamily="34" charset="0"/>
              </a:rPr>
              <a:t>: [</a:t>
            </a:r>
          </a:p>
          <a:p>
            <a:r>
              <a:rPr lang="en-US" sz="2000" dirty="0">
                <a:latin typeface="Arial" panose="020B0604020202020204" pitchFamily="34" charset="0"/>
              </a:rPr>
              <a:t>  { </a:t>
            </a:r>
            <a:r>
              <a:rPr lang="en-US" sz="2000" b="1" dirty="0">
                <a:solidFill>
                  <a:srgbClr val="119549"/>
                </a:solidFill>
                <a:latin typeface="Arial" panose="020B0604020202020204" pitchFamily="34" charset="0"/>
              </a:rPr>
              <a:t>type</a:t>
            </a:r>
            <a:r>
              <a:rPr lang="en-US" sz="2000" dirty="0">
                <a:latin typeface="Arial" panose="020B0604020202020204" pitchFamily="34" charset="0"/>
              </a:rPr>
              <a:t>: object,</a:t>
            </a:r>
          </a:p>
          <a:p>
            <a:r>
              <a:rPr lang="en-US" sz="2000" dirty="0">
                <a:latin typeface="Arial" panose="020B0604020202020204" pitchFamily="34" charset="0"/>
              </a:rPr>
              <a:t>    </a:t>
            </a:r>
            <a:r>
              <a:rPr lang="en-US" sz="2000" b="1" dirty="0">
                <a:solidFill>
                  <a:srgbClr val="119549"/>
                </a:solidFill>
                <a:latin typeface="Arial" panose="020B0604020202020204" pitchFamily="34" charset="0"/>
              </a:rPr>
              <a:t>properties</a:t>
            </a:r>
            <a:r>
              <a:rPr lang="en-US" sz="2000" dirty="0">
                <a:latin typeface="Arial" panose="020B0604020202020204" pitchFamily="34" charset="0"/>
              </a:rPr>
              <a:t>: {</a:t>
            </a:r>
          </a:p>
          <a:p>
            <a:r>
              <a:rPr lang="en-US" sz="2000" dirty="0">
                <a:latin typeface="Arial" panose="020B0604020202020204" pitchFamily="34" charset="0"/>
              </a:rPr>
              <a:t>      S: { </a:t>
            </a:r>
            <a:r>
              <a:rPr lang="en-US" sz="2000" b="1" dirty="0">
                <a:solidFill>
                  <a:srgbClr val="119549"/>
                </a:solidFill>
                <a:latin typeface="Arial" panose="020B0604020202020204" pitchFamily="34" charset="0"/>
              </a:rPr>
              <a:t>description</a:t>
            </a:r>
            <a:r>
              <a:rPr lang="en-US" sz="2000" dirty="0">
                <a:latin typeface="Arial" panose="020B0604020202020204" pitchFamily="34" charset="0"/>
              </a:rPr>
              <a:t>: "Optimization problem solver",</a:t>
            </a:r>
          </a:p>
          <a:p>
            <a:r>
              <a:rPr lang="en-US" sz="2000" dirty="0">
                <a:latin typeface="Arial" panose="020B0604020202020204" pitchFamily="34" charset="0"/>
              </a:rPr>
              <a:t>            </a:t>
            </a:r>
            <a:r>
              <a:rPr lang="en-US" sz="2000" b="1" dirty="0" err="1">
                <a:solidFill>
                  <a:srgbClr val="119549"/>
                </a:solidFill>
                <a:latin typeface="Arial" panose="020B0604020202020204" pitchFamily="34" charset="0"/>
              </a:rPr>
              <a:t>enum</a:t>
            </a:r>
            <a:r>
              <a:rPr lang="en-US" sz="2000" dirty="0">
                <a:latin typeface="Arial" panose="020B0604020202020204" pitchFamily="34" charset="0"/>
              </a:rPr>
              <a:t>: [linear, sag, </a:t>
            </a:r>
            <a:r>
              <a:rPr lang="en-US" sz="2000" dirty="0" err="1">
                <a:latin typeface="Arial" panose="020B0604020202020204" pitchFamily="34" charset="0"/>
              </a:rPr>
              <a:t>lbfgs</a:t>
            </a:r>
            <a:r>
              <a:rPr lang="en-US" sz="2000" dirty="0">
                <a:latin typeface="Arial" panose="020B0604020202020204" pitchFamily="34" charset="0"/>
              </a:rPr>
              <a:t>], </a:t>
            </a:r>
            <a:r>
              <a:rPr lang="en-US" sz="2000" b="1" dirty="0">
                <a:solidFill>
                  <a:srgbClr val="119549"/>
                </a:solidFill>
                <a:latin typeface="Arial" panose="020B0604020202020204" pitchFamily="34" charset="0"/>
              </a:rPr>
              <a:t>default</a:t>
            </a:r>
            <a:r>
              <a:rPr lang="en-US" sz="2000" dirty="0">
                <a:latin typeface="Arial" panose="020B0604020202020204" pitchFamily="34" charset="0"/>
              </a:rPr>
              <a:t>: linear},</a:t>
            </a:r>
          </a:p>
          <a:p>
            <a:r>
              <a:rPr lang="en-US" sz="2000" dirty="0">
                <a:latin typeface="Arial" panose="020B0604020202020204" pitchFamily="34" charset="0"/>
              </a:rPr>
              <a:t>      P: { </a:t>
            </a:r>
            <a:r>
              <a:rPr lang="en-US" sz="2000" b="1" dirty="0">
                <a:solidFill>
                  <a:srgbClr val="119549"/>
                </a:solidFill>
                <a:latin typeface="Arial" panose="020B0604020202020204" pitchFamily="34" charset="0"/>
              </a:rPr>
              <a:t>description</a:t>
            </a:r>
            <a:r>
              <a:rPr lang="en-US" sz="2000" dirty="0">
                <a:latin typeface="Arial" panose="020B0604020202020204" pitchFamily="34" charset="0"/>
              </a:rPr>
              <a:t>: "Penalization norm",</a:t>
            </a:r>
          </a:p>
          <a:p>
            <a:r>
              <a:rPr lang="en-US" sz="2000" dirty="0">
                <a:latin typeface="Arial" panose="020B0604020202020204" pitchFamily="34" charset="0"/>
              </a:rPr>
              <a:t>            </a:t>
            </a:r>
            <a:r>
              <a:rPr lang="en-US" sz="2000" b="1" dirty="0" err="1">
                <a:solidFill>
                  <a:srgbClr val="119549"/>
                </a:solidFill>
                <a:latin typeface="Arial" panose="020B0604020202020204" pitchFamily="34" charset="0"/>
              </a:rPr>
              <a:t>enum</a:t>
            </a:r>
            <a:r>
              <a:rPr lang="en-US" sz="2000" dirty="0">
                <a:latin typeface="Arial" panose="020B0604020202020204" pitchFamily="34" charset="0"/>
              </a:rPr>
              <a:t>: [l1, l2], </a:t>
            </a:r>
            <a:r>
              <a:rPr lang="en-US" sz="2000" b="1" dirty="0">
                <a:solidFill>
                  <a:srgbClr val="119549"/>
                </a:solidFill>
                <a:latin typeface="Arial" panose="020B0604020202020204" pitchFamily="34" charset="0"/>
              </a:rPr>
              <a:t>default</a:t>
            </a:r>
            <a:r>
              <a:rPr lang="en-US" sz="2000" dirty="0">
                <a:latin typeface="Arial" panose="020B0604020202020204" pitchFamily="34" charset="0"/>
              </a:rPr>
              <a:t>: l2}}},</a:t>
            </a:r>
          </a:p>
          <a:p>
            <a:r>
              <a:rPr lang="en-US" sz="2000" dirty="0">
                <a:latin typeface="Arial" panose="020B0604020202020204" pitchFamily="34" charset="0"/>
              </a:rPr>
              <a:t>  { </a:t>
            </a:r>
            <a:r>
              <a:rPr lang="en-US" sz="2000" b="1" dirty="0">
                <a:solidFill>
                  <a:srgbClr val="119549"/>
                </a:solidFill>
                <a:latin typeface="Arial" panose="020B0604020202020204" pitchFamily="34" charset="0"/>
              </a:rPr>
              <a:t>description</a:t>
            </a:r>
            <a:r>
              <a:rPr lang="en-US" sz="2000" dirty="0">
                <a:latin typeface="Arial" panose="020B0604020202020204" pitchFamily="34" charset="0"/>
              </a:rPr>
              <a:t>: "Solvers sag and </a:t>
            </a:r>
            <a:r>
              <a:rPr lang="en-US" sz="2000" dirty="0" err="1">
                <a:latin typeface="Arial" panose="020B0604020202020204" pitchFamily="34" charset="0"/>
              </a:rPr>
              <a:t>lbfgs</a:t>
            </a:r>
            <a:r>
              <a:rPr lang="en-US" sz="2000" dirty="0">
                <a:latin typeface="Arial" panose="020B0604020202020204" pitchFamily="34" charset="0"/>
              </a:rPr>
              <a:t> support only l2.",</a:t>
            </a:r>
          </a:p>
          <a:p>
            <a:r>
              <a:rPr lang="en-US" sz="2000" dirty="0">
                <a:latin typeface="Arial" panose="020B0604020202020204" pitchFamily="34" charset="0"/>
              </a:rPr>
              <a:t>    </a:t>
            </a:r>
            <a:r>
              <a:rPr lang="en-US" sz="2000" b="1" dirty="0" err="1">
                <a:solidFill>
                  <a:srgbClr val="119549"/>
                </a:solidFill>
                <a:latin typeface="Arial" panose="020B0604020202020204" pitchFamily="34" charset="0"/>
              </a:rPr>
              <a:t>anyOf</a:t>
            </a:r>
            <a:r>
              <a:rPr lang="en-US" sz="2000" dirty="0">
                <a:latin typeface="Arial" panose="020B0604020202020204" pitchFamily="34" charset="0"/>
              </a:rPr>
              <a:t>: [</a:t>
            </a:r>
          </a:p>
          <a:p>
            <a:r>
              <a:rPr lang="en-US" sz="2000" dirty="0">
                <a:latin typeface="Arial" panose="020B0604020202020204" pitchFamily="34" charset="0"/>
              </a:rPr>
              <a:t>      { </a:t>
            </a:r>
            <a:r>
              <a:rPr lang="en-US" sz="2000" b="1" dirty="0">
                <a:solidFill>
                  <a:srgbClr val="119549"/>
                </a:solidFill>
                <a:latin typeface="Arial" panose="020B0604020202020204" pitchFamily="34" charset="0"/>
              </a:rPr>
              <a:t>not</a:t>
            </a:r>
            <a:r>
              <a:rPr lang="en-US" sz="2000" dirty="0">
                <a:latin typeface="Arial" panose="020B0604020202020204" pitchFamily="34" charset="0"/>
              </a:rPr>
              <a:t>: { </a:t>
            </a:r>
            <a:r>
              <a:rPr lang="en-US" sz="2000" b="1" dirty="0">
                <a:solidFill>
                  <a:srgbClr val="119549"/>
                </a:solidFill>
                <a:latin typeface="Arial" panose="020B0604020202020204" pitchFamily="34" charset="0"/>
              </a:rPr>
              <a:t>type</a:t>
            </a:r>
            <a:r>
              <a:rPr lang="en-US" sz="2000" dirty="0">
                <a:latin typeface="Arial" panose="020B0604020202020204" pitchFamily="34" charset="0"/>
              </a:rPr>
              <a:t>: object, </a:t>
            </a:r>
            <a:r>
              <a:rPr lang="en-US" sz="2000" b="1" dirty="0">
                <a:solidFill>
                  <a:srgbClr val="119549"/>
                </a:solidFill>
                <a:latin typeface="Arial" panose="020B0604020202020204" pitchFamily="34" charset="0"/>
              </a:rPr>
              <a:t>properties</a:t>
            </a:r>
            <a:r>
              <a:rPr lang="en-US" sz="2000" dirty="0">
                <a:latin typeface="Arial" panose="020B0604020202020204" pitchFamily="34" charset="0"/>
              </a:rPr>
              <a:t>: {S: {</a:t>
            </a:r>
            <a:r>
              <a:rPr lang="en-US" sz="2000" b="1" dirty="0" err="1">
                <a:solidFill>
                  <a:srgbClr val="119549"/>
                </a:solidFill>
                <a:latin typeface="Arial" panose="020B0604020202020204" pitchFamily="34" charset="0"/>
              </a:rPr>
              <a:t>enum</a:t>
            </a:r>
            <a:r>
              <a:rPr lang="en-US" sz="2000" dirty="0">
                <a:latin typeface="Arial" panose="020B0604020202020204" pitchFamily="34" charset="0"/>
              </a:rPr>
              <a:t>: [sag, </a:t>
            </a:r>
            <a:r>
              <a:rPr lang="en-US" sz="2000" dirty="0" err="1">
                <a:latin typeface="Arial" panose="020B0604020202020204" pitchFamily="34" charset="0"/>
              </a:rPr>
              <a:t>lbfgs</a:t>
            </a:r>
            <a:r>
              <a:rPr lang="en-US" sz="2000" dirty="0">
                <a:latin typeface="Arial" panose="020B0604020202020204" pitchFamily="34" charset="0"/>
              </a:rPr>
              <a:t>]}}}},</a:t>
            </a:r>
          </a:p>
          <a:p>
            <a:r>
              <a:rPr lang="en-US" sz="2000" dirty="0">
                <a:latin typeface="Arial" panose="020B0604020202020204" pitchFamily="34" charset="0"/>
              </a:rPr>
              <a:t>      { </a:t>
            </a:r>
            <a:r>
              <a:rPr lang="en-US" sz="2000" b="1" dirty="0">
                <a:solidFill>
                  <a:srgbClr val="119549"/>
                </a:solidFill>
                <a:latin typeface="Arial" panose="020B0604020202020204" pitchFamily="34" charset="0"/>
              </a:rPr>
              <a:t>type</a:t>
            </a:r>
            <a:r>
              <a:rPr lang="en-US" sz="2000" dirty="0">
                <a:latin typeface="Arial" panose="020B0604020202020204" pitchFamily="34" charset="0"/>
              </a:rPr>
              <a:t>: object, </a:t>
            </a:r>
            <a:r>
              <a:rPr lang="en-US" sz="2000" b="1" dirty="0">
                <a:solidFill>
                  <a:srgbClr val="119549"/>
                </a:solidFill>
                <a:latin typeface="Arial" panose="020B0604020202020204" pitchFamily="34" charset="0"/>
              </a:rPr>
              <a:t>properties</a:t>
            </a:r>
            <a:r>
              <a:rPr lang="en-US" sz="2000" dirty="0">
                <a:latin typeface="Arial" panose="020B0604020202020204" pitchFamily="34" charset="0"/>
              </a:rPr>
              <a:t>: {P: {</a:t>
            </a:r>
            <a:r>
              <a:rPr lang="en-US" sz="2000" b="1" dirty="0" err="1">
                <a:solidFill>
                  <a:srgbClr val="119549"/>
                </a:solidFill>
                <a:latin typeface="Arial" panose="020B0604020202020204" pitchFamily="34" charset="0"/>
              </a:rPr>
              <a:t>enum</a:t>
            </a:r>
            <a:r>
              <a:rPr lang="en-US" sz="2000" dirty="0">
                <a:latin typeface="Arial" panose="020B0604020202020204" pitchFamily="34" charset="0"/>
              </a:rPr>
              <a:t>: [l2]}}}]}]}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AEBC0-7B22-D543-8532-A175F8F93238}"/>
              </a:ext>
            </a:extLst>
          </p:cNvPr>
          <p:cNvSpPr txBox="1"/>
          <p:nvPr/>
        </p:nvSpPr>
        <p:spPr>
          <a:xfrm>
            <a:off x="5380383" y="2872410"/>
            <a:ext cx="4383157" cy="120032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Most users do not need to write these schemas. Usually, the operator writer adds these once and uses them multiple times for multiple purposes.</a:t>
            </a:r>
          </a:p>
        </p:txBody>
      </p:sp>
    </p:spTree>
    <p:extLst>
      <p:ext uri="{BB962C8B-B14F-4D97-AF65-F5344CB8AC3E}">
        <p14:creationId xmlns:p14="http://schemas.microsoft.com/office/powerpoint/2010/main" val="127791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E4F4-D286-9D47-AB83-46931484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Automated Schema Extractor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7F9C311-1766-4FEC-A502-61CD766CC3EF}"/>
              </a:ext>
            </a:extLst>
          </p:cNvPr>
          <p:cNvSpPr/>
          <p:nvPr/>
        </p:nvSpPr>
        <p:spPr>
          <a:xfrm>
            <a:off x="3133194" y="2148112"/>
            <a:ext cx="1645920" cy="45720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DocString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D25EC7-D97E-488B-9518-3F9822DC4453}"/>
              </a:ext>
            </a:extLst>
          </p:cNvPr>
          <p:cNvSpPr/>
          <p:nvPr/>
        </p:nvSpPr>
        <p:spPr>
          <a:xfrm>
            <a:off x="3133193" y="2790630"/>
            <a:ext cx="1645920" cy="45720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Implementation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6EFF9AB-798A-4CD6-8432-179C91CDA473}"/>
              </a:ext>
            </a:extLst>
          </p:cNvPr>
          <p:cNvSpPr/>
          <p:nvPr/>
        </p:nvSpPr>
        <p:spPr>
          <a:xfrm>
            <a:off x="3038553" y="2059580"/>
            <a:ext cx="1828800" cy="165798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b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Python file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62BF267-A648-48B8-BC02-BB93AC08716F}"/>
              </a:ext>
            </a:extLst>
          </p:cNvPr>
          <p:cNvSpPr/>
          <p:nvPr/>
        </p:nvSpPr>
        <p:spPr>
          <a:xfrm>
            <a:off x="5230847" y="2148112"/>
            <a:ext cx="1737360" cy="457200"/>
          </a:xfrm>
          <a:prstGeom prst="roundRect">
            <a:avLst>
              <a:gd name="adj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CNL parser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DF9B059-2D4A-4002-A1C4-277BC4887B8D}"/>
              </a:ext>
            </a:extLst>
          </p:cNvPr>
          <p:cNvSpPr/>
          <p:nvPr/>
        </p:nvSpPr>
        <p:spPr>
          <a:xfrm>
            <a:off x="7297248" y="2148112"/>
            <a:ext cx="1737360" cy="45720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Raw schema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11E7D5-3F60-4E11-94F6-3458F4587E52}"/>
              </a:ext>
            </a:extLst>
          </p:cNvPr>
          <p:cNvSpPr/>
          <p:nvPr/>
        </p:nvSpPr>
        <p:spPr>
          <a:xfrm>
            <a:off x="7297248" y="4707630"/>
            <a:ext cx="1737360" cy="45720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Refined schema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2541BF1-DD58-4DA7-80E3-A6BCD806F177}"/>
              </a:ext>
            </a:extLst>
          </p:cNvPr>
          <p:cNvSpPr/>
          <p:nvPr/>
        </p:nvSpPr>
        <p:spPr>
          <a:xfrm>
            <a:off x="5230847" y="2790630"/>
            <a:ext cx="1737360" cy="457200"/>
          </a:xfrm>
          <a:prstGeom prst="roundRect">
            <a:avLst>
              <a:gd name="adj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Dynamic analysis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EFBD1DE-E104-42BB-BDB3-35190B811D4E}"/>
              </a:ext>
            </a:extLst>
          </p:cNvPr>
          <p:cNvSpPr/>
          <p:nvPr/>
        </p:nvSpPr>
        <p:spPr>
          <a:xfrm>
            <a:off x="5230847" y="3433148"/>
            <a:ext cx="1737360" cy="45720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Observations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292792-6A2C-4F3E-BF1E-8E6F0D1DC648}"/>
              </a:ext>
            </a:extLst>
          </p:cNvPr>
          <p:cNvSpPr/>
          <p:nvPr/>
        </p:nvSpPr>
        <p:spPr>
          <a:xfrm>
            <a:off x="5232395" y="4070389"/>
            <a:ext cx="1737360" cy="45720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Heuristics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60E3059-0D32-4C06-82AC-A8A9CA80B7EF}"/>
              </a:ext>
            </a:extLst>
          </p:cNvPr>
          <p:cNvSpPr/>
          <p:nvPr/>
        </p:nvSpPr>
        <p:spPr>
          <a:xfrm>
            <a:off x="5250051" y="4707630"/>
            <a:ext cx="1737360" cy="45720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Overrides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FB9C24B-B27B-4E61-A9FC-E44FC966D357}"/>
              </a:ext>
            </a:extLst>
          </p:cNvPr>
          <p:cNvSpPr/>
          <p:nvPr/>
        </p:nvSpPr>
        <p:spPr>
          <a:xfrm>
            <a:off x="7297248" y="4072820"/>
            <a:ext cx="1737360" cy="457200"/>
          </a:xfrm>
          <a:prstGeom prst="roundRect">
            <a:avLst>
              <a:gd name="adj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Schema refiner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9D4FDC-AC5D-422C-BCEF-4B86466150AD}"/>
              </a:ext>
            </a:extLst>
          </p:cNvPr>
          <p:cNvCxnSpPr>
            <a:stCxn id="56" idx="3"/>
            <a:endCxn id="59" idx="1"/>
          </p:cNvCxnSpPr>
          <p:nvPr/>
        </p:nvCxnSpPr>
        <p:spPr>
          <a:xfrm>
            <a:off x="4779114" y="2376712"/>
            <a:ext cx="451733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73B274-5173-4B2F-8F8E-631A2024494C}"/>
              </a:ext>
            </a:extLst>
          </p:cNvPr>
          <p:cNvCxnSpPr>
            <a:cxnSpLocks/>
            <a:stCxn id="57" idx="3"/>
            <a:endCxn id="62" idx="1"/>
          </p:cNvCxnSpPr>
          <p:nvPr/>
        </p:nvCxnSpPr>
        <p:spPr>
          <a:xfrm>
            <a:off x="4779113" y="3019230"/>
            <a:ext cx="451734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96CE53-3752-4131-983C-004AA1FEDE08}"/>
              </a:ext>
            </a:extLst>
          </p:cNvPr>
          <p:cNvCxnSpPr>
            <a:cxnSpLocks/>
            <a:stCxn id="60" idx="2"/>
            <a:endCxn id="62" idx="3"/>
          </p:cNvCxnSpPr>
          <p:nvPr/>
        </p:nvCxnSpPr>
        <p:spPr>
          <a:xfrm flipH="1">
            <a:off x="6968207" y="2605312"/>
            <a:ext cx="1197721" cy="41391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08D9886-CC55-436E-B682-6201EC5B791A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>
            <a:off x="6099527" y="3247830"/>
            <a:ext cx="0" cy="18531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E522456-1072-4BB3-99EA-013BE0B8EC3A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>
            <a:off x="6969755" y="4298989"/>
            <a:ext cx="327493" cy="2431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arrow" w="med" len="lg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1041FA4-BB5A-4E28-AAB1-E217E29ECCB5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6987411" y="4301420"/>
            <a:ext cx="309837" cy="63481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arrow" w="med" len="lg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461FFB-6E92-4DD3-A616-202F78229587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>
            <a:off x="6968207" y="3661748"/>
            <a:ext cx="329041" cy="63967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arrow" w="med" len="lg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CDE9245-9461-4729-AD0C-1922F3B0C331}"/>
              </a:ext>
            </a:extLst>
          </p:cNvPr>
          <p:cNvCxnSpPr>
            <a:cxnSpLocks/>
            <a:stCxn id="60" idx="2"/>
            <a:endCxn id="66" idx="0"/>
          </p:cNvCxnSpPr>
          <p:nvPr/>
        </p:nvCxnSpPr>
        <p:spPr>
          <a:xfrm>
            <a:off x="8165928" y="2605312"/>
            <a:ext cx="0" cy="146750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47D02E1-6A42-41FC-88ED-50EEE1C4D5D9}"/>
              </a:ext>
            </a:extLst>
          </p:cNvPr>
          <p:cNvCxnSpPr>
            <a:cxnSpLocks/>
            <a:stCxn id="66" idx="2"/>
            <a:endCxn id="61" idx="0"/>
          </p:cNvCxnSpPr>
          <p:nvPr/>
        </p:nvCxnSpPr>
        <p:spPr>
          <a:xfrm>
            <a:off x="8165928" y="4530020"/>
            <a:ext cx="0" cy="17761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B1DE51-646B-435A-9B5F-746B27F522EA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6968207" y="2376712"/>
            <a:ext cx="329041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arrow" w="lg" len="lg"/>
          </a:ln>
          <a:effectLst/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95E8D82-1730-4AE7-93D2-E27CA7E87047}"/>
              </a:ext>
            </a:extLst>
          </p:cNvPr>
          <p:cNvSpPr/>
          <p:nvPr/>
        </p:nvSpPr>
        <p:spPr>
          <a:xfrm>
            <a:off x="5329254" y="5528199"/>
            <a:ext cx="5673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https://github.com/IBM/lale/tree/master/lale/lib/autogen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93E15-F6B9-4ADB-9F43-DA531583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6A20-3808-7743-861B-17B9C99AB7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93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E4F4-D286-9D47-AB83-46931484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Customizing Schemas by Hand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CB8F1-2AE5-4D84-BCC8-DA9D5CA92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975" y="1552575"/>
            <a:ext cx="8084050" cy="3752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F618C6-D55E-4925-86ED-E20CF9EC0970}"/>
              </a:ext>
            </a:extLst>
          </p:cNvPr>
          <p:cNvSpPr/>
          <p:nvPr/>
        </p:nvSpPr>
        <p:spPr>
          <a:xfrm>
            <a:off x="838200" y="5586642"/>
            <a:ext cx="10515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https://nbviewer.jupyter.org/github/IBM/lale/blob/master/examples/docs_new_operators_schemas_api.ipynb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46E772-800D-4FCE-83A8-2EB3CE49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6A20-3808-7743-861B-17B9C99AB7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4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1170</Words>
  <Application>Microsoft Macintosh PowerPoint</Application>
  <PresentationFormat>Widescreen</PresentationFormat>
  <Paragraphs>306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Black</vt:lpstr>
      <vt:lpstr>Calibri</vt:lpstr>
      <vt:lpstr>Calibri Light</vt:lpstr>
      <vt:lpstr>Courier New</vt:lpstr>
      <vt:lpstr>Times New Roman</vt:lpstr>
      <vt:lpstr>Office Theme</vt:lpstr>
      <vt:lpstr>Type-Driven Automated Learning with Lale</vt:lpstr>
      <vt:lpstr>PowerPoint Presentation</vt:lpstr>
      <vt:lpstr>Manual ML with Sklearn</vt:lpstr>
      <vt:lpstr>Manual ML with Lale</vt:lpstr>
      <vt:lpstr>LALE Pipelines</vt:lpstr>
      <vt:lpstr>Constraints in Manual ML</vt:lpstr>
      <vt:lpstr>(JSON) Schemas for ML Algorithms</vt:lpstr>
      <vt:lpstr>Automated Schema Extractor</vt:lpstr>
      <vt:lpstr>Customizing Schemas by Hand</vt:lpstr>
      <vt:lpstr>Constraints in Lale</vt:lpstr>
      <vt:lpstr>AutoML (GridSearchCV)</vt:lpstr>
      <vt:lpstr>Constraints in AutoML</vt:lpstr>
      <vt:lpstr>Algorithm Selection</vt:lpstr>
      <vt:lpstr>Types as Search Spaces</vt:lpstr>
      <vt:lpstr>GridSearchCV Search Space</vt:lpstr>
      <vt:lpstr>SMAC Search Space</vt:lpstr>
      <vt:lpstr>Hyperopt Search Space</vt:lpstr>
      <vt:lpstr>Automated ML with Lale</vt:lpstr>
      <vt:lpstr>Summary</vt:lpstr>
      <vt:lpstr>Portability</vt:lpstr>
      <vt:lpstr>Bindings as Lifecycle</vt:lpstr>
      <vt:lpstr>Summary</vt:lpstr>
      <vt:lpstr>Search Convergence (1/3)</vt:lpstr>
      <vt:lpstr>Search Convergence (2/3)</vt:lpstr>
      <vt:lpstr>Search Convergence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Type-Driven Automated Learning with Lale</dc:title>
  <dc:creator>MARTIN HIRZEL</dc:creator>
  <cp:lastModifiedBy>Avi Shinnar</cp:lastModifiedBy>
  <cp:revision>38</cp:revision>
  <dcterms:created xsi:type="dcterms:W3CDTF">2019-05-28T18:46:51Z</dcterms:created>
  <dcterms:modified xsi:type="dcterms:W3CDTF">2019-12-09T21:48:11Z</dcterms:modified>
</cp:coreProperties>
</file>