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7115" r:id="rId1"/>
  </p:sldMasterIdLst>
  <p:notesMasterIdLst>
    <p:notesMasterId r:id="rId3"/>
  </p:notesMasterIdLst>
  <p:handoutMasterIdLst>
    <p:handoutMasterId r:id="rId4"/>
  </p:handoutMasterIdLst>
  <p:sldIdLst>
    <p:sldId id="2147374531" r:id="rId2"/>
  </p:sldIdLst>
  <p:sldSz cx="14630400" cy="8229600"/>
  <p:notesSz cx="6799263" cy="9929813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Mike Bevil" initials="MB" lastIdx="9" clrIdx="1"/>
  <p:cmAuthor id="3" name="Mike Bevil" initials="MB [2]" lastIdx="1" clrIdx="2"/>
  <p:cmAuthor id="4" name="Mike Bevil" initials="MB [3]" lastIdx="1" clrIdx="3"/>
  <p:cmAuthor id="5" name="Mike Bevil" initials="MB [4]" lastIdx="1" clrIdx="4"/>
  <p:cmAuthor id="6" name="Mike Bevil" initials="MB [5]" lastIdx="1" clrIdx="5"/>
  <p:cmAuthor id="7" name="Mike Bevil" initials="MB [6]" lastIdx="1" clrIdx="6"/>
  <p:cmAuthor id="8" name="Mike Bevil" initials="MB [7]" lastIdx="1" clrIdx="7"/>
  <p:cmAuthor id="9" name="Mike Bevil" initials="MB [3] [2]" lastIdx="1" clrIdx="8"/>
  <p:cmAuthor id="10" name="Mike Bevil" initials="MB [8]" lastIdx="1" clrIdx="9"/>
  <p:cmAuthor id="11" name="Mike Bevil" initials="MB [9]" lastIdx="1" clrIdx="10"/>
  <p:cmAuthor id="12" name="Mike Bevil" initials="MB [10]" lastIdx="1" clrIdx="11"/>
  <p:cmAuthor id="13" name="Mike Bevil" initials="MB [11]" lastIdx="1" clrIdx="12"/>
  <p:cmAuthor id="14" name="Mike Bevil" initials="MB [12]" lastIdx="1" clrIdx="13"/>
  <p:cmAuthor id="15" name="Mike Bevil" initials="MB [7] [2]" lastIdx="1" clrIdx="14"/>
  <p:cmAuthor id="16" name="Mike Bevil" initials="MB [7] [3]" lastIdx="1" clrIdx="15"/>
  <p:cmAuthor id="17" name="Biren Gandhi" initials="BG" lastIdx="5" clrIdx="16">
    <p:extLst>
      <p:ext uri="{19B8F6BF-5375-455C-9EA6-DF929625EA0E}">
        <p15:presenceInfo xmlns:p15="http://schemas.microsoft.com/office/powerpoint/2012/main" userId="Biren Gandhi" providerId="None"/>
      </p:ext>
    </p:extLst>
  </p:cmAuthor>
  <p:cmAuthor id="18" name="Rachel Derowitsch" initials="RD" lastIdx="12" clrIdx="17">
    <p:extLst>
      <p:ext uri="{19B8F6BF-5375-455C-9EA6-DF929625EA0E}">
        <p15:presenceInfo xmlns:p15="http://schemas.microsoft.com/office/powerpoint/2012/main" userId="S::rderowitsch@us.ibm.com::9fcd9998-d250-441f-805f-a5782948cf57" providerId="AD"/>
      </p:ext>
    </p:extLst>
  </p:cmAuthor>
  <p:cmAuthor id="19" name="Marcos Nyssens" initials="MN" lastIdx="2" clrIdx="18">
    <p:extLst>
      <p:ext uri="{19B8F6BF-5375-455C-9EA6-DF929625EA0E}">
        <p15:presenceInfo xmlns:p15="http://schemas.microsoft.com/office/powerpoint/2012/main" userId="S::mnyssens@br.ibm.com::b4fbee74-d3b9-4786-aebf-f073340d795d" providerId="AD"/>
      </p:ext>
    </p:extLst>
  </p:cmAuthor>
  <p:cmAuthor id="20" name="Kimberly Morick" initials="KM" lastIdx="2" clrIdx="19">
    <p:extLst>
      <p:ext uri="{19B8F6BF-5375-455C-9EA6-DF929625EA0E}">
        <p15:presenceInfo xmlns:p15="http://schemas.microsoft.com/office/powerpoint/2012/main" userId="S::kimberly.e.morick@us.ibm.com::cb27574c-b3fe-475a-8207-b0b5f95262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525252"/>
    <a:srgbClr val="D7306D"/>
    <a:srgbClr val="FFFFFF"/>
    <a:srgbClr val="0146CA"/>
    <a:srgbClr val="E5B089"/>
    <a:srgbClr val="0F6DFF"/>
    <a:srgbClr val="B3FCF9"/>
    <a:srgbClr val="E1FF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93792" autoAdjust="0"/>
  </p:normalViewPr>
  <p:slideViewPr>
    <p:cSldViewPr snapToObjects="1">
      <p:cViewPr varScale="1">
        <p:scale>
          <a:sx n="87" d="100"/>
          <a:sy n="87" d="100"/>
        </p:scale>
        <p:origin x="130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31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0594-4E60-8F4B-8226-C705B94694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4B10B18B-420C-1E31-1498-1B748FFFDEF0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4630400" cy="1371600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3"/>
              </a:gs>
            </a:gsLst>
            <a:lin ang="13500000" scaled="1"/>
          </a:gradFill>
          <a:ln w="3175">
            <a:noFill/>
          </a:ln>
        </p:spPr>
        <p:txBody>
          <a:bodyPr lIns="182880" tIns="365760" rIns="9144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600"/>
              </a:spcBef>
            </a:pPr>
            <a:endParaRPr lang="en-US" sz="1800">
              <a:solidFill>
                <a:schemeClr val="bg2">
                  <a:lumMod val="85000"/>
                </a:schemeClr>
              </a:solidFill>
              <a:latin typeface="IBM Plex Sans" panose="020B0503050203000203" pitchFamily="34" charset="0"/>
            </a:endParaRPr>
          </a:p>
        </p:txBody>
      </p:sp>
      <p:pic>
        <p:nvPicPr>
          <p:cNvPr id="4" name="Picture 3" descr="A picture containing laser&#10;&#10;Description automatically generated">
            <a:extLst>
              <a:ext uri="{FF2B5EF4-FFF2-40B4-BE49-F238E27FC236}">
                <a16:creationId xmlns:a16="http://schemas.microsoft.com/office/drawing/2014/main" id="{1ED11CC1-5650-8D04-AC8A-CFE316ADFA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71600"/>
            <a:ext cx="14630400" cy="7153608"/>
          </a:xfrm>
          <a:prstGeom prst="rect">
            <a:avLst/>
          </a:prstGeom>
          <a:solidFill>
            <a:schemeClr val="tx2">
              <a:lumMod val="75000"/>
              <a:alpha val="54000"/>
            </a:schemeClr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1B7A90-E555-4E24-3575-C58A0E372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" y="38100"/>
            <a:ext cx="13716000" cy="685800"/>
          </a:xfrm>
        </p:spPr>
        <p:txBody>
          <a:bodyPr>
            <a:noAutofit/>
          </a:bodyPr>
          <a:lstStyle>
            <a:lvl1pPr>
              <a:defRPr b="1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Fybrik Open </a:t>
            </a:r>
            <a:r>
              <a:rPr lang="en-US" dirty="0" err="1"/>
              <a:t>Architcture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77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7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33" r:id="rId1"/>
  </p:sldLayoutIdLst>
  <p:txStyles>
    <p:titleStyle>
      <a:lvl1pPr algn="l" defTabSz="1097236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36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590" indent="-228590" algn="l" defTabSz="1097236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182" indent="-228590" algn="l" defTabSz="1097236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772" indent="-228590" algn="l" defTabSz="1097236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364" indent="-228590" algn="l" defTabSz="1097236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399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36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254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EB1496-3C16-14B7-7149-133C7EB88435}"/>
              </a:ext>
            </a:extLst>
          </p:cNvPr>
          <p:cNvSpPr txBox="1"/>
          <p:nvPr/>
        </p:nvSpPr>
        <p:spPr>
          <a:xfrm>
            <a:off x="162224" y="7058346"/>
            <a:ext cx="11121835" cy="963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0" dirty="0" err="1">
                <a:latin typeface="+mn-lt"/>
              </a:rPr>
              <a:t>Fybrik</a:t>
            </a:r>
            <a:r>
              <a:rPr lang="en-US" sz="2000" b="0" dirty="0">
                <a:latin typeface="+mn-lt"/>
              </a:rPr>
              <a:t> 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7E98-B23F-4D95-FB24-E5C275BE62C9}"/>
              </a:ext>
            </a:extLst>
          </p:cNvPr>
          <p:cNvSpPr txBox="1"/>
          <p:nvPr/>
        </p:nvSpPr>
        <p:spPr>
          <a:xfrm>
            <a:off x="11821550" y="1850088"/>
            <a:ext cx="2401425" cy="155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0" dirty="0">
                <a:latin typeface="+mn-lt"/>
              </a:rPr>
              <a:t>Module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C1046-80D1-06EA-911B-92CD167883BE}"/>
              </a:ext>
            </a:extLst>
          </p:cNvPr>
          <p:cNvSpPr txBox="1"/>
          <p:nvPr/>
        </p:nvSpPr>
        <p:spPr>
          <a:xfrm>
            <a:off x="208257" y="3344609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en-US" sz="2000" err="1"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9CD75-326B-02AD-72CD-63D96A99ECBA}"/>
              </a:ext>
            </a:extLst>
          </p:cNvPr>
          <p:cNvSpPr txBox="1"/>
          <p:nvPr/>
        </p:nvSpPr>
        <p:spPr>
          <a:xfrm>
            <a:off x="157175" y="3309926"/>
            <a:ext cx="11121835" cy="3418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0" dirty="0">
                <a:latin typeface="+mn-lt"/>
              </a:rPr>
              <a:t>							         Fybrik control 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B4705-BBED-D7F2-2CB7-E0013721E21B}"/>
              </a:ext>
            </a:extLst>
          </p:cNvPr>
          <p:cNvSpPr txBox="1"/>
          <p:nvPr/>
        </p:nvSpPr>
        <p:spPr>
          <a:xfrm>
            <a:off x="2048413" y="4113315"/>
            <a:ext cx="8610693" cy="244347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						</a:t>
            </a:r>
            <a:r>
              <a:rPr lang="en-US" sz="2000" dirty="0" err="1">
                <a:solidFill>
                  <a:srgbClr val="0070C0"/>
                </a:solidFill>
              </a:rPr>
              <a:t>Fybrik</a:t>
            </a:r>
            <a:r>
              <a:rPr lang="en-US" sz="2000" dirty="0">
                <a:solidFill>
                  <a:srgbClr val="0070C0"/>
                </a:solidFill>
              </a:rPr>
              <a:t>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9CA74-1D44-96C7-6D40-8461F2A53E7A}"/>
              </a:ext>
            </a:extLst>
          </p:cNvPr>
          <p:cNvSpPr txBox="1"/>
          <p:nvPr/>
        </p:nvSpPr>
        <p:spPr>
          <a:xfrm>
            <a:off x="2474402" y="4585540"/>
            <a:ext cx="7854132" cy="679531"/>
          </a:xfrm>
          <a:prstGeom prst="rect">
            <a:avLst/>
          </a:prstGeom>
          <a:solidFill>
            <a:srgbClr val="0070C0"/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</a:rPr>
              <a:t>Fybrik</a:t>
            </a:r>
            <a:r>
              <a:rPr lang="en-US" sz="2400" dirty="0">
                <a:solidFill>
                  <a:schemeClr val="bg2"/>
                </a:solidFill>
              </a:rPr>
              <a:t> core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75F456-E389-00C4-51EC-6917158EBD42}"/>
              </a:ext>
            </a:extLst>
          </p:cNvPr>
          <p:cNvSpPr txBox="1"/>
          <p:nvPr/>
        </p:nvSpPr>
        <p:spPr>
          <a:xfrm>
            <a:off x="4252646" y="5599107"/>
            <a:ext cx="4107267" cy="679531"/>
          </a:xfrm>
          <a:prstGeom prst="rect">
            <a:avLst/>
          </a:prstGeom>
          <a:solidFill>
            <a:srgbClr val="0070C0"/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Plotter/Blueprint 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EDA8D2-8130-4ECE-9EBB-A98A7A9C7E18}"/>
              </a:ext>
            </a:extLst>
          </p:cNvPr>
          <p:cNvSpPr txBox="1"/>
          <p:nvPr/>
        </p:nvSpPr>
        <p:spPr>
          <a:xfrm>
            <a:off x="662438" y="1693334"/>
            <a:ext cx="22108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/>
              <a:t>Credential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F9251-AD4A-86B7-93EE-4A648A188B39}"/>
              </a:ext>
            </a:extLst>
          </p:cNvPr>
          <p:cNvSpPr txBox="1"/>
          <p:nvPr/>
        </p:nvSpPr>
        <p:spPr>
          <a:xfrm>
            <a:off x="3876641" y="1701689"/>
            <a:ext cx="15311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/>
              <a:t>Data Catalog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0F7C99-D42C-1EC0-FBFB-F8EEAF158A8D}"/>
              </a:ext>
            </a:extLst>
          </p:cNvPr>
          <p:cNvSpPr txBox="1"/>
          <p:nvPr/>
        </p:nvSpPr>
        <p:spPr>
          <a:xfrm>
            <a:off x="227710" y="2100708"/>
            <a:ext cx="3109513" cy="100921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D35528-8751-E594-F609-308A2356BD19}"/>
              </a:ext>
            </a:extLst>
          </p:cNvPr>
          <p:cNvGrpSpPr/>
          <p:nvPr/>
        </p:nvGrpSpPr>
        <p:grpSpPr>
          <a:xfrm>
            <a:off x="10348888" y="2333804"/>
            <a:ext cx="3698364" cy="2425701"/>
            <a:chOff x="-1488038" y="1524277"/>
            <a:chExt cx="3772902" cy="2381415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A038DA30-6E7A-3B19-AECD-DB8C0347E08D}"/>
                </a:ext>
              </a:extLst>
            </p:cNvPr>
            <p:cNvSpPr/>
            <p:nvPr/>
          </p:nvSpPr>
          <p:spPr>
            <a:xfrm>
              <a:off x="234303" y="1524277"/>
              <a:ext cx="1684801" cy="571774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8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24D2D3BC-9592-95E3-7056-CE402C69A34B}"/>
                </a:ext>
              </a:extLst>
            </p:cNvPr>
            <p:cNvSpPr/>
            <p:nvPr/>
          </p:nvSpPr>
          <p:spPr>
            <a:xfrm>
              <a:off x="417183" y="1707157"/>
              <a:ext cx="1684801" cy="571774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8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8CC28463-23C2-E578-1E39-736AE603B2BE}"/>
                </a:ext>
              </a:extLst>
            </p:cNvPr>
            <p:cNvSpPr/>
            <p:nvPr/>
          </p:nvSpPr>
          <p:spPr>
            <a:xfrm>
              <a:off x="600063" y="1890037"/>
              <a:ext cx="1684801" cy="571774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Module yaml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4A4B80B-2132-18DB-FE11-51D3A4B71496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H="1">
              <a:off x="-1488038" y="2175925"/>
              <a:ext cx="2088101" cy="1729767"/>
            </a:xfrm>
            <a:prstGeom prst="straightConnector1">
              <a:avLst/>
            </a:prstGeom>
            <a:ln w="38100">
              <a:solidFill>
                <a:srgbClr val="D730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1C5514AD-F9A9-4E21-A2D5-8705A8238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102465" r="-1"/>
            <a:stretch/>
          </p:blipFill>
          <p:spPr>
            <a:xfrm>
              <a:off x="1520351" y="2019248"/>
              <a:ext cx="625102" cy="345358"/>
            </a:xfrm>
            <a:prstGeom prst="rect">
              <a:avLst/>
            </a:prstGeom>
          </p:spPr>
        </p:pic>
      </p:grpSp>
      <p:sp>
        <p:nvSpPr>
          <p:cNvPr id="59" name="Down Arrow 1023">
            <a:extLst>
              <a:ext uri="{FF2B5EF4-FFF2-40B4-BE49-F238E27FC236}">
                <a16:creationId xmlns:a16="http://schemas.microsoft.com/office/drawing/2014/main" id="{98BB8498-C957-4DF3-4CDE-E42ACA8E05C9}"/>
              </a:ext>
            </a:extLst>
          </p:cNvPr>
          <p:cNvSpPr/>
          <p:nvPr/>
        </p:nvSpPr>
        <p:spPr>
          <a:xfrm>
            <a:off x="5156820" y="6547027"/>
            <a:ext cx="2237726" cy="466238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0C9354-5A60-40AB-DD6E-C0E28168B90A}"/>
              </a:ext>
            </a:extLst>
          </p:cNvPr>
          <p:cNvSpPr txBox="1"/>
          <p:nvPr/>
        </p:nvSpPr>
        <p:spPr>
          <a:xfrm>
            <a:off x="3494529" y="2105728"/>
            <a:ext cx="2415878" cy="100921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A03F60-27E6-99A2-9867-B03C64EDD86C}"/>
              </a:ext>
            </a:extLst>
          </p:cNvPr>
          <p:cNvSpPr txBox="1"/>
          <p:nvPr/>
        </p:nvSpPr>
        <p:spPr>
          <a:xfrm>
            <a:off x="6198370" y="2105726"/>
            <a:ext cx="2713924" cy="102642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2DE4DC-BF2C-0BA9-6951-7B181578F1AF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7555332" y="3132149"/>
            <a:ext cx="0" cy="1360850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37212FB4-D8EA-B62E-69BB-2FB9224C72C2}"/>
              </a:ext>
            </a:extLst>
          </p:cNvPr>
          <p:cNvSpPr/>
          <p:nvPr/>
        </p:nvSpPr>
        <p:spPr>
          <a:xfrm>
            <a:off x="6422066" y="3449936"/>
            <a:ext cx="2117327" cy="491870"/>
          </a:xfrm>
          <a:prstGeom prst="hexagon">
            <a:avLst/>
          </a:prstGeom>
          <a:solidFill>
            <a:schemeClr val="bg2"/>
          </a:solidFill>
          <a:ln w="381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Policy Manager Connector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3CCD4A-3A7A-8379-89BA-4891089F9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702468" y="3114943"/>
            <a:ext cx="0" cy="1432032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>
            <a:extLst>
              <a:ext uri="{FF2B5EF4-FFF2-40B4-BE49-F238E27FC236}">
                <a16:creationId xmlns:a16="http://schemas.microsoft.com/office/drawing/2014/main" id="{9EAA1D2D-E365-6231-8F90-FE1D62861CAA}"/>
              </a:ext>
            </a:extLst>
          </p:cNvPr>
          <p:cNvSpPr/>
          <p:nvPr/>
        </p:nvSpPr>
        <p:spPr>
          <a:xfrm>
            <a:off x="3642678" y="3412491"/>
            <a:ext cx="2117327" cy="526174"/>
          </a:xfrm>
          <a:prstGeom prst="hexagon">
            <a:avLst/>
          </a:prstGeom>
          <a:solidFill>
            <a:schemeClr val="bg2"/>
          </a:solidFill>
          <a:ln w="381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Catalog Connector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511BCF-E72A-5557-5BB3-35C931866D2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782467" y="3109923"/>
            <a:ext cx="0" cy="3903342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exagon 66">
            <a:extLst>
              <a:ext uri="{FF2B5EF4-FFF2-40B4-BE49-F238E27FC236}">
                <a16:creationId xmlns:a16="http://schemas.microsoft.com/office/drawing/2014/main" id="{C910DC87-D608-B339-41C3-4038DE5BEC82}"/>
              </a:ext>
            </a:extLst>
          </p:cNvPr>
          <p:cNvSpPr/>
          <p:nvPr/>
        </p:nvSpPr>
        <p:spPr>
          <a:xfrm>
            <a:off x="675379" y="3435417"/>
            <a:ext cx="2117327" cy="491371"/>
          </a:xfrm>
          <a:prstGeom prst="hexagon">
            <a:avLst/>
          </a:prstGeom>
          <a:solidFill>
            <a:schemeClr val="bg2"/>
          </a:solidFill>
          <a:ln w="381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Vault REST 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577D62-CE6D-CB49-07FD-226ADA559A48}"/>
              </a:ext>
            </a:extLst>
          </p:cNvPr>
          <p:cNvSpPr txBox="1"/>
          <p:nvPr/>
        </p:nvSpPr>
        <p:spPr>
          <a:xfrm>
            <a:off x="8605960" y="4655546"/>
            <a:ext cx="1554573" cy="518330"/>
          </a:xfrm>
          <a:prstGeom prst="rect">
            <a:avLst/>
          </a:prstGeom>
          <a:solidFill>
            <a:srgbClr val="0070C0"/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Optimizer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F7D77AB-C3A6-9B6B-B6CF-01B3EBD5F9F2}"/>
              </a:ext>
            </a:extLst>
          </p:cNvPr>
          <p:cNvGrpSpPr/>
          <p:nvPr/>
        </p:nvGrpSpPr>
        <p:grpSpPr>
          <a:xfrm>
            <a:off x="10328534" y="3842085"/>
            <a:ext cx="3969139" cy="1083221"/>
            <a:chOff x="-1356276" y="1975936"/>
            <a:chExt cx="3955220" cy="1063444"/>
          </a:xfrm>
        </p:grpSpPr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2E039F56-87CB-BBEB-B0A4-10DA14BD428E}"/>
                </a:ext>
              </a:extLst>
            </p:cNvPr>
            <p:cNvSpPr/>
            <p:nvPr/>
          </p:nvSpPr>
          <p:spPr>
            <a:xfrm>
              <a:off x="131506" y="1975936"/>
              <a:ext cx="2467438" cy="702259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CSP solver (e.g., 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Google OR-Tools)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50FF74E-1E57-59D3-930C-06ECE39D1EF4}"/>
                </a:ext>
              </a:extLst>
            </p:cNvPr>
            <p:cNvCxnSpPr>
              <a:cxnSpLocks/>
              <a:stCxn id="74" idx="3"/>
              <a:endCxn id="8" idx="3"/>
            </p:cNvCxnSpPr>
            <p:nvPr/>
          </p:nvCxnSpPr>
          <p:spPr>
            <a:xfrm flipH="1">
              <a:off x="-1356276" y="2327066"/>
              <a:ext cx="1487782" cy="712314"/>
            </a:xfrm>
            <a:prstGeom prst="straightConnector1">
              <a:avLst/>
            </a:prstGeom>
            <a:ln w="38100">
              <a:solidFill>
                <a:srgbClr val="D730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D42667F-9807-130B-39F6-423F2FDB3ED0}"/>
              </a:ext>
            </a:extLst>
          </p:cNvPr>
          <p:cNvSpPr txBox="1"/>
          <p:nvPr/>
        </p:nvSpPr>
        <p:spPr>
          <a:xfrm>
            <a:off x="1427722" y="2351683"/>
            <a:ext cx="1361286" cy="197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IL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OpenMetaData</a:t>
            </a:r>
            <a:endParaRPr lang="en-IL" sz="1400" dirty="0">
              <a:solidFill>
                <a:schemeClr val="bg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340723-4D77-EB62-7713-9C1F55F2E87E}"/>
              </a:ext>
            </a:extLst>
          </p:cNvPr>
          <p:cNvSpPr txBox="1"/>
          <p:nvPr/>
        </p:nvSpPr>
        <p:spPr>
          <a:xfrm>
            <a:off x="835870" y="2333968"/>
            <a:ext cx="690191" cy="232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Vault</a:t>
            </a:r>
            <a:endParaRPr lang="en-IL" sz="1400" dirty="0">
              <a:solidFill>
                <a:schemeClr val="bg2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2F5FF2-0B99-DB26-DE28-E15FF00B8DA3}"/>
              </a:ext>
            </a:extLst>
          </p:cNvPr>
          <p:cNvCxnSpPr>
            <a:cxnSpLocks/>
          </p:cNvCxnSpPr>
          <p:nvPr/>
        </p:nvCxnSpPr>
        <p:spPr>
          <a:xfrm>
            <a:off x="227710" y="2724130"/>
            <a:ext cx="3109513" cy="0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D10D425-907F-4955-EBFE-6AEE37A882AF}"/>
              </a:ext>
            </a:extLst>
          </p:cNvPr>
          <p:cNvCxnSpPr>
            <a:cxnSpLocks/>
          </p:cNvCxnSpPr>
          <p:nvPr/>
        </p:nvCxnSpPr>
        <p:spPr>
          <a:xfrm flipV="1">
            <a:off x="903417" y="2099046"/>
            <a:ext cx="0" cy="625083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719A80-DF26-5311-E938-62287F166375}"/>
              </a:ext>
            </a:extLst>
          </p:cNvPr>
          <p:cNvCxnSpPr>
            <a:cxnSpLocks/>
          </p:cNvCxnSpPr>
          <p:nvPr/>
        </p:nvCxnSpPr>
        <p:spPr>
          <a:xfrm flipV="1">
            <a:off x="1422806" y="2130728"/>
            <a:ext cx="0" cy="593402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DF0BB39-E09E-7958-7AB7-D6209CCE7562}"/>
              </a:ext>
            </a:extLst>
          </p:cNvPr>
          <p:cNvSpPr txBox="1"/>
          <p:nvPr/>
        </p:nvSpPr>
        <p:spPr>
          <a:xfrm>
            <a:off x="171771" y="2223940"/>
            <a:ext cx="748344" cy="452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K8s</a:t>
            </a:r>
            <a:b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</a:br>
            <a: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secrets</a:t>
            </a:r>
            <a:endParaRPr lang="en-IL" sz="1400" dirty="0">
              <a:solidFill>
                <a:schemeClr val="bg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90DA84-0B2E-5337-6490-BC260AD139FE}"/>
              </a:ext>
            </a:extLst>
          </p:cNvPr>
          <p:cNvSpPr txBox="1"/>
          <p:nvPr/>
        </p:nvSpPr>
        <p:spPr>
          <a:xfrm>
            <a:off x="3138605" y="7263137"/>
            <a:ext cx="5021178" cy="584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b="0" dirty="0">
                <a:latin typeface="+mn-lt"/>
              </a:rPr>
              <a:t>Modules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0F93F8E7-781B-0BA1-71AC-776D42002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02465" r="-1"/>
          <a:stretch/>
        </p:blipFill>
        <p:spPr>
          <a:xfrm>
            <a:off x="4358228" y="7430859"/>
            <a:ext cx="568016" cy="326097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DC706104-1DA9-A56C-EE6F-00BCEC87E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4353" y="7329002"/>
            <a:ext cx="441330" cy="512985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DAB1ACA-E86A-2B0E-4C2D-0F3A031F8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5736" y="7263137"/>
            <a:ext cx="550570" cy="63995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E27D63C-0375-7E58-F094-C2E6AEE45C1B}"/>
              </a:ext>
            </a:extLst>
          </p:cNvPr>
          <p:cNvSpPr txBox="1"/>
          <p:nvPr/>
        </p:nvSpPr>
        <p:spPr>
          <a:xfrm>
            <a:off x="3057473" y="2287229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IL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OpenMetaData</a:t>
            </a:r>
            <a:endParaRPr lang="en-IL" sz="1600" dirty="0">
              <a:solidFill>
                <a:schemeClr val="bg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126F37-1D7A-1521-3B37-ECED02D94E67}"/>
              </a:ext>
            </a:extLst>
          </p:cNvPr>
          <p:cNvSpPr txBox="1"/>
          <p:nvPr/>
        </p:nvSpPr>
        <p:spPr>
          <a:xfrm>
            <a:off x="4475800" y="2771305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IL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WKC</a:t>
            </a:r>
            <a:r>
              <a:rPr lang="en-US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*</a:t>
            </a:r>
            <a:endParaRPr lang="en-IL" sz="16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AD372A-61AD-84C0-BE50-CC992149A917}"/>
              </a:ext>
            </a:extLst>
          </p:cNvPr>
          <p:cNvSpPr txBox="1"/>
          <p:nvPr/>
        </p:nvSpPr>
        <p:spPr>
          <a:xfrm>
            <a:off x="4242590" y="2292257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Egeria</a:t>
            </a:r>
            <a:endParaRPr lang="en-IL" sz="1600" dirty="0">
              <a:solidFill>
                <a:schemeClr val="bg2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5C04F0A-E88F-8DDA-17AC-46B04AFAA8EC}"/>
              </a:ext>
            </a:extLst>
          </p:cNvPr>
          <p:cNvCxnSpPr>
            <a:cxnSpLocks/>
          </p:cNvCxnSpPr>
          <p:nvPr/>
        </p:nvCxnSpPr>
        <p:spPr>
          <a:xfrm flipV="1">
            <a:off x="5043796" y="2099046"/>
            <a:ext cx="0" cy="617132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30DFAE-4D53-CD97-3708-779145CAB210}"/>
              </a:ext>
            </a:extLst>
          </p:cNvPr>
          <p:cNvCxnSpPr>
            <a:cxnSpLocks/>
          </p:cNvCxnSpPr>
          <p:nvPr/>
        </p:nvCxnSpPr>
        <p:spPr>
          <a:xfrm>
            <a:off x="3494529" y="2719756"/>
            <a:ext cx="2415878" cy="0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968920F-F6EC-9866-9F29-83CCB3B6E170}"/>
              </a:ext>
            </a:extLst>
          </p:cNvPr>
          <p:cNvCxnSpPr>
            <a:cxnSpLocks/>
          </p:cNvCxnSpPr>
          <p:nvPr/>
        </p:nvCxnSpPr>
        <p:spPr>
          <a:xfrm>
            <a:off x="6218081" y="2719756"/>
            <a:ext cx="2713924" cy="0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58CB58-10EA-D5EB-6816-2B9217281060}"/>
              </a:ext>
            </a:extLst>
          </p:cNvPr>
          <p:cNvSpPr txBox="1"/>
          <p:nvPr/>
        </p:nvSpPr>
        <p:spPr>
          <a:xfrm>
            <a:off x="7313422" y="2788511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IL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WKC</a:t>
            </a:r>
            <a:r>
              <a:rPr lang="en-US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*</a:t>
            </a:r>
            <a:endParaRPr lang="en-IL" sz="16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6BC3EDB-BCAA-82A0-5D9A-EAD442B630A6}"/>
              </a:ext>
            </a:extLst>
          </p:cNvPr>
          <p:cNvSpPr txBox="1"/>
          <p:nvPr/>
        </p:nvSpPr>
        <p:spPr>
          <a:xfrm>
            <a:off x="6395098" y="2293473"/>
            <a:ext cx="2359891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2"/>
                </a:solidFill>
              </a:rPr>
              <a:t>Open Policy Agent</a:t>
            </a:r>
            <a:endParaRPr lang="en-IL" sz="1600" dirty="0">
              <a:solidFill>
                <a:schemeClr val="bg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78B96A-A7E0-F50C-9FF9-F52C86635DB2}"/>
              </a:ext>
            </a:extLst>
          </p:cNvPr>
          <p:cNvSpPr txBox="1"/>
          <p:nvPr/>
        </p:nvSpPr>
        <p:spPr>
          <a:xfrm>
            <a:off x="903417" y="2803095"/>
            <a:ext cx="1791652" cy="274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IL" sz="16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Vault Server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05E0C4-08E4-7420-C4AB-0B37B9629376}"/>
              </a:ext>
            </a:extLst>
          </p:cNvPr>
          <p:cNvCxnSpPr>
            <a:cxnSpLocks/>
          </p:cNvCxnSpPr>
          <p:nvPr/>
        </p:nvCxnSpPr>
        <p:spPr>
          <a:xfrm flipV="1">
            <a:off x="2773136" y="2130728"/>
            <a:ext cx="0" cy="593402"/>
          </a:xfrm>
          <a:prstGeom prst="line">
            <a:avLst/>
          </a:prstGeom>
          <a:ln w="190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808B5F8-89B4-C08B-14C8-0E34FA046E7E}"/>
              </a:ext>
            </a:extLst>
          </p:cNvPr>
          <p:cNvSpPr txBox="1"/>
          <p:nvPr/>
        </p:nvSpPr>
        <p:spPr>
          <a:xfrm>
            <a:off x="2820307" y="2351094"/>
            <a:ext cx="494318" cy="255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IL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WKC</a:t>
            </a:r>
            <a:r>
              <a:rPr lang="en-US" sz="1400" dirty="0">
                <a:solidFill>
                  <a:schemeClr val="bg2"/>
                </a:solidFill>
                <a:ea typeface="IBM Plex Sans" charset="0"/>
                <a:cs typeface="IBM Plex Sans" charset="0"/>
              </a:rPr>
              <a:t>*</a:t>
            </a:r>
            <a:endParaRPr lang="en-IL" sz="14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E5ED8D-BD7E-EDC9-67E7-6A362EF5B770}"/>
              </a:ext>
            </a:extLst>
          </p:cNvPr>
          <p:cNvSpPr txBox="1"/>
          <p:nvPr/>
        </p:nvSpPr>
        <p:spPr>
          <a:xfrm>
            <a:off x="5671800" y="1698316"/>
            <a:ext cx="37245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/>
              <a:t>Data Governance Policy 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37B913-B91D-43C6-5AF5-98D733037189}"/>
              </a:ext>
            </a:extLst>
          </p:cNvPr>
          <p:cNvGrpSpPr>
            <a:grpSpLocks noChangeAspect="1"/>
          </p:cNvGrpSpPr>
          <p:nvPr/>
        </p:nvGrpSpPr>
        <p:grpSpPr>
          <a:xfrm>
            <a:off x="9606501" y="713843"/>
            <a:ext cx="1127670" cy="964794"/>
            <a:chOff x="4526990" y="686270"/>
            <a:chExt cx="1652265" cy="14136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C97847-50E8-B123-BBA2-B365FE08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92882" y="686270"/>
              <a:ext cx="920483" cy="92048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959D83-B643-FBF7-B722-D565E778A851}"/>
                </a:ext>
              </a:extLst>
            </p:cNvPr>
            <p:cNvSpPr/>
            <p:nvPr/>
          </p:nvSpPr>
          <p:spPr>
            <a:xfrm>
              <a:off x="4526990" y="1648933"/>
              <a:ext cx="1652265" cy="450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8930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DengXian" panose="02010600030101010101" pitchFamily="2" charset="-122"/>
                  <a:cs typeface="IBM Plex Arabic" panose="020B0503050203000203" pitchFamily="34" charset="-78"/>
                </a:rPr>
                <a:t>Data User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057DF-3BBE-7CDE-4D2C-E02825630F81}"/>
              </a:ext>
            </a:extLst>
          </p:cNvPr>
          <p:cNvGrpSpPr>
            <a:grpSpLocks noChangeAspect="1"/>
          </p:cNvGrpSpPr>
          <p:nvPr/>
        </p:nvGrpSpPr>
        <p:grpSpPr>
          <a:xfrm>
            <a:off x="5774710" y="694297"/>
            <a:ext cx="3395530" cy="1146303"/>
            <a:chOff x="2958119" y="2695596"/>
            <a:chExt cx="4975137" cy="167956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EFC1A9-29AD-8759-2658-3CA38A71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95095" y="2695596"/>
              <a:ext cx="916056" cy="90315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5354B5-D005-872B-837F-6DBAAE489578}"/>
                </a:ext>
              </a:extLst>
            </p:cNvPr>
            <p:cNvSpPr/>
            <p:nvPr/>
          </p:nvSpPr>
          <p:spPr>
            <a:xfrm>
              <a:off x="2958119" y="3608537"/>
              <a:ext cx="4975137" cy="766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8930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DengXian" panose="02010600030101010101" pitchFamily="2" charset="-122"/>
                  <a:cs typeface="IBM Plex Arabic" panose="020B0503050203000203" pitchFamily="34" charset="-78"/>
                </a:rPr>
                <a:t>Governance</a:t>
              </a:r>
              <a:br>
                <a:rPr lang="en-US" altLang="zh-CN" sz="1400" dirty="0">
                  <a:solidFill>
                    <a:prstClr val="black"/>
                  </a:solidFill>
                  <a:ea typeface="DengXian" panose="02010600030101010101" pitchFamily="2" charset="-122"/>
                  <a:cs typeface="IBM Plex Arabic" panose="020B0503050203000203" pitchFamily="34" charset="-78"/>
                </a:rPr>
              </a:b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DengXian" panose="02010600030101010101" pitchFamily="2" charset="-122"/>
                  <a:cs typeface="IBM Plex Arabic" panose="020B0503050203000203" pitchFamily="34" charset="-78"/>
                </a:rPr>
                <a:t>Officer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2B7F79-0DED-3F8F-5B83-636E02CF0277}"/>
              </a:ext>
            </a:extLst>
          </p:cNvPr>
          <p:cNvGrpSpPr>
            <a:grpSpLocks noChangeAspect="1"/>
          </p:cNvGrpSpPr>
          <p:nvPr/>
        </p:nvGrpSpPr>
        <p:grpSpPr>
          <a:xfrm>
            <a:off x="12576350" y="709293"/>
            <a:ext cx="891827" cy="990894"/>
            <a:chOff x="4699770" y="5202565"/>
            <a:chExt cx="1306704" cy="145186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10C6BE-3107-D639-80FE-AF524C1B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95095" y="5202565"/>
              <a:ext cx="916056" cy="91605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3AFC5D-A438-EA39-A85B-FAC1EF06A791}"/>
                </a:ext>
              </a:extLst>
            </p:cNvPr>
            <p:cNvSpPr/>
            <p:nvPr/>
          </p:nvSpPr>
          <p:spPr>
            <a:xfrm>
              <a:off x="4699770" y="6188023"/>
              <a:ext cx="1306704" cy="466402"/>
            </a:xfrm>
            <a:prstGeom prst="rect">
              <a:avLst/>
            </a:prstGeom>
          </p:spPr>
          <p:txBody>
            <a:bodyPr wrap="square" lIns="0" tIns="56160" rIns="0">
              <a:spAutoFit/>
            </a:bodyPr>
            <a:lstStyle/>
            <a:p>
              <a:pPr marL="0" marR="0" lvl="0" indent="0" algn="ctr" defTabSz="48930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DengXian" panose="02010600030101010101" pitchFamily="2" charset="-122"/>
                  <a:cs typeface="IBM Plex Arabic" panose="020B0503050203000203" pitchFamily="34" charset="-78"/>
                </a:rPr>
                <a:t>IT Admin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A15667-E01A-603C-6D93-97D7301D4BC8}"/>
              </a:ext>
            </a:extLst>
          </p:cNvPr>
          <p:cNvSpPr txBox="1"/>
          <p:nvPr/>
        </p:nvSpPr>
        <p:spPr>
          <a:xfrm>
            <a:off x="148578" y="8021773"/>
            <a:ext cx="4880622" cy="34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600" dirty="0">
                <a:ea typeface="IBM Plex Sans" charset="0"/>
                <a:cs typeface="IBM Plex Sans" charset="0"/>
              </a:rPr>
              <a:t>*</a:t>
            </a:r>
            <a:r>
              <a:rPr lang="en-IL" sz="1600" dirty="0">
                <a:ea typeface="IBM Plex Sans" charset="0"/>
                <a:cs typeface="IBM Plex Sans" charset="0"/>
              </a:rPr>
              <a:t>WKC</a:t>
            </a:r>
            <a:r>
              <a:rPr lang="en-US" sz="1600" dirty="0">
                <a:ea typeface="IBM Plex Sans" charset="0"/>
                <a:cs typeface="IBM Plex Sans" charset="0"/>
              </a:rPr>
              <a:t> – Watson Knowledge Catalog</a:t>
            </a:r>
            <a:endParaRPr lang="en-IL" sz="1600" dirty="0">
              <a:ea typeface="IBM Plex Sans" charset="0"/>
              <a:cs typeface="IBM Plex San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40EE66-63C1-8573-1E21-1800FF61121E}"/>
              </a:ext>
            </a:extLst>
          </p:cNvPr>
          <p:cNvSpPr txBox="1"/>
          <p:nvPr/>
        </p:nvSpPr>
        <p:spPr>
          <a:xfrm>
            <a:off x="11824688" y="4813690"/>
            <a:ext cx="2401425" cy="77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000" b="0" dirty="0">
                <a:latin typeface="+mn-lt"/>
              </a:rPr>
              <a:t>Available Storage Accounts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AF36C2-849E-D8AE-CE89-14D87BA96C02}"/>
              </a:ext>
            </a:extLst>
          </p:cNvPr>
          <p:cNvSpPr/>
          <p:nvPr/>
        </p:nvSpPr>
        <p:spPr>
          <a:xfrm>
            <a:off x="-73654" y="70518"/>
            <a:ext cx="5096111" cy="61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Fybrik Open Architecture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B8EFB-C90F-E72F-6D92-324ABC30783C}"/>
              </a:ext>
            </a:extLst>
          </p:cNvPr>
          <p:cNvSpPr txBox="1"/>
          <p:nvPr/>
        </p:nvSpPr>
        <p:spPr>
          <a:xfrm>
            <a:off x="11824688" y="5896907"/>
            <a:ext cx="2401425" cy="482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000" b="0" dirty="0">
                <a:latin typeface="+mn-lt"/>
              </a:rPr>
              <a:t>IT attributes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EDA12-4C20-2DF3-BA54-730B71F1D719}"/>
              </a:ext>
            </a:extLst>
          </p:cNvPr>
          <p:cNvSpPr txBox="1"/>
          <p:nvPr/>
        </p:nvSpPr>
        <p:spPr>
          <a:xfrm>
            <a:off x="11808702" y="6670588"/>
            <a:ext cx="2401425" cy="775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91440" bIns="432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097208">
              <a:defRPr sz="1920" b="1">
                <a:solidFill>
                  <a:srgbClr val="0070C0"/>
                </a:solidFill>
                <a:latin typeface="IBM Plex Arabic" panose="020B0503050203000203" pitchFamily="34" charset="-78"/>
                <a:cs typeface="IBM Plex Arabic" panose="020B0503050203000203" pitchFamily="34" charset="-7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000" b="0" dirty="0">
                <a:latin typeface="+mn-lt"/>
              </a:rPr>
              <a:t>IT Config Policies (Rego)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55C9EE-7F19-33C6-2284-9F0B475AA34B}"/>
              </a:ext>
            </a:extLst>
          </p:cNvPr>
          <p:cNvSpPr txBox="1"/>
          <p:nvPr/>
        </p:nvSpPr>
        <p:spPr>
          <a:xfrm>
            <a:off x="8454361" y="5589205"/>
            <a:ext cx="2043343" cy="539874"/>
          </a:xfrm>
          <a:prstGeom prst="rect">
            <a:avLst/>
          </a:prstGeom>
          <a:solidFill>
            <a:srgbClr val="0070C0"/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IT Config Policy </a:t>
            </a:r>
            <a:r>
              <a:rPr lang="en-US" sz="1800" dirty="0" err="1">
                <a:solidFill>
                  <a:schemeClr val="bg2"/>
                </a:solidFill>
              </a:rPr>
              <a:t>Mgr</a:t>
            </a:r>
            <a:endParaRPr lang="en-US" sz="1800" dirty="0">
              <a:solidFill>
                <a:schemeClr val="bg2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7C4976-5ECB-6DFA-1655-F11136FB66CE}"/>
              </a:ext>
            </a:extLst>
          </p:cNvPr>
          <p:cNvCxnSpPr>
            <a:cxnSpLocks/>
          </p:cNvCxnSpPr>
          <p:nvPr/>
        </p:nvCxnSpPr>
        <p:spPr>
          <a:xfrm flipH="1" flipV="1">
            <a:off x="10348888" y="5040163"/>
            <a:ext cx="1459814" cy="148810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C825FC-C1A1-21B2-D578-6BFA0274EBAC}"/>
              </a:ext>
            </a:extLst>
          </p:cNvPr>
          <p:cNvCxnSpPr>
            <a:cxnSpLocks/>
          </p:cNvCxnSpPr>
          <p:nvPr/>
        </p:nvCxnSpPr>
        <p:spPr>
          <a:xfrm flipH="1" flipV="1">
            <a:off x="10348888" y="5166388"/>
            <a:ext cx="1472662" cy="951209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1280EF-244A-9D36-5437-D37088681CBC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9876245" y="6271010"/>
            <a:ext cx="1932457" cy="787336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7D4114-83A1-2E3F-2B30-A4E8109D9CD8}"/>
              </a:ext>
            </a:extLst>
          </p:cNvPr>
          <p:cNvSpPr txBox="1"/>
          <p:nvPr/>
        </p:nvSpPr>
        <p:spPr>
          <a:xfrm>
            <a:off x="9036628" y="6154973"/>
            <a:ext cx="819594" cy="273070"/>
          </a:xfrm>
          <a:prstGeom prst="rect">
            <a:avLst/>
          </a:prstGeom>
          <a:solidFill>
            <a:srgbClr val="0070C0"/>
          </a:solidFill>
          <a:ln w="38100">
            <a:solidFill>
              <a:srgbClr val="52525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OPA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BDD1A0-9D0E-3F22-A9AA-1A2308520639}"/>
              </a:ext>
            </a:extLst>
          </p:cNvPr>
          <p:cNvCxnSpPr>
            <a:cxnSpLocks/>
          </p:cNvCxnSpPr>
          <p:nvPr/>
        </p:nvCxnSpPr>
        <p:spPr>
          <a:xfrm flipV="1">
            <a:off x="9372483" y="5218122"/>
            <a:ext cx="5808" cy="340008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E4043C8-100A-92A9-65E0-9CCACF828D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82181" y="2116102"/>
            <a:ext cx="226890" cy="4210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4FB397-93DC-CE25-005C-ECD4A6F6F177}"/>
              </a:ext>
            </a:extLst>
          </p:cNvPr>
          <p:cNvSpPr/>
          <p:nvPr/>
        </p:nvSpPr>
        <p:spPr>
          <a:xfrm>
            <a:off x="9448799" y="1743552"/>
            <a:ext cx="1531189" cy="3274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FybrikApplication</a:t>
            </a:r>
            <a:br>
              <a:rPr lang="en-US" sz="1200" b="1" dirty="0"/>
            </a:br>
            <a:r>
              <a:rPr lang="en-US" sz="1200" b="1" dirty="0"/>
              <a:t>YAML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7E0C9E-31FA-AE96-D9DD-C00C9FCDDB9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195626" y="2537135"/>
            <a:ext cx="6408" cy="1526734"/>
          </a:xfrm>
          <a:prstGeom prst="straightConnector1">
            <a:avLst/>
          </a:prstGeom>
          <a:ln w="38100">
            <a:solidFill>
              <a:srgbClr val="D730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39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0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C337D2-65C6-4D65-BB4E-F23517284207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BLACK</Template>
  <TotalTime>46135</TotalTime>
  <Words>119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Arial Regular</vt:lpstr>
      <vt:lpstr>Calibri</vt:lpstr>
      <vt:lpstr>IBM Plex Sans</vt:lpstr>
      <vt:lpstr>LucidaGrande</vt:lpstr>
      <vt:lpstr>10_Light Background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Edward Hanapole</dc:creator>
  <cp:keywords/>
  <dc:description>Designed by Austin J. Nam</dc:description>
  <cp:lastModifiedBy>Arad Halevy</cp:lastModifiedBy>
  <cp:revision>438</cp:revision>
  <cp:lastPrinted>2022-10-24T13:30:56Z</cp:lastPrinted>
  <dcterms:created xsi:type="dcterms:W3CDTF">2021-04-28T13:02:06Z</dcterms:created>
  <dcterms:modified xsi:type="dcterms:W3CDTF">2023-03-18T20:34:27Z</dcterms:modified>
  <cp:category/>
</cp:coreProperties>
</file>