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91" r:id="rId1"/>
  </p:sldMasterIdLst>
  <p:notesMasterIdLst>
    <p:notesMasterId r:id="rId11"/>
  </p:notesMasterIdLst>
  <p:handoutMasterIdLst>
    <p:handoutMasterId r:id="rId12"/>
  </p:handoutMasterIdLst>
  <p:sldIdLst>
    <p:sldId id="2146847048" r:id="rId2"/>
    <p:sldId id="2146847074" r:id="rId3"/>
    <p:sldId id="2146847082" r:id="rId4"/>
    <p:sldId id="2146846795" r:id="rId5"/>
    <p:sldId id="2146847072" r:id="rId6"/>
    <p:sldId id="2146847089" r:id="rId7"/>
    <p:sldId id="2146847092" r:id="rId8"/>
    <p:sldId id="2146847054" r:id="rId9"/>
    <p:sldId id="2146847063" r:id="rId10"/>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09B4C7-07E0-570E-5188-C5874C8CF9B1}" name="Ryan Hicks" initials="RH" userId="S::ryan.hicks@ibm.com::ea480a08-415b-4ba8-bcc2-7279becc4c3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6054"/>
  </p:normalViewPr>
  <p:slideViewPr>
    <p:cSldViewPr snapToGrid="0" snapToObjects="1">
      <p:cViewPr varScale="1">
        <p:scale>
          <a:sx n="158" d="100"/>
          <a:sy n="158" d="100"/>
        </p:scale>
        <p:origin x="1424" y="184"/>
      </p:cViewPr>
      <p:guideLst>
        <p:guide orient="horz" pos="1620"/>
        <p:guide pos="2880"/>
      </p:guideLst>
    </p:cSldViewPr>
  </p:slideViewPr>
  <p:outlineViewPr>
    <p:cViewPr>
      <p:scale>
        <a:sx n="33" d="100"/>
        <a:sy n="33" d="100"/>
      </p:scale>
      <p:origin x="0" y="-2317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Light" panose="020B0503050203000203" pitchFamily="34" charset="0"/>
        <a:ea typeface="+mn-ea"/>
        <a:cs typeface="+mn-cs"/>
      </a:defRPr>
    </a:lvl1pPr>
    <a:lvl2pPr marL="174625" indent="-169863" algn="l" defTabSz="914400" rtl="0" eaLnBrk="1" latinLnBrk="0" hangingPunct="1">
      <a:spcBef>
        <a:spcPts val="600"/>
      </a:spcBef>
      <a:buFont typeface="IBM Plex Sans"/>
      <a:buChar char="–"/>
      <a:tabLst/>
      <a:defRPr sz="1000" b="0" i="0" kern="1200">
        <a:solidFill>
          <a:schemeClr val="bg1"/>
        </a:solidFill>
        <a:latin typeface="IBM Plex Sans Light" panose="020B0503050203000203" pitchFamily="34" charset="0"/>
        <a:ea typeface="+mn-ea"/>
        <a:cs typeface="+mn-cs"/>
      </a:defRPr>
    </a:lvl2pPr>
    <a:lvl3pPr marL="347472" indent="-173736" algn="l" defTabSz="914400" rtl="0" eaLnBrk="1" latinLnBrk="0" hangingPunct="1">
      <a:spcBef>
        <a:spcPts val="600"/>
      </a:spcBef>
      <a:buFont typeface="IBM Plex Sans Light" panose="020B0604020202020204" pitchFamily="34" charset="0"/>
      <a:buChar char="•"/>
      <a:tabLst/>
      <a:defRPr sz="1000" b="0" i="0" kern="1200">
        <a:solidFill>
          <a:schemeClr val="bg1"/>
        </a:solidFill>
        <a:latin typeface="IBM Plex Sans Light" panose="020B0503050203000203" pitchFamily="34" charset="0"/>
        <a:ea typeface="+mn-ea"/>
        <a:cs typeface="+mn-cs"/>
      </a:defRPr>
    </a:lvl3pPr>
    <a:lvl4pPr marL="630936" indent="-173736" algn="l" defTabSz="914400" rtl="0" eaLnBrk="1" latinLnBrk="0" hangingPunct="1">
      <a:spcBef>
        <a:spcPts val="600"/>
      </a:spcBef>
      <a:buFont typeface="IBM Plex Sans Light"/>
      <a:buChar char="–"/>
      <a:tabLst/>
      <a:defRPr sz="1000" b="0" i="0" kern="1200">
        <a:solidFill>
          <a:schemeClr val="bg1"/>
        </a:solidFill>
        <a:latin typeface="IBM Plex Sans Light"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sz="1000" b="0" i="0" kern="1200">
        <a:solidFill>
          <a:schemeClr val="bg1"/>
        </a:solidFill>
        <a:latin typeface="IBM Plex Sans Light"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659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15616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64916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066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err="1"/>
              <a:t>auses</a:t>
            </a:r>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6011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066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7" y="1243584"/>
            <a:ext cx="4123876"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Group Name / DOC ID / Month XX, 2022 / © 2023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ov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 2022 IBM Corporation</a:t>
            </a:r>
          </a:p>
        </p:txBody>
      </p:sp>
    </p:spTree>
    <p:extLst>
      <p:ext uri="{BB962C8B-B14F-4D97-AF65-F5344CB8AC3E}">
        <p14:creationId xmlns:p14="http://schemas.microsoft.com/office/powerpoint/2010/main" val="878012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8006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b="0" i="0">
                <a:solidFill>
                  <a:schemeClr val="tx1"/>
                </a:solidFill>
                <a:latin typeface="IBM Plex Sans" panose="020B0503050203000203" pitchFamily="34" charset="0"/>
              </a:defRPr>
            </a:lvl1pPr>
          </a:lstStyle>
          <a:p>
            <a:r>
              <a:rPr lang="en-US"/>
              <a:t>Group Name / DOC ID / Month XX, 2022 / © 2022 IBM Corporation</a:t>
            </a:r>
            <a:endParaRPr lang="en-US" dirty="0"/>
          </a:p>
        </p:txBody>
      </p:sp>
      <p:sp>
        <p:nvSpPr>
          <p:cNvPr id="8" name="Slide Number Placeholder"/>
          <p:cNvSpPr>
            <a:spLocks noGrp="1"/>
          </p:cNvSpPr>
          <p:nvPr>
            <p:ph type="sldNum" sz="quarter" idx="4"/>
          </p:nvPr>
        </p:nvSpPr>
        <p:spPr>
          <a:xfrm>
            <a:off x="7086601" y="4800600"/>
            <a:ext cx="1828732" cy="166687"/>
          </a:xfrm>
          <a:prstGeom prst="rect">
            <a:avLst/>
          </a:prstGeom>
        </p:spPr>
        <p:txBody>
          <a:bodyPr vert="horz" lIns="0" tIns="0" rIns="0" bIns="0" rtlCol="0" anchor="ctr"/>
          <a:lstStyle>
            <a:lvl1pPr algn="r">
              <a:defRPr sz="6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00" r:id="rId1"/>
    <p:sldLayoutId id="2147483908" r:id="rId2"/>
    <p:sldLayoutId id="2147483941" r:id="rId3"/>
  </p:sldLayoutIdLst>
  <p:hf hdr="0" dt="0"/>
  <p:txStyles>
    <p:title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p:titleStyle>
    <p:bodyStyle>
      <a:lvl1pPr marL="0" indent="0" algn="l" rtl="0" eaLnBrk="1" fontAlgn="base" hangingPunct="1">
        <a:lnSpc>
          <a:spcPct val="100000"/>
        </a:lnSpc>
        <a:spcBef>
          <a:spcPts val="1100"/>
        </a:spcBef>
        <a:spcAft>
          <a:spcPct val="0"/>
        </a:spcAft>
        <a:buClr>
          <a:srgbClr val="001141"/>
        </a:buClr>
        <a:buSzPct val="90000"/>
        <a:buFont typeface="IBM Plex Sans Light" pitchFamily="2" charset="2"/>
        <a:buNone/>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71452"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42905" indent="-173736" algn="l" rtl="0" eaLnBrk="1" fontAlgn="base" hangingPunct="1">
        <a:lnSpc>
          <a:spcPct val="100000"/>
        </a:lnSpc>
        <a:spcBef>
          <a:spcPts val="1100"/>
        </a:spcBef>
        <a:spcAft>
          <a:spcPct val="0"/>
        </a:spcAft>
        <a:buClr>
          <a:srgbClr val="001141"/>
        </a:buClr>
        <a:buSzPct val="100000"/>
        <a:buFont typeface="IBM Plex Sans Light" panose="020B0604020202020204" pitchFamily="34" charset="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628658"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803285" indent="-173736" algn="l" rtl="0" eaLnBrk="1" fontAlgn="base" hangingPunct="1">
        <a:lnSpc>
          <a:spcPct val="100000"/>
        </a:lnSpc>
        <a:spcBef>
          <a:spcPts val="1100"/>
        </a:spcBef>
        <a:spcAft>
          <a:spcPct val="0"/>
        </a:spcAft>
        <a:buClr>
          <a:srgbClr val="001141"/>
        </a:buClr>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94"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3.xml"/><Relationship Id="rId7"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3.jp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Layout" Target="../slideLayouts/slideLayout2.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s/_rels/slide5.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3.jp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2.jpg"/><Relationship Id="rId5" Type="http://schemas.openxmlformats.org/officeDocument/2006/relationships/tags" Target="../tags/tag20.xml"/><Relationship Id="rId10" Type="http://schemas.openxmlformats.org/officeDocument/2006/relationships/slideLayout" Target="../slideLayouts/slideLayout2.xml"/><Relationship Id="rId4" Type="http://schemas.openxmlformats.org/officeDocument/2006/relationships/tags" Target="../tags/tag19.xml"/><Relationship Id="rId9"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8" Type="http://schemas.openxmlformats.org/officeDocument/2006/relationships/hyperlink" Target="https://www.ibm.com/docs/en/odm/8.11.1?topic=8111-decision-center" TargetMode="External"/><Relationship Id="rId3" Type="http://schemas.openxmlformats.org/officeDocument/2006/relationships/image" Target="../media/image3.jpg"/><Relationship Id="rId7" Type="http://schemas.openxmlformats.org/officeDocument/2006/relationships/hyperlink" Target="https://www.ibm.com/docs/en/watson-orchestrate?topic=enhancing-publishing-skills"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www.ibm.com/docs/en/watson-orchestrate?topic=combining-skills-into-skill-flows" TargetMode="External"/><Relationship Id="rId5" Type="http://schemas.openxmlformats.org/officeDocument/2006/relationships/hyperlink" Target="https://www.ibm.com/docs/en/watson-orchestrate?topic=apps-cloud-pak-business-automation-premises" TargetMode="External"/><Relationship Id="rId4" Type="http://schemas.openxmlformats.org/officeDocument/2006/relationships/hyperlink" Target="https://www.ibm.com/products/watsonx-orchestrate" TargetMode="External"/><Relationship Id="rId9" Type="http://schemas.openxmlformats.org/officeDocument/2006/relationships/hyperlink" Target="https://www.ibm.com/docs/en/odm/8.11.1?topic=rules-managing-rule-execution-in-rule-execution-ser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blur&#10;&#10;Description automatically generated">
            <a:extLst>
              <a:ext uri="{FF2B5EF4-FFF2-40B4-BE49-F238E27FC236}">
                <a16:creationId xmlns:a16="http://schemas.microsoft.com/office/drawing/2014/main" id="{9248A943-7586-A342-8A23-BA5EFE9C058F}"/>
              </a:ext>
            </a:extLst>
          </p:cNvPr>
          <p:cNvPicPr>
            <a:picLocks noChangeAspect="1"/>
          </p:cNvPicPr>
          <p:nvPr/>
        </p:nvPicPr>
        <p:blipFill>
          <a:blip r:embed="rId3">
            <a:alphaModFix/>
          </a:blip>
          <a:stretch>
            <a:fillRect/>
          </a:stretch>
        </p:blipFill>
        <p:spPr>
          <a:xfrm>
            <a:off x="-2" y="-19305"/>
            <a:ext cx="9144000" cy="5182110"/>
          </a:xfrm>
          <a:prstGeom prst="rect">
            <a:avLst/>
          </a:prstGeom>
        </p:spPr>
      </p:pic>
      <p:pic>
        <p:nvPicPr>
          <p:cNvPr id="7" name="Picture 6" descr="A close up of a wave&#10;&#10;Description automatically generated with low confidence">
            <a:extLst>
              <a:ext uri="{FF2B5EF4-FFF2-40B4-BE49-F238E27FC236}">
                <a16:creationId xmlns:a16="http://schemas.microsoft.com/office/drawing/2014/main" id="{7609E39F-C2F6-3441-964F-08C396BB6578}"/>
              </a:ext>
            </a:extLst>
          </p:cNvPr>
          <p:cNvPicPr>
            <a:picLocks noChangeAspect="1"/>
          </p:cNvPicPr>
          <p:nvPr/>
        </p:nvPicPr>
        <p:blipFill>
          <a:blip r:embed="rId4">
            <a:alphaModFix amt="24000"/>
          </a:blip>
          <a:stretch>
            <a:fillRect/>
          </a:stretch>
        </p:blipFill>
        <p:spPr>
          <a:xfrm>
            <a:off x="0" y="-9653"/>
            <a:ext cx="9144000" cy="5162805"/>
          </a:xfrm>
          <a:prstGeom prst="rect">
            <a:avLst/>
          </a:prstGeom>
        </p:spPr>
      </p:pic>
      <p:sp>
        <p:nvSpPr>
          <p:cNvPr id="15" name="Title">
            <a:extLst>
              <a:ext uri="{FF2B5EF4-FFF2-40B4-BE49-F238E27FC236}">
                <a16:creationId xmlns:a16="http://schemas.microsoft.com/office/drawing/2014/main" id="{2957EB19-7404-0245-BE19-789038684254}"/>
              </a:ext>
            </a:extLst>
          </p:cNvPr>
          <p:cNvSpPr txBox="1">
            <a:spLocks/>
          </p:cNvSpPr>
          <p:nvPr/>
        </p:nvSpPr>
        <p:spPr>
          <a:xfrm>
            <a:off x="266700" y="253999"/>
            <a:ext cx="8877298" cy="1181101"/>
          </a:xfrm>
          <a:prstGeom prst="rect">
            <a:avLst/>
          </a:prstGeom>
        </p:spPr>
        <p:txBody>
          <a:bodyPr/>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Automation </a:t>
            </a:r>
            <a:r>
              <a:rPr kumimoji="0" lang="en-US" sz="1400" i="1"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Platinum</a:t>
            </a:r>
            <a:r>
              <a:rPr kumimoji="0" lang="en-US" sz="1400" b="0" i="1"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 Demo</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Leveraging deployed ODM decision services in watsonx Orchestrate</a:t>
            </a:r>
            <a:endParaRPr kumimoji="0" lang="en-US" sz="3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6" name="Title">
            <a:extLst>
              <a:ext uri="{FF2B5EF4-FFF2-40B4-BE49-F238E27FC236}">
                <a16:creationId xmlns:a16="http://schemas.microsoft.com/office/drawing/2014/main" id="{1AD0B242-3213-8547-8C3F-3FF3BED0EB2C}"/>
              </a:ext>
            </a:extLst>
          </p:cNvPr>
          <p:cNvSpPr txBox="1">
            <a:spLocks/>
          </p:cNvSpPr>
          <p:nvPr/>
        </p:nvSpPr>
        <p:spPr>
          <a:xfrm>
            <a:off x="0" y="2272793"/>
            <a:ext cx="9144000" cy="1435608"/>
          </a:xfrm>
          <a:prstGeom prst="rect">
            <a:avLst/>
          </a:prstGeom>
        </p:spPr>
        <p:txBody>
          <a:bodyPr lIns="0" rIns="0"/>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Introduction </a:t>
            </a:r>
            <a:r>
              <a:rPr lang="en-US" sz="4000" kern="0" dirty="0">
                <a:solidFill>
                  <a:srgbClr val="FFFFFF"/>
                </a:solidFill>
                <a:latin typeface="Arial" panose="020B0604020202020204" pitchFamily="34" charset="0"/>
                <a:cs typeface="Arial" panose="020B0604020202020204" pitchFamily="34" charset="0"/>
              </a:rPr>
              <a:t>and</a:t>
            </a:r>
            <a:r>
              <a:rPr kumimoji="0" lang="en-US" sz="40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 overview</a:t>
            </a:r>
          </a:p>
        </p:txBody>
      </p:sp>
      <p:pic>
        <p:nvPicPr>
          <p:cNvPr id="9" name="Picture 8" descr="Icon&#10;&#10;Description automatically generated">
            <a:extLst>
              <a:ext uri="{FF2B5EF4-FFF2-40B4-BE49-F238E27FC236}">
                <a16:creationId xmlns:a16="http://schemas.microsoft.com/office/drawing/2014/main" id="{6453253C-8EA9-B247-8830-64D0A0EDB5CC}"/>
              </a:ext>
            </a:extLst>
          </p:cNvPr>
          <p:cNvPicPr>
            <a:picLocks noChangeAspect="1"/>
          </p:cNvPicPr>
          <p:nvPr/>
        </p:nvPicPr>
        <p:blipFill rotWithShape="1">
          <a:blip r:embed="rId5"/>
          <a:srcRect l="21082" r="21250"/>
          <a:stretch/>
        </p:blipFill>
        <p:spPr>
          <a:xfrm>
            <a:off x="8375650" y="4495800"/>
            <a:ext cx="550847" cy="635738"/>
          </a:xfrm>
          <a:prstGeom prst="rect">
            <a:avLst/>
          </a:prstGeom>
        </p:spPr>
      </p:pic>
      <p:sp>
        <p:nvSpPr>
          <p:cNvPr id="2" name="TextBox 1">
            <a:extLst>
              <a:ext uri="{FF2B5EF4-FFF2-40B4-BE49-F238E27FC236}">
                <a16:creationId xmlns:a16="http://schemas.microsoft.com/office/drawing/2014/main" id="{E7439908-BD29-F645-90F6-D58CCE052995}"/>
              </a:ext>
            </a:extLst>
          </p:cNvPr>
          <p:cNvSpPr txBox="1"/>
          <p:nvPr/>
        </p:nvSpPr>
        <p:spPr>
          <a:xfrm>
            <a:off x="8284626" y="100816"/>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90204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8">
            <a:extLst>
              <a:ext uri="{FF2B5EF4-FFF2-40B4-BE49-F238E27FC236}">
                <a16:creationId xmlns:a16="http://schemas.microsoft.com/office/drawing/2014/main" id="{89BFF9BB-0B7A-2884-3C28-A924550A1E05}"/>
              </a:ext>
            </a:extLst>
          </p:cNvPr>
          <p:cNvGraphicFramePr>
            <a:graphicFrameLocks noGrp="1"/>
          </p:cNvGraphicFramePr>
          <p:nvPr>
            <p:extLst>
              <p:ext uri="{D42A27DB-BD31-4B8C-83A1-F6EECF244321}">
                <p14:modId xmlns:p14="http://schemas.microsoft.com/office/powerpoint/2010/main" val="606905037"/>
              </p:ext>
            </p:extLst>
          </p:nvPr>
        </p:nvGraphicFramePr>
        <p:xfrm>
          <a:off x="228665" y="692448"/>
          <a:ext cx="8705023" cy="4439920"/>
        </p:xfrm>
        <a:graphic>
          <a:graphicData uri="http://schemas.openxmlformats.org/drawingml/2006/table">
            <a:tbl>
              <a:tblPr firstRow="1" bandRow="1">
                <a:tableStyleId>{D7AC3CCA-C797-4891-BE02-D94E43425B78}</a:tableStyleId>
              </a:tblPr>
              <a:tblGrid>
                <a:gridCol w="2412935">
                  <a:extLst>
                    <a:ext uri="{9D8B030D-6E8A-4147-A177-3AD203B41FA5}">
                      <a16:colId xmlns:a16="http://schemas.microsoft.com/office/drawing/2014/main" val="843429630"/>
                    </a:ext>
                  </a:extLst>
                </a:gridCol>
                <a:gridCol w="6292088">
                  <a:extLst>
                    <a:ext uri="{9D8B030D-6E8A-4147-A177-3AD203B41FA5}">
                      <a16:colId xmlns:a16="http://schemas.microsoft.com/office/drawing/2014/main" val="504005884"/>
                    </a:ext>
                  </a:extLst>
                </a:gridCol>
              </a:tblGrid>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Purpose of this deck</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Arial" panose="020B0604020202020204" pitchFamily="34" charset="0"/>
                          <a:cs typeface="Arial" panose="020B0604020202020204" pitchFamily="34" charset="0"/>
                        </a:rPr>
                        <a:t>This deck is to be shown to customers to introduce and summarize the </a:t>
                      </a:r>
                      <a:r>
                        <a:rPr lang="en-US" sz="1100" b="1" dirty="0">
                          <a:solidFill>
                            <a:schemeClr val="tx1"/>
                          </a:solidFill>
                          <a:latin typeface="Arial" panose="020B0604020202020204" pitchFamily="34" charset="0"/>
                          <a:cs typeface="Arial" panose="020B0604020202020204" pitchFamily="34" charset="0"/>
                        </a:rPr>
                        <a:t>Leveraging deployed ODM decision services in watsonx Orchestrate </a:t>
                      </a:r>
                      <a:r>
                        <a:rPr lang="en-US" sz="1100" b="0" dirty="0">
                          <a:solidFill>
                            <a:schemeClr val="tx1"/>
                          </a:solidFill>
                          <a:latin typeface="Arial" panose="020B0604020202020204" pitchFamily="34" charset="0"/>
                          <a:cs typeface="Arial" panose="020B0604020202020204" pitchFamily="34" charset="0"/>
                        </a:rPr>
                        <a:t>Platinum</a:t>
                      </a:r>
                      <a:r>
                        <a:rPr lang="en-US" sz="1100" b="1" dirty="0">
                          <a:solidFill>
                            <a:schemeClr val="tx1"/>
                          </a:solidFill>
                          <a:latin typeface="Arial" panose="020B0604020202020204" pitchFamily="34" charset="0"/>
                          <a:cs typeface="Arial" panose="020B0604020202020204" pitchFamily="34" charset="0"/>
                        </a:rPr>
                        <a:t> </a:t>
                      </a:r>
                      <a:r>
                        <a:rPr lang="en-US" sz="1100" b="0" dirty="0">
                          <a:solidFill>
                            <a:schemeClr val="tx1"/>
                          </a:solidFill>
                          <a:latin typeface="Arial" panose="020B0604020202020204" pitchFamily="34" charset="0"/>
                          <a:cs typeface="Arial" panose="020B0604020202020204" pitchFamily="34" charset="0"/>
                        </a:rPr>
                        <a:t>demo.</a:t>
                      </a: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159144"/>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Scenario overview</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lang="en-US" sz="1100" b="0" kern="1200" dirty="0">
                          <a:solidFill>
                            <a:srgbClr val="000000"/>
                          </a:solidFill>
                          <a:latin typeface="Arial" panose="020B0604020202020204" pitchFamily="34" charset="0"/>
                          <a:ea typeface="+mn-ea"/>
                          <a:cs typeface="Arial" panose="020B0604020202020204" pitchFamily="34" charset="0"/>
                        </a:rPr>
                        <a:t>The demo uses a hiring process example to illustrate how and existing ODM customer can reuse and expose deployed ODM decision services as watsonx Orchestrate skills to further improve employee's productivity</a:t>
                      </a: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693694"/>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Product(s) in the demo</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100" dirty="0">
                          <a:solidFill>
                            <a:srgbClr val="000000"/>
                          </a:solidFill>
                          <a:latin typeface="Arial" panose="020B0604020202020204" pitchFamily="34" charset="0"/>
                          <a:cs typeface="Arial" panose="020B0604020202020204" pitchFamily="34" charset="0"/>
                        </a:rPr>
                        <a:t>Watsonx Orchestrate – IBM Operational Decision Manager on prem (deployed on IBM Cloud)</a:t>
                      </a:r>
                      <a:endParaRPr lang="en-US" sz="1100" i="1" dirty="0">
                        <a:solidFill>
                          <a:schemeClr val="tx1"/>
                        </a:solidFill>
                        <a:latin typeface="Arial" panose="020B0604020202020204" pitchFamily="34" charset="0"/>
                        <a:cs typeface="Arial" panose="020B0604020202020204" pitchFamily="34" charset="0"/>
                      </a:endParaRP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972758"/>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Capabilities to be demonstrated</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Arial" panose="020B0604020202020204" pitchFamily="34" charset="0"/>
                          <a:cs typeface="Arial" panose="020B0604020202020204" pitchFamily="34" charset="0"/>
                        </a:rPr>
                        <a:t>Watsonx Orchestrate – Discovery Service – Decision Center – Decision Server</a:t>
                      </a: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16589"/>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Supported product version(s)</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725139"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Arial" panose="020B0604020202020204" pitchFamily="34" charset="0"/>
                          <a:ea typeface="+mn-ea"/>
                          <a:cs typeface="Arial" panose="020B0604020202020204" pitchFamily="34" charset="0"/>
                        </a:rPr>
                        <a:t>Watsonx Orchestrate SaaS (release Nov 2023) – ODM 8.11 ODM 8.12 (On prem and SaaS)</a:t>
                      </a:r>
                      <a:endParaRPr lang="en-US" sz="1100" kern="1200" dirty="0">
                        <a:solidFill>
                          <a:srgbClr val="FFC000"/>
                        </a:solidFill>
                        <a:latin typeface="Arial" panose="020B0604020202020204" pitchFamily="34" charset="0"/>
                        <a:ea typeface="+mn-ea"/>
                        <a:cs typeface="Arial" panose="020B0604020202020204" pitchFamily="34" charset="0"/>
                      </a:endParaRP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513020"/>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IBM Technology Zone page</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100" dirty="0">
                          <a:solidFill>
                            <a:schemeClr val="tx1"/>
                          </a:solidFill>
                          <a:latin typeface="Arial" panose="020B0604020202020204" pitchFamily="34" charset="0"/>
                          <a:cs typeface="Arial" panose="020B0604020202020204" pitchFamily="34" charset="0"/>
                        </a:rPr>
                        <a:t>TBD</a:t>
                      </a: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290482"/>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Demo Components</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4206884"/>
                  </a:ext>
                </a:extLst>
              </a:tr>
            </a:tbl>
          </a:graphicData>
        </a:graphic>
      </p:graphicFrame>
      <p:sp>
        <p:nvSpPr>
          <p:cNvPr id="4" name="TextBox 3">
            <a:extLst>
              <a:ext uri="{FF2B5EF4-FFF2-40B4-BE49-F238E27FC236}">
                <a16:creationId xmlns:a16="http://schemas.microsoft.com/office/drawing/2014/main" id="{950C2ADF-0A9C-374C-90E9-2A5628F1D410}"/>
              </a:ext>
            </a:extLst>
          </p:cNvPr>
          <p:cNvSpPr txBox="1"/>
          <p:nvPr/>
        </p:nvSpPr>
        <p:spPr>
          <a:xfrm>
            <a:off x="4282069" y="112971"/>
            <a:ext cx="4771140" cy="369332"/>
          </a:xfrm>
          <a:prstGeom prst="rect">
            <a:avLst/>
          </a:prstGeom>
          <a:noFill/>
          <a:ln w="25400">
            <a:solidFill>
              <a:srgbClr val="FF0000"/>
            </a:solidFill>
          </a:ln>
        </p:spPr>
        <p:txBody>
          <a:bodyPr wrap="square" lIns="91440" tIns="91440" rIns="91440" bIns="91440" rtlCol="0">
            <a:spAutoFit/>
          </a:bodyPr>
          <a:lstStyle/>
          <a:p>
            <a:pPr algn="ctr">
              <a:spcBef>
                <a:spcPts val="1100"/>
              </a:spcBef>
            </a:pPr>
            <a:r>
              <a:rPr lang="en-US" sz="1200" b="1" dirty="0">
                <a:solidFill>
                  <a:srgbClr val="FF0000"/>
                </a:solidFill>
                <a:latin typeface="Arial" panose="020B0604020202020204" pitchFamily="34" charset="0"/>
                <a:ea typeface="IBM Plex Sans" charset="0"/>
                <a:cs typeface="Arial" panose="020B0604020202020204" pitchFamily="34" charset="0"/>
              </a:rPr>
              <a:t>REMOVE THIS SLIDE BEFORE PRESENTING TO CUSTOMERS</a:t>
            </a:r>
          </a:p>
        </p:txBody>
      </p:sp>
      <p:sp>
        <p:nvSpPr>
          <p:cNvPr id="29" name="Title 1">
            <a:extLst>
              <a:ext uri="{FF2B5EF4-FFF2-40B4-BE49-F238E27FC236}">
                <a16:creationId xmlns:a16="http://schemas.microsoft.com/office/drawing/2014/main" id="{7CCDECB3-6AF3-20E8-468F-AC39BD878A06}"/>
              </a:ext>
            </a:extLst>
          </p:cNvPr>
          <p:cNvSpPr>
            <a:spLocks noGrp="1"/>
          </p:cNvSpPr>
          <p:nvPr>
            <p:ph type="title"/>
          </p:nvPr>
        </p:nvSpPr>
        <p:spPr>
          <a:xfrm>
            <a:off x="210311" y="201168"/>
            <a:ext cx="5729571" cy="308333"/>
          </a:xfrm>
        </p:spPr>
        <p:txBody>
          <a:bodyPr/>
          <a:lstStyle/>
          <a:p>
            <a:r>
              <a:rPr lang="en-US" dirty="0">
                <a:latin typeface="Arial" panose="020B0604020202020204" pitchFamily="34" charset="0"/>
                <a:cs typeface="Arial" panose="020B0604020202020204" pitchFamily="34" charset="0"/>
              </a:rPr>
              <a:t>Demo overview</a:t>
            </a:r>
          </a:p>
        </p:txBody>
      </p:sp>
      <p:pic>
        <p:nvPicPr>
          <p:cNvPr id="2" name="Picture 1">
            <a:extLst>
              <a:ext uri="{FF2B5EF4-FFF2-40B4-BE49-F238E27FC236}">
                <a16:creationId xmlns:a16="http://schemas.microsoft.com/office/drawing/2014/main" id="{A0B347DA-4E44-709B-5496-D41DE2BBE32F}"/>
              </a:ext>
            </a:extLst>
          </p:cNvPr>
          <p:cNvPicPr>
            <a:picLocks noChangeAspect="1"/>
          </p:cNvPicPr>
          <p:nvPr/>
        </p:nvPicPr>
        <p:blipFill>
          <a:blip r:embed="rId3"/>
          <a:srcRect/>
          <a:stretch/>
        </p:blipFill>
        <p:spPr>
          <a:xfrm>
            <a:off x="3543394" y="3261301"/>
            <a:ext cx="3318643" cy="1819384"/>
          </a:xfrm>
          <a:prstGeom prst="rect">
            <a:avLst/>
          </a:prstGeom>
        </p:spPr>
      </p:pic>
      <p:sp>
        <p:nvSpPr>
          <p:cNvPr id="3" name="TextBox 2">
            <a:extLst>
              <a:ext uri="{FF2B5EF4-FFF2-40B4-BE49-F238E27FC236}">
                <a16:creationId xmlns:a16="http://schemas.microsoft.com/office/drawing/2014/main" id="{3CD100E7-C66C-32E5-7D38-98CD0BE809AC}"/>
              </a:ext>
            </a:extLst>
          </p:cNvPr>
          <p:cNvSpPr txBox="1"/>
          <p:nvPr/>
        </p:nvSpPr>
        <p:spPr>
          <a:xfrm>
            <a:off x="8090417" y="3855520"/>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84222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blur&#10;&#10;Description automatically generated">
            <a:extLst>
              <a:ext uri="{FF2B5EF4-FFF2-40B4-BE49-F238E27FC236}">
                <a16:creationId xmlns:a16="http://schemas.microsoft.com/office/drawing/2014/main" id="{C50BE4E8-EC50-1E23-5440-9170D8B0388C}"/>
              </a:ext>
            </a:extLst>
          </p:cNvPr>
          <p:cNvPicPr>
            <a:picLocks noChangeAspect="1"/>
          </p:cNvPicPr>
          <p:nvPr/>
        </p:nvPicPr>
        <p:blipFill>
          <a:blip r:embed="rId8">
            <a:alphaModFix/>
          </a:blip>
          <a:stretch>
            <a:fillRect/>
          </a:stretch>
        </p:blipFill>
        <p:spPr>
          <a:xfrm>
            <a:off x="-2" y="-19305"/>
            <a:ext cx="9144000" cy="5182110"/>
          </a:xfrm>
          <a:prstGeom prst="rect">
            <a:avLst/>
          </a:prstGeom>
        </p:spPr>
      </p:pic>
      <p:pic>
        <p:nvPicPr>
          <p:cNvPr id="22" name="Picture 21" descr="A close up of a wave&#10;&#10;Description automatically generated with low confidence">
            <a:extLst>
              <a:ext uri="{FF2B5EF4-FFF2-40B4-BE49-F238E27FC236}">
                <a16:creationId xmlns:a16="http://schemas.microsoft.com/office/drawing/2014/main" id="{6DC259FB-C481-4173-C419-A8E3A85E671B}"/>
              </a:ext>
            </a:extLst>
          </p:cNvPr>
          <p:cNvPicPr>
            <a:picLocks noChangeAspect="1"/>
          </p:cNvPicPr>
          <p:nvPr/>
        </p:nvPicPr>
        <p:blipFill>
          <a:blip r:embed="rId9">
            <a:alphaModFix amt="24000"/>
          </a:blip>
          <a:stretch>
            <a:fillRect/>
          </a:stretch>
        </p:blipFill>
        <p:spPr>
          <a:xfrm>
            <a:off x="-9178" y="156503"/>
            <a:ext cx="9144000" cy="5162805"/>
          </a:xfrm>
          <a:prstGeom prst="rect">
            <a:avLst/>
          </a:prstGeom>
        </p:spPr>
      </p:pic>
      <p:sp>
        <p:nvSpPr>
          <p:cNvPr id="3" name="Footer Placeholder 2">
            <a:extLst>
              <a:ext uri="{FF2B5EF4-FFF2-40B4-BE49-F238E27FC236}">
                <a16:creationId xmlns:a16="http://schemas.microsoft.com/office/drawing/2014/main" id="{BC4A17FE-E30C-884E-8600-EBD9A3446D50}"/>
              </a:ext>
            </a:extLst>
          </p:cNvPr>
          <p:cNvSpPr>
            <a:spLocks noGrp="1"/>
          </p:cNvSpPr>
          <p:nvPr>
            <p:ph type="ftr" sz="quarter" idx="10"/>
          </p:nvPr>
        </p:nvSpPr>
        <p:spPr/>
        <p:txBody>
          <a:bodyPr/>
          <a:lstStyle/>
          <a:p>
            <a:r>
              <a:rPr lang="en-US" dirty="0">
                <a:solidFill>
                  <a:schemeClr val="bg1"/>
                </a:solidFill>
                <a:latin typeface="Arial" panose="020B0604020202020204" pitchFamily="34" charset="0"/>
                <a:cs typeface="Arial" panose="020B0604020202020204" pitchFamily="34" charset="0"/>
              </a:rPr>
              <a:t>© 2023 IBM Corporation</a:t>
            </a:r>
          </a:p>
        </p:txBody>
      </p:sp>
      <p:cxnSp>
        <p:nvCxnSpPr>
          <p:cNvPr id="23" name="Straight Connector 1">
            <a:extLst>
              <a:ext uri="{FF2B5EF4-FFF2-40B4-BE49-F238E27FC236}">
                <a16:creationId xmlns:a16="http://schemas.microsoft.com/office/drawing/2014/main" id="{A68CDC5D-A261-DE43-81EE-201B7FFD1586}"/>
              </a:ext>
              <a:ext uri="{C183D7F6-B498-43B3-948B-1728B52AA6E4}">
                <adec:decorative xmlns:adec="http://schemas.microsoft.com/office/drawing/2017/decorative" val="1"/>
              </a:ext>
            </a:extLst>
          </p:cNvPr>
          <p:cNvCxnSpPr>
            <a:cxnSpLocks/>
          </p:cNvCxnSpPr>
          <p:nvPr/>
        </p:nvCxnSpPr>
        <p:spPr>
          <a:xfrm>
            <a:off x="230407" y="3990548"/>
            <a:ext cx="8684926" cy="0"/>
          </a:xfrm>
          <a:prstGeom prst="line">
            <a:avLst/>
          </a:prstGeom>
          <a:noFill/>
          <a:ln w="12700" cap="flat" cmpd="sng" algn="ctr">
            <a:solidFill>
              <a:schemeClr val="bg1"/>
            </a:solidFill>
            <a:prstDash val="solid"/>
          </a:ln>
          <a:effectLst/>
        </p:spPr>
      </p:cxnSp>
      <p:sp>
        <p:nvSpPr>
          <p:cNvPr id="24" name="Rectangle 23">
            <a:extLst>
              <a:ext uri="{FF2B5EF4-FFF2-40B4-BE49-F238E27FC236}">
                <a16:creationId xmlns:a16="http://schemas.microsoft.com/office/drawing/2014/main" id="{663D44C0-2EC9-C848-9F91-E6E4BBF7F02C}"/>
              </a:ext>
            </a:extLst>
          </p:cNvPr>
          <p:cNvSpPr/>
          <p:nvPr/>
        </p:nvSpPr>
        <p:spPr>
          <a:xfrm>
            <a:off x="210311" y="4019236"/>
            <a:ext cx="1612312" cy="401648"/>
          </a:xfrm>
          <a:prstGeom prst="rect">
            <a:avLst/>
          </a:prstGeom>
          <a:noFill/>
          <a:ln w="19050">
            <a:noFill/>
            <a:headEnd type="none" w="med" len="med"/>
            <a:tailEnd type="none" w="med" len="med"/>
          </a:ln>
          <a:effectLst>
            <a:softEdge rad="0"/>
          </a:effectLst>
        </p:spPr>
        <p:style>
          <a:lnRef idx="2">
            <a:schemeClr val="accent6"/>
          </a:lnRef>
          <a:fillRef idx="1">
            <a:schemeClr val="lt1"/>
          </a:fillRef>
          <a:effectRef idx="0">
            <a:schemeClr val="accent6"/>
          </a:effectRef>
          <a:fontRef idx="minor">
            <a:schemeClr val="dk1"/>
          </a:fontRef>
        </p:style>
        <p:txBody>
          <a:bodyPr vert="horz" wrap="square" lIns="27000" tIns="27000" rIns="27000" bIns="27000" numCol="1" rtlCol="0" anchor="t" anchorCtr="0" compatLnSpc="1">
            <a:prstTxWarp prst="textNoShape">
              <a:avLst/>
            </a:prstTxWarp>
          </a:bodyPr>
          <a:lstStyle/>
          <a:p>
            <a:pPr lvl="0"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IBM Digital Labor Capabilities</a:t>
            </a:r>
          </a:p>
        </p:txBody>
      </p:sp>
      <p:cxnSp>
        <p:nvCxnSpPr>
          <p:cNvPr id="27" name="Straight Connector 1">
            <a:extLst>
              <a:ext uri="{FF2B5EF4-FFF2-40B4-BE49-F238E27FC236}">
                <a16:creationId xmlns:a16="http://schemas.microsoft.com/office/drawing/2014/main" id="{F64196B1-B759-B245-9DB0-3AE276C8365A}"/>
              </a:ext>
              <a:ext uri="{C183D7F6-B498-43B3-948B-1728B52AA6E4}">
                <adec:decorative xmlns:adec="http://schemas.microsoft.com/office/drawing/2017/decorative" val="1"/>
              </a:ext>
            </a:extLst>
          </p:cNvPr>
          <p:cNvCxnSpPr>
            <a:cxnSpLocks/>
          </p:cNvCxnSpPr>
          <p:nvPr/>
        </p:nvCxnSpPr>
        <p:spPr>
          <a:xfrm>
            <a:off x="230407" y="912987"/>
            <a:ext cx="8684926" cy="0"/>
          </a:xfrm>
          <a:prstGeom prst="line">
            <a:avLst/>
          </a:prstGeom>
          <a:noFill/>
          <a:ln w="12700" cap="flat" cmpd="sng" algn="ctr">
            <a:solidFill>
              <a:schemeClr val="bg1"/>
            </a:solidFill>
            <a:prstDash val="solid"/>
          </a:ln>
          <a:effectLst/>
        </p:spPr>
      </p:cxnSp>
      <p:sp>
        <p:nvSpPr>
          <p:cNvPr id="28" name="Rectangle 27">
            <a:extLst>
              <a:ext uri="{FF2B5EF4-FFF2-40B4-BE49-F238E27FC236}">
                <a16:creationId xmlns:a16="http://schemas.microsoft.com/office/drawing/2014/main" id="{8B3D0802-84E9-6B43-9827-DE75289CF9DB}"/>
              </a:ext>
            </a:extLst>
          </p:cNvPr>
          <p:cNvSpPr/>
          <p:nvPr/>
        </p:nvSpPr>
        <p:spPr>
          <a:xfrm>
            <a:off x="210311" y="947390"/>
            <a:ext cx="1612312" cy="401648"/>
          </a:xfrm>
          <a:prstGeom prst="rect">
            <a:avLst/>
          </a:prstGeom>
          <a:noFill/>
          <a:ln w="19050">
            <a:noFill/>
            <a:headEnd type="none" w="med" len="med"/>
            <a:tailEnd type="none" w="med" len="med"/>
          </a:ln>
          <a:effectLst>
            <a:softEdge rad="0"/>
          </a:effectLst>
        </p:spPr>
        <p:style>
          <a:lnRef idx="2">
            <a:schemeClr val="accent6"/>
          </a:lnRef>
          <a:fillRef idx="1">
            <a:schemeClr val="lt1"/>
          </a:fillRef>
          <a:effectRef idx="0">
            <a:schemeClr val="accent6"/>
          </a:effectRef>
          <a:fontRef idx="minor">
            <a:schemeClr val="dk1"/>
          </a:fontRef>
        </p:style>
        <p:txBody>
          <a:bodyPr vert="horz" wrap="square" lIns="27000" tIns="27000" rIns="27000" bIns="27000" numCol="1" rtlCol="0" anchor="t" anchorCtr="0" compatLnSpc="1">
            <a:prstTxWarp prst="textNoShape">
              <a:avLst/>
            </a:prstTxWarp>
          </a:bodyPr>
          <a:lstStyle/>
          <a:p>
            <a:pPr lvl="0" defTabSz="914400"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Scenario</a:t>
            </a:r>
          </a:p>
        </p:txBody>
      </p:sp>
      <p:grpSp>
        <p:nvGrpSpPr>
          <p:cNvPr id="10" name="Group 9">
            <a:extLst>
              <a:ext uri="{FF2B5EF4-FFF2-40B4-BE49-F238E27FC236}">
                <a16:creationId xmlns:a16="http://schemas.microsoft.com/office/drawing/2014/main" id="{2C66D1C2-9AA2-8171-F84D-3BBAA60C9366}"/>
              </a:ext>
            </a:extLst>
          </p:cNvPr>
          <p:cNvGrpSpPr/>
          <p:nvPr/>
        </p:nvGrpSpPr>
        <p:grpSpPr>
          <a:xfrm>
            <a:off x="2602619" y="4196581"/>
            <a:ext cx="5739304" cy="484904"/>
            <a:chOff x="2602619" y="4173430"/>
            <a:chExt cx="5739304" cy="484904"/>
          </a:xfrm>
        </p:grpSpPr>
        <p:sp>
          <p:nvSpPr>
            <p:cNvPr id="29" name="Rectangle 4">
              <a:extLst>
                <a:ext uri="{FF2B5EF4-FFF2-40B4-BE49-F238E27FC236}">
                  <a16:creationId xmlns:a16="http://schemas.microsoft.com/office/drawing/2014/main" id="{0DC36E1D-49AF-1941-9B71-E808D818AA70}"/>
                </a:ext>
                <a:ext uri="{C183D7F6-B498-43B3-948B-1728B52AA6E4}">
                  <adec:decorative xmlns:adec="http://schemas.microsoft.com/office/drawing/2017/decorative" val="1"/>
                </a:ext>
              </a:extLst>
            </p:cNvPr>
            <p:cNvSpPr>
              <a:spLocks noChangeArrowheads="1"/>
            </p:cNvSpPr>
            <p:nvPr>
              <p:custDataLst>
                <p:tags r:id="rId5"/>
              </p:custDataLst>
            </p:nvPr>
          </p:nvSpPr>
          <p:spPr bwMode="auto">
            <a:xfrm>
              <a:off x="2602619" y="4175080"/>
              <a:ext cx="5739304" cy="483254"/>
            </a:xfrm>
            <a:prstGeom prst="rect">
              <a:avLst/>
            </a:prstGeom>
            <a:solidFill>
              <a:schemeClr val="bg1"/>
            </a:solidFill>
            <a:ln w="9525">
              <a:noFill/>
              <a:miter lim="800000"/>
              <a:headEnd/>
              <a:tailEnd/>
            </a:ln>
          </p:spPr>
          <p:txBody>
            <a:bodyPr wrap="non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1200" b="1" kern="0" dirty="0">
                <a:latin typeface="Arial" panose="020B0604020202020204" pitchFamily="34" charset="0"/>
                <a:ea typeface="+mn-ea"/>
                <a:cs typeface="Arial" panose="020B0604020202020204" pitchFamily="34" charset="0"/>
              </a:endParaRPr>
            </a:p>
          </p:txBody>
        </p:sp>
        <p:sp>
          <p:nvSpPr>
            <p:cNvPr id="34" name="Rectangle 33">
              <a:extLst>
                <a:ext uri="{FF2B5EF4-FFF2-40B4-BE49-F238E27FC236}">
                  <a16:creationId xmlns:a16="http://schemas.microsoft.com/office/drawing/2014/main" id="{B06FBC97-493F-8842-94F7-6D1E762DB9D9}"/>
                </a:ext>
              </a:extLst>
            </p:cNvPr>
            <p:cNvSpPr/>
            <p:nvPr/>
          </p:nvSpPr>
          <p:spPr>
            <a:xfrm>
              <a:off x="4037445" y="4173430"/>
              <a:ext cx="2869652" cy="477274"/>
            </a:xfrm>
            <a:prstGeom prst="rect">
              <a:avLst/>
            </a:prstGeom>
            <a:noFill/>
            <a:ln w="19050">
              <a:noFill/>
              <a:headEnd type="none" w="med" len="med"/>
              <a:tailEnd type="none" w="med" len="med"/>
            </a:ln>
            <a:effectLst>
              <a:softEdge rad="0"/>
            </a:effectLst>
          </p:spPr>
          <p:style>
            <a:lnRef idx="2">
              <a:schemeClr val="accent6"/>
            </a:lnRef>
            <a:fillRef idx="1">
              <a:schemeClr val="lt1"/>
            </a:fillRef>
            <a:effectRef idx="0">
              <a:schemeClr val="accent6"/>
            </a:effectRef>
            <a:fontRef idx="minor">
              <a:schemeClr val="dk1"/>
            </a:fontRef>
          </p:style>
          <p:txBody>
            <a:bodyPr vert="horz" wrap="square" lIns="27000" tIns="27000" rIns="27000" bIns="27000" numCol="1" rtlCol="0" anchor="ctr" anchorCtr="0" compatLnSpc="1">
              <a:prstTxWarp prst="textNoShape">
                <a:avLst/>
              </a:prstTxWarp>
            </a:bodyPr>
            <a:lstStyle/>
            <a:p>
              <a:pPr lvl="0" algn="ctr" defTabSz="914400"/>
              <a:r>
                <a:rPr lang="en-US" sz="1200" kern="0" dirty="0">
                  <a:solidFill>
                    <a:srgbClr val="000000"/>
                  </a:solidFill>
                  <a:latin typeface="Arial" panose="020B0604020202020204" pitchFamily="34" charset="0"/>
                  <a:cs typeface="Arial" panose="020B0604020202020204" pitchFamily="34" charset="0"/>
                </a:rPr>
                <a:t>watsonx Orchestrate</a:t>
              </a:r>
            </a:p>
            <a:p>
              <a:pPr lvl="0" algn="ctr" defTabSz="914400"/>
              <a:r>
                <a:rPr lang="en-US" sz="1200" kern="0" dirty="0">
                  <a:solidFill>
                    <a:srgbClr val="000000"/>
                  </a:solidFill>
                  <a:latin typeface="Arial" panose="020B0604020202020204" pitchFamily="34" charset="0"/>
                  <a:cs typeface="Arial" panose="020B0604020202020204" pitchFamily="34" charset="0"/>
                </a:rPr>
                <a:t>IBM Operational Decision Manager</a:t>
              </a:r>
            </a:p>
          </p:txBody>
        </p:sp>
      </p:grpSp>
      <p:sp>
        <p:nvSpPr>
          <p:cNvPr id="19" name="Title">
            <a:extLst>
              <a:ext uri="{FF2B5EF4-FFF2-40B4-BE49-F238E27FC236}">
                <a16:creationId xmlns:a16="http://schemas.microsoft.com/office/drawing/2014/main" id="{40880D0A-7B65-66D1-9211-288CFF08407D}"/>
              </a:ext>
            </a:extLst>
          </p:cNvPr>
          <p:cNvSpPr>
            <a:spLocks noGrp="1"/>
          </p:cNvSpPr>
          <p:nvPr>
            <p:ph type="title"/>
          </p:nvPr>
        </p:nvSpPr>
        <p:spPr>
          <a:xfrm>
            <a:off x="210311" y="201169"/>
            <a:ext cx="8705022" cy="302708"/>
          </a:xfrm>
        </p:spPr>
        <p:txBody>
          <a:bodyPr/>
          <a:lstStyle/>
          <a:p>
            <a:r>
              <a:rPr lang="en-US" dirty="0">
                <a:solidFill>
                  <a:schemeClr val="bg1"/>
                </a:solidFill>
                <a:latin typeface="Arial" panose="020B0604020202020204" pitchFamily="34" charset="0"/>
                <a:ea typeface="+mn-ea"/>
                <a:cs typeface="Arial" panose="020B0604020202020204" pitchFamily="34" charset="0"/>
              </a:rPr>
              <a:t>Demo overview</a:t>
            </a:r>
            <a:endParaRPr lang="en-US" sz="1600" dirty="0">
              <a:solidFill>
                <a:schemeClr val="bg1"/>
              </a:solidFill>
              <a:latin typeface="Arial" panose="020B0604020202020204" pitchFamily="34" charset="0"/>
              <a:ea typeface="+mn-ea"/>
              <a:cs typeface="Arial" panose="020B0604020202020204" pitchFamily="34" charset="0"/>
            </a:endParaRPr>
          </a:p>
        </p:txBody>
      </p:sp>
      <p:grpSp>
        <p:nvGrpSpPr>
          <p:cNvPr id="20" name="Group 19">
            <a:extLst>
              <a:ext uri="{FF2B5EF4-FFF2-40B4-BE49-F238E27FC236}">
                <a16:creationId xmlns:a16="http://schemas.microsoft.com/office/drawing/2014/main" id="{53E0B23D-4EB8-754D-888D-2CDE018E254C}"/>
              </a:ext>
            </a:extLst>
          </p:cNvPr>
          <p:cNvGrpSpPr/>
          <p:nvPr/>
        </p:nvGrpSpPr>
        <p:grpSpPr>
          <a:xfrm>
            <a:off x="1136263" y="980484"/>
            <a:ext cx="7328006" cy="2978538"/>
            <a:chOff x="3731709" y="946075"/>
            <a:chExt cx="5107378" cy="2978538"/>
          </a:xfrm>
        </p:grpSpPr>
        <p:sp>
          <p:nvSpPr>
            <p:cNvPr id="30" name="Rectangle 3">
              <a:extLst>
                <a:ext uri="{FF2B5EF4-FFF2-40B4-BE49-F238E27FC236}">
                  <a16:creationId xmlns:a16="http://schemas.microsoft.com/office/drawing/2014/main" id="{FD57064C-F096-194A-92C7-9BE529ABD5A5}"/>
                </a:ext>
                <a:ext uri="{C183D7F6-B498-43B3-948B-1728B52AA6E4}">
                  <adec:decorative xmlns:adec="http://schemas.microsoft.com/office/drawing/2017/decorative" val="1"/>
                </a:ext>
              </a:extLst>
            </p:cNvPr>
            <p:cNvSpPr>
              <a:spLocks noChangeArrowheads="1"/>
            </p:cNvSpPr>
            <p:nvPr>
              <p:custDataLst>
                <p:tags r:id="rId1"/>
              </p:custDataLst>
            </p:nvPr>
          </p:nvSpPr>
          <p:spPr bwMode="auto">
            <a:xfrm>
              <a:off x="3731709" y="946075"/>
              <a:ext cx="3951300" cy="587499"/>
            </a:xfrm>
            <a:prstGeom prst="rect">
              <a:avLst/>
            </a:prstGeom>
            <a:solidFill>
              <a:schemeClr val="accent4"/>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defTabSz="914400" fontAlgn="base">
                <a:spcBef>
                  <a:spcPts val="1100"/>
                </a:spcBef>
                <a:spcAft>
                  <a:spcPct val="0"/>
                </a:spcAft>
                <a:buClr>
                  <a:schemeClr val="tx1"/>
                </a:buClr>
                <a:buSzPct val="100000"/>
              </a:pPr>
              <a:r>
                <a:rPr lang="en-US" sz="1200" kern="0" dirty="0">
                  <a:latin typeface="Arial" panose="020B0604020202020204" pitchFamily="34" charset="0"/>
                  <a:ea typeface="+mn-ea"/>
                  <a:cs typeface="Arial" panose="020B0604020202020204" pitchFamily="34" charset="0"/>
                </a:rPr>
                <a:t>The customer service wants to improve agents' productivity when dealing with customers calling in to return a product. The agents must go through different applications and make decisions to register such a claim.</a:t>
              </a:r>
            </a:p>
          </p:txBody>
        </p:sp>
        <p:sp>
          <p:nvSpPr>
            <p:cNvPr id="31" name="Rectangle 3">
              <a:extLst>
                <a:ext uri="{FF2B5EF4-FFF2-40B4-BE49-F238E27FC236}">
                  <a16:creationId xmlns:a16="http://schemas.microsoft.com/office/drawing/2014/main" id="{B373B425-93CC-DB4A-BA55-8AD1CD5366E4}"/>
                </a:ext>
                <a:ext uri="{C183D7F6-B498-43B3-948B-1728B52AA6E4}">
                  <adec:decorative xmlns:adec="http://schemas.microsoft.com/office/drawing/2017/decorative" val="1"/>
                </a:ext>
              </a:extLst>
            </p:cNvPr>
            <p:cNvSpPr>
              <a:spLocks noChangeArrowheads="1"/>
            </p:cNvSpPr>
            <p:nvPr>
              <p:custDataLst>
                <p:tags r:id="rId2"/>
              </p:custDataLst>
            </p:nvPr>
          </p:nvSpPr>
          <p:spPr bwMode="auto">
            <a:xfrm>
              <a:off x="4580879" y="3236536"/>
              <a:ext cx="4258208" cy="688077"/>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defTabSz="914400" fontAlgn="base">
                <a:spcBef>
                  <a:spcPts val="1100"/>
                </a:spcBef>
                <a:spcAft>
                  <a:spcPct val="0"/>
                </a:spcAft>
                <a:buClr>
                  <a:schemeClr val="bg1"/>
                </a:buClr>
                <a:buSzPct val="100000"/>
              </a:pPr>
              <a:r>
                <a:rPr lang="en-US" sz="1200" kern="0" dirty="0">
                  <a:solidFill>
                    <a:schemeClr val="bg1"/>
                  </a:solidFill>
                  <a:latin typeface="Arial" panose="020B0604020202020204" pitchFamily="34" charset="0"/>
                  <a:ea typeface="+mn-ea"/>
                  <a:cs typeface="Arial" panose="020B0604020202020204" pitchFamily="34" charset="0"/>
                </a:rPr>
                <a:t>Each call center agent can now add this new skill in their personal skill set. In just one sentence, on one click, they are able to know in real time, if a purchase can be returned and under which conditions. </a:t>
              </a:r>
            </a:p>
          </p:txBody>
        </p:sp>
        <p:sp>
          <p:nvSpPr>
            <p:cNvPr id="32" name="Rectangle 3">
              <a:extLst>
                <a:ext uri="{FF2B5EF4-FFF2-40B4-BE49-F238E27FC236}">
                  <a16:creationId xmlns:a16="http://schemas.microsoft.com/office/drawing/2014/main" id="{75A41F6D-59DB-D44F-9E9C-CD774484E908}"/>
                </a:ext>
                <a:ext uri="{C183D7F6-B498-43B3-948B-1728B52AA6E4}">
                  <adec:decorative xmlns:adec="http://schemas.microsoft.com/office/drawing/2017/decorative" val="1"/>
                </a:ext>
              </a:extLst>
            </p:cNvPr>
            <p:cNvSpPr>
              <a:spLocks noChangeArrowheads="1"/>
            </p:cNvSpPr>
            <p:nvPr>
              <p:custDataLst>
                <p:tags r:id="rId3"/>
              </p:custDataLst>
            </p:nvPr>
          </p:nvSpPr>
          <p:spPr bwMode="auto">
            <a:xfrm>
              <a:off x="4289945" y="2431612"/>
              <a:ext cx="4423936" cy="679366"/>
            </a:xfrm>
            <a:prstGeom prst="rect">
              <a:avLst/>
            </a:prstGeom>
            <a:solidFill>
              <a:schemeClr val="accent1">
                <a:lumMod val="60000"/>
                <a:lumOff val="40000"/>
              </a:schemeClr>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defTabSz="914400" fontAlgn="base">
                <a:spcBef>
                  <a:spcPts val="1100"/>
                </a:spcBef>
                <a:spcAft>
                  <a:spcPct val="0"/>
                </a:spcAft>
                <a:buClr>
                  <a:schemeClr val="bg1"/>
                </a:buClr>
                <a:buSzPct val="100000"/>
              </a:pPr>
              <a:r>
                <a:rPr lang="en-US" sz="1200" kern="0" dirty="0">
                  <a:solidFill>
                    <a:schemeClr val="bg1"/>
                  </a:solidFill>
                  <a:latin typeface="Arial" panose="020B0604020202020204" pitchFamily="34" charset="0"/>
                  <a:ea typeface="+mn-ea"/>
                  <a:cs typeface="Arial" panose="020B0604020202020204" pitchFamily="34" charset="0"/>
                </a:rPr>
                <a:t>To further improve business productivity, a composite skill is created to prevent agents from entering numerous customer and ‘returned items’ fields required to invoke the decision skill. A skill recovering the data from the Focus Corp database is coupled to the new ODM skill.</a:t>
              </a:r>
            </a:p>
          </p:txBody>
        </p:sp>
        <p:sp>
          <p:nvSpPr>
            <p:cNvPr id="33" name="Rectangle 3">
              <a:extLst>
                <a:ext uri="{FF2B5EF4-FFF2-40B4-BE49-F238E27FC236}">
                  <a16:creationId xmlns:a16="http://schemas.microsoft.com/office/drawing/2014/main" id="{F25A3131-0607-2443-99C8-8E71F6158482}"/>
                </a:ext>
                <a:ext uri="{C183D7F6-B498-43B3-948B-1728B52AA6E4}">
                  <adec:decorative xmlns:adec="http://schemas.microsoft.com/office/drawing/2017/decorative" val="1"/>
                </a:ext>
              </a:extLst>
            </p:cNvPr>
            <p:cNvSpPr>
              <a:spLocks noChangeArrowheads="1"/>
            </p:cNvSpPr>
            <p:nvPr>
              <p:custDataLst>
                <p:tags r:id="rId4"/>
              </p:custDataLst>
            </p:nvPr>
          </p:nvSpPr>
          <p:spPr bwMode="auto">
            <a:xfrm>
              <a:off x="3991328" y="1601070"/>
              <a:ext cx="4238652" cy="742555"/>
            </a:xfrm>
            <a:prstGeom prst="rect">
              <a:avLst/>
            </a:prstGeom>
            <a:solidFill>
              <a:schemeClr val="accent3"/>
            </a:solidFill>
            <a:ln>
              <a:noFill/>
            </a:ln>
          </p:spPr>
          <p:txBody>
            <a:bodyPr wrap="square" anchor="ctr">
              <a:no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defTabSz="914400" fontAlgn="base">
                <a:spcBef>
                  <a:spcPts val="1100"/>
                </a:spcBef>
                <a:spcAft>
                  <a:spcPct val="0"/>
                </a:spcAft>
                <a:buClr>
                  <a:schemeClr val="bg1"/>
                </a:buClr>
                <a:buSzPct val="100000"/>
              </a:pPr>
              <a:r>
                <a:rPr lang="en-US" sz="1200" kern="0" dirty="0">
                  <a:latin typeface="Arial" panose="020B0604020202020204" pitchFamily="34" charset="0"/>
                  <a:ea typeface="+mn-ea"/>
                  <a:cs typeface="Arial" panose="020B0604020202020204" pitchFamily="34" charset="0"/>
                </a:rPr>
                <a:t>The customer service wants to reuse the exact same ‘return validation’ service implemented in ODM and used by the Focus Corp enterprise applications . An expert creates a new skill from the deployed ODM service to make the exact same decisions from watsonx Orchestrate.</a:t>
              </a:r>
            </a:p>
          </p:txBody>
        </p:sp>
      </p:grpSp>
      <p:sp>
        <p:nvSpPr>
          <p:cNvPr id="2" name="TextBox 1">
            <a:extLst>
              <a:ext uri="{FF2B5EF4-FFF2-40B4-BE49-F238E27FC236}">
                <a16:creationId xmlns:a16="http://schemas.microsoft.com/office/drawing/2014/main" id="{766E0621-7F4D-A0F6-B922-15173F10CB37}"/>
              </a:ext>
            </a:extLst>
          </p:cNvPr>
          <p:cNvSpPr txBox="1"/>
          <p:nvPr/>
        </p:nvSpPr>
        <p:spPr>
          <a:xfrm>
            <a:off x="8284626" y="100816"/>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264862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picture containing blur&#10;&#10;Description automatically generated">
            <a:extLst>
              <a:ext uri="{FF2B5EF4-FFF2-40B4-BE49-F238E27FC236}">
                <a16:creationId xmlns:a16="http://schemas.microsoft.com/office/drawing/2014/main" id="{5474F338-36F3-E694-011F-9B7F83455077}"/>
              </a:ext>
            </a:extLst>
          </p:cNvPr>
          <p:cNvPicPr>
            <a:picLocks noChangeAspect="1"/>
          </p:cNvPicPr>
          <p:nvPr/>
        </p:nvPicPr>
        <p:blipFill>
          <a:blip r:embed="rId12">
            <a:alphaModFix/>
          </a:blip>
          <a:stretch>
            <a:fillRect/>
          </a:stretch>
        </p:blipFill>
        <p:spPr>
          <a:xfrm>
            <a:off x="-2" y="-19305"/>
            <a:ext cx="9144000" cy="5182110"/>
          </a:xfrm>
          <a:prstGeom prst="rect">
            <a:avLst/>
          </a:prstGeom>
        </p:spPr>
      </p:pic>
      <p:pic>
        <p:nvPicPr>
          <p:cNvPr id="28" name="Picture 27" descr="A close up of a wave&#10;&#10;Description automatically generated with low confidence">
            <a:extLst>
              <a:ext uri="{FF2B5EF4-FFF2-40B4-BE49-F238E27FC236}">
                <a16:creationId xmlns:a16="http://schemas.microsoft.com/office/drawing/2014/main" id="{8294B183-9459-6042-AAA1-D1F18D3D65B0}"/>
              </a:ext>
            </a:extLst>
          </p:cNvPr>
          <p:cNvPicPr>
            <a:picLocks noChangeAspect="1"/>
          </p:cNvPicPr>
          <p:nvPr/>
        </p:nvPicPr>
        <p:blipFill>
          <a:blip r:embed="rId13">
            <a:alphaModFix amt="24000"/>
          </a:blip>
          <a:stretch>
            <a:fillRect/>
          </a:stretch>
        </p:blipFill>
        <p:spPr>
          <a:xfrm>
            <a:off x="0" y="-9653"/>
            <a:ext cx="9144000" cy="5162805"/>
          </a:xfrm>
          <a:prstGeom prst="rect">
            <a:avLst/>
          </a:prstGeom>
        </p:spPr>
      </p:pic>
      <p:sp>
        <p:nvSpPr>
          <p:cNvPr id="3" name="Footer Placeholder 2">
            <a:extLst>
              <a:ext uri="{FF2B5EF4-FFF2-40B4-BE49-F238E27FC236}">
                <a16:creationId xmlns:a16="http://schemas.microsoft.com/office/drawing/2014/main" id="{BC4A17FE-E30C-884E-8600-EBD9A3446D50}"/>
              </a:ext>
            </a:extLst>
          </p:cNvPr>
          <p:cNvSpPr>
            <a:spLocks noGrp="1"/>
          </p:cNvSpPr>
          <p:nvPr>
            <p:ph type="ftr" sz="quarter" idx="10"/>
          </p:nvPr>
        </p:nvSpPr>
        <p:spPr/>
        <p:txBody>
          <a:bodyPr/>
          <a:lstStyle/>
          <a:p>
            <a:r>
              <a:rPr lang="en-US" dirty="0">
                <a:solidFill>
                  <a:schemeClr val="bg1"/>
                </a:solidFill>
                <a:latin typeface="Arial" panose="020B0604020202020204" pitchFamily="34" charset="0"/>
                <a:cs typeface="Arial" panose="020B0604020202020204" pitchFamily="34" charset="0"/>
              </a:rPr>
              <a:t>© 2023 IBM Corporation</a:t>
            </a:r>
          </a:p>
        </p:txBody>
      </p:sp>
      <p:sp>
        <p:nvSpPr>
          <p:cNvPr id="12" name="Title">
            <a:extLst>
              <a:ext uri="{FF2B5EF4-FFF2-40B4-BE49-F238E27FC236}">
                <a16:creationId xmlns:a16="http://schemas.microsoft.com/office/drawing/2014/main" id="{B8B93F4D-3644-8E45-8CAC-5EE08EA2E28B}"/>
              </a:ext>
            </a:extLst>
          </p:cNvPr>
          <p:cNvSpPr>
            <a:spLocks noGrp="1"/>
          </p:cNvSpPr>
          <p:nvPr>
            <p:ph type="title"/>
          </p:nvPr>
        </p:nvSpPr>
        <p:spPr>
          <a:xfrm>
            <a:off x="210311" y="201169"/>
            <a:ext cx="8705022" cy="302708"/>
          </a:xfrm>
        </p:spPr>
        <p:txBody>
          <a:bodyPr/>
          <a:lstStyle/>
          <a:p>
            <a:r>
              <a:rPr lang="en-US" dirty="0">
                <a:solidFill>
                  <a:schemeClr val="bg1"/>
                </a:solidFill>
                <a:latin typeface="Arial" panose="020B0604020202020204" pitchFamily="34" charset="0"/>
                <a:cs typeface="Arial" panose="020B0604020202020204" pitchFamily="34" charset="0"/>
              </a:rPr>
              <a:t>Demo flow</a:t>
            </a:r>
            <a:endParaRPr lang="en-US" sz="1600"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4F1765ED-F813-5791-BF22-7BE524E94E21}"/>
              </a:ext>
            </a:extLst>
          </p:cNvPr>
          <p:cNvGrpSpPr/>
          <p:nvPr/>
        </p:nvGrpSpPr>
        <p:grpSpPr>
          <a:xfrm>
            <a:off x="1147438" y="853409"/>
            <a:ext cx="6849124" cy="1734980"/>
            <a:chOff x="1265464" y="853409"/>
            <a:chExt cx="6849124" cy="1734980"/>
          </a:xfrm>
        </p:grpSpPr>
        <p:grpSp>
          <p:nvGrpSpPr>
            <p:cNvPr id="2" name="Group 1">
              <a:extLst>
                <a:ext uri="{FF2B5EF4-FFF2-40B4-BE49-F238E27FC236}">
                  <a16:creationId xmlns:a16="http://schemas.microsoft.com/office/drawing/2014/main" id="{B63F996B-5E95-4D46-B53C-FCF10FC1A669}"/>
                </a:ext>
              </a:extLst>
            </p:cNvPr>
            <p:cNvGrpSpPr/>
            <p:nvPr/>
          </p:nvGrpSpPr>
          <p:grpSpPr>
            <a:xfrm>
              <a:off x="1265464" y="857755"/>
              <a:ext cx="1781633" cy="1726289"/>
              <a:chOff x="54270" y="3097146"/>
              <a:chExt cx="2277515" cy="1726289"/>
            </a:xfrm>
          </p:grpSpPr>
          <p:sp>
            <p:nvSpPr>
              <p:cNvPr id="8" name="Rectangle 3">
                <a:extLst>
                  <a:ext uri="{FF2B5EF4-FFF2-40B4-BE49-F238E27FC236}">
                    <a16:creationId xmlns:a16="http://schemas.microsoft.com/office/drawing/2014/main" id="{1F13DFAD-69BD-FC4B-805F-A21C2507EF68}"/>
                  </a:ext>
                  <a:ext uri="{C183D7F6-B498-43B3-948B-1728B52AA6E4}">
                    <adec:decorative xmlns:adec="http://schemas.microsoft.com/office/drawing/2017/decorative" val="1"/>
                  </a:ext>
                </a:extLst>
              </p:cNvPr>
              <p:cNvSpPr>
                <a:spLocks noChangeArrowheads="1"/>
              </p:cNvSpPr>
              <p:nvPr>
                <p:custDataLst>
                  <p:tags r:id="rId9"/>
                </p:custDataLst>
              </p:nvPr>
            </p:nvSpPr>
            <p:spPr bwMode="auto">
              <a:xfrm>
                <a:off x="54270" y="3097146"/>
                <a:ext cx="2277515" cy="519548"/>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Introduction</a:t>
                </a:r>
              </a:p>
            </p:txBody>
          </p:sp>
          <p:sp>
            <p:nvSpPr>
              <p:cNvPr id="9" name="Rectangle 4">
                <a:extLst>
                  <a:ext uri="{FF2B5EF4-FFF2-40B4-BE49-F238E27FC236}">
                    <a16:creationId xmlns:a16="http://schemas.microsoft.com/office/drawing/2014/main" id="{CE41BB34-7C40-7E4B-9E2D-D3F38AF950DB}"/>
                  </a:ext>
                  <a:ext uri="{C183D7F6-B498-43B3-948B-1728B52AA6E4}">
                    <adec:decorative xmlns:adec="http://schemas.microsoft.com/office/drawing/2017/decorative" val="1"/>
                  </a:ext>
                </a:extLst>
              </p:cNvPr>
              <p:cNvSpPr>
                <a:spLocks noChangeArrowheads="1"/>
              </p:cNvSpPr>
              <p:nvPr>
                <p:custDataLst>
                  <p:tags r:id="rId10"/>
                </p:custDataLst>
              </p:nvPr>
            </p:nvSpPr>
            <p:spPr bwMode="auto">
              <a:xfrm>
                <a:off x="54270" y="3616427"/>
                <a:ext cx="2277515" cy="1207008"/>
              </a:xfrm>
              <a:prstGeom prst="rect">
                <a:avLst/>
              </a:prstGeom>
              <a:solidFill>
                <a:schemeClr val="bg1"/>
              </a:solidFill>
              <a:ln w="9525">
                <a:noFill/>
                <a:miter lim="800000"/>
                <a:headEnd/>
                <a:tailEnd/>
              </a:ln>
            </p:spPr>
            <p:txBody>
              <a:bodyPr wrap="squar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700" b="1" kern="0" dirty="0">
                  <a:latin typeface="Arial" panose="020B0604020202020204" pitchFamily="34" charset="0"/>
                  <a:ea typeface="+mn-ea"/>
                  <a:cs typeface="Arial" panose="020B0604020202020204" pitchFamily="34" charset="0"/>
                </a:endParaRPr>
              </a:p>
              <a:p>
                <a:pPr algn="ctr" defTabSz="685808">
                  <a:tabLst>
                    <a:tab pos="1489094" algn="l"/>
                  </a:tabLst>
                  <a:defRPr/>
                </a:pPr>
                <a:r>
                  <a:rPr lang="en-GB" altLang="ja-JP" sz="1200" kern="0" dirty="0">
                    <a:latin typeface="Arial" panose="020B0604020202020204" pitchFamily="34" charset="0"/>
                    <a:ea typeface="+mn-ea"/>
                    <a:cs typeface="Arial" panose="020B0604020202020204" pitchFamily="34" charset="0"/>
                  </a:rPr>
                  <a:t>Focus Corp wants to improve their call </a:t>
                </a:r>
                <a:r>
                  <a:rPr lang="en-GB" altLang="ja-JP" sz="1200" kern="0" dirty="0" err="1">
                    <a:latin typeface="Arial" panose="020B0604020202020204" pitchFamily="34" charset="0"/>
                    <a:ea typeface="+mn-ea"/>
                    <a:cs typeface="Arial" panose="020B0604020202020204" pitchFamily="34" charset="0"/>
                  </a:rPr>
                  <a:t>center</a:t>
                </a:r>
                <a:r>
                  <a:rPr lang="en-GB" altLang="ja-JP" sz="1200" kern="0" dirty="0">
                    <a:latin typeface="Arial" panose="020B0604020202020204" pitchFamily="34" charset="0"/>
                    <a:ea typeface="+mn-ea"/>
                    <a:cs typeface="Arial" panose="020B0604020202020204" pitchFamily="34" charset="0"/>
                  </a:rPr>
                  <a:t> productivity by reusing existing ‘return decision’ services </a:t>
                </a:r>
              </a:p>
            </p:txBody>
          </p:sp>
        </p:grpSp>
        <p:grpSp>
          <p:nvGrpSpPr>
            <p:cNvPr id="34" name="Group 33">
              <a:extLst>
                <a:ext uri="{FF2B5EF4-FFF2-40B4-BE49-F238E27FC236}">
                  <a16:creationId xmlns:a16="http://schemas.microsoft.com/office/drawing/2014/main" id="{9228875B-5713-2C4F-AEA2-F532D8B88F4F}"/>
                </a:ext>
              </a:extLst>
            </p:cNvPr>
            <p:cNvGrpSpPr/>
            <p:nvPr/>
          </p:nvGrpSpPr>
          <p:grpSpPr>
            <a:xfrm>
              <a:off x="3799210" y="857622"/>
              <a:ext cx="1781633" cy="1726555"/>
              <a:chOff x="2016283" y="1764942"/>
              <a:chExt cx="2277514" cy="1726555"/>
            </a:xfrm>
          </p:grpSpPr>
          <p:sp>
            <p:nvSpPr>
              <p:cNvPr id="23" name="Rectangle 3">
                <a:extLst>
                  <a:ext uri="{FF2B5EF4-FFF2-40B4-BE49-F238E27FC236}">
                    <a16:creationId xmlns:a16="http://schemas.microsoft.com/office/drawing/2014/main" id="{9B280A5F-18FE-3E43-8B97-CDE8D51B0FD7}"/>
                  </a:ext>
                  <a:ext uri="{C183D7F6-B498-43B3-948B-1728B52AA6E4}">
                    <adec:decorative xmlns:adec="http://schemas.microsoft.com/office/drawing/2017/decorative" val="1"/>
                  </a:ext>
                </a:extLst>
              </p:cNvPr>
              <p:cNvSpPr>
                <a:spLocks noChangeArrowheads="1"/>
              </p:cNvSpPr>
              <p:nvPr>
                <p:custDataLst>
                  <p:tags r:id="rId7"/>
                </p:custDataLst>
              </p:nvPr>
            </p:nvSpPr>
            <p:spPr bwMode="auto">
              <a:xfrm>
                <a:off x="2016284" y="1764942"/>
                <a:ext cx="2277513" cy="519547"/>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Show the deployed  decision service</a:t>
                </a:r>
              </a:p>
            </p:txBody>
          </p:sp>
          <p:sp>
            <p:nvSpPr>
              <p:cNvPr id="24" name="Rectangle 4">
                <a:extLst>
                  <a:ext uri="{FF2B5EF4-FFF2-40B4-BE49-F238E27FC236}">
                    <a16:creationId xmlns:a16="http://schemas.microsoft.com/office/drawing/2014/main" id="{DCF49236-97C3-D64F-A92A-7A9663ADA4B9}"/>
                  </a:ext>
                  <a:ext uri="{C183D7F6-B498-43B3-948B-1728B52AA6E4}">
                    <adec:decorative xmlns:adec="http://schemas.microsoft.com/office/drawing/2017/decorative" val="1"/>
                  </a:ext>
                </a:extLst>
              </p:cNvPr>
              <p:cNvSpPr>
                <a:spLocks noChangeArrowheads="1"/>
              </p:cNvSpPr>
              <p:nvPr>
                <p:custDataLst>
                  <p:tags r:id="rId8"/>
                </p:custDataLst>
              </p:nvPr>
            </p:nvSpPr>
            <p:spPr bwMode="auto">
              <a:xfrm>
                <a:off x="2016283" y="2284489"/>
                <a:ext cx="2277514" cy="1207008"/>
              </a:xfrm>
              <a:prstGeom prst="rect">
                <a:avLst/>
              </a:prstGeom>
              <a:solidFill>
                <a:schemeClr val="bg1"/>
              </a:solidFill>
              <a:ln w="9525">
                <a:noFill/>
                <a:miter lim="800000"/>
                <a:headEnd/>
                <a:tailEnd/>
              </a:ln>
            </p:spPr>
            <p:txBody>
              <a:bodyPr wrap="squar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1200" b="1" kern="0" dirty="0">
                  <a:latin typeface="Arial" panose="020B0604020202020204" pitchFamily="34" charset="0"/>
                  <a:ea typeface="+mn-ea"/>
                  <a:cs typeface="Arial" panose="020B0604020202020204" pitchFamily="34" charset="0"/>
                </a:endParaRPr>
              </a:p>
              <a:p>
                <a:pPr algn="ctr" defTabSz="685808">
                  <a:tabLst>
                    <a:tab pos="1489094" algn="l"/>
                  </a:tabLst>
                  <a:defRPr/>
                </a:pPr>
                <a:r>
                  <a:rPr lang="en-GB" altLang="ja-JP" sz="1200" kern="0" dirty="0">
                    <a:latin typeface="Arial" panose="020B0604020202020204" pitchFamily="34" charset="0"/>
                    <a:ea typeface="+mn-ea"/>
                    <a:cs typeface="Arial" panose="020B0604020202020204" pitchFamily="34" charset="0"/>
                  </a:rPr>
                  <a:t>An existing decision service managing ‘return decision’ is used by the enterprise applications</a:t>
                </a:r>
              </a:p>
            </p:txBody>
          </p:sp>
        </p:grpSp>
        <p:grpSp>
          <p:nvGrpSpPr>
            <p:cNvPr id="31" name="Group 30">
              <a:extLst>
                <a:ext uri="{FF2B5EF4-FFF2-40B4-BE49-F238E27FC236}">
                  <a16:creationId xmlns:a16="http://schemas.microsoft.com/office/drawing/2014/main" id="{4436F63D-74C7-E54E-86F0-F262D838D463}"/>
                </a:ext>
              </a:extLst>
            </p:cNvPr>
            <p:cNvGrpSpPr/>
            <p:nvPr/>
          </p:nvGrpSpPr>
          <p:grpSpPr>
            <a:xfrm>
              <a:off x="6332955" y="853409"/>
              <a:ext cx="1781633" cy="1734980"/>
              <a:chOff x="3497728" y="1764942"/>
              <a:chExt cx="2125679" cy="1734980"/>
            </a:xfrm>
          </p:grpSpPr>
          <p:sp>
            <p:nvSpPr>
              <p:cNvPr id="25" name="Rectangle 3">
                <a:extLst>
                  <a:ext uri="{FF2B5EF4-FFF2-40B4-BE49-F238E27FC236}">
                    <a16:creationId xmlns:a16="http://schemas.microsoft.com/office/drawing/2014/main" id="{D22060B1-2A09-714B-A299-B99F4946E8AE}"/>
                  </a:ext>
                  <a:ext uri="{C183D7F6-B498-43B3-948B-1728B52AA6E4}">
                    <adec:decorative xmlns:adec="http://schemas.microsoft.com/office/drawing/2017/decorative" val="1"/>
                  </a:ext>
                </a:extLst>
              </p:cNvPr>
              <p:cNvSpPr>
                <a:spLocks noChangeArrowheads="1"/>
              </p:cNvSpPr>
              <p:nvPr>
                <p:custDataLst>
                  <p:tags r:id="rId5"/>
                </p:custDataLst>
              </p:nvPr>
            </p:nvSpPr>
            <p:spPr bwMode="auto">
              <a:xfrm>
                <a:off x="3497728" y="1764942"/>
                <a:ext cx="2125677" cy="520737"/>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Create a new skill </a:t>
                </a:r>
              </a:p>
            </p:txBody>
          </p:sp>
          <p:sp>
            <p:nvSpPr>
              <p:cNvPr id="26" name="Rectangle 4">
                <a:extLst>
                  <a:ext uri="{FF2B5EF4-FFF2-40B4-BE49-F238E27FC236}">
                    <a16:creationId xmlns:a16="http://schemas.microsoft.com/office/drawing/2014/main" id="{C0DF3D78-1210-3F42-BFE5-5FEFF72DF720}"/>
                  </a:ext>
                  <a:ext uri="{C183D7F6-B498-43B3-948B-1728B52AA6E4}">
                    <adec:decorative xmlns:adec="http://schemas.microsoft.com/office/drawing/2017/decorative" val="1"/>
                  </a:ext>
                </a:extLst>
              </p:cNvPr>
              <p:cNvSpPr>
                <a:spLocks noChangeArrowheads="1"/>
              </p:cNvSpPr>
              <p:nvPr>
                <p:custDataLst>
                  <p:tags r:id="rId6"/>
                </p:custDataLst>
              </p:nvPr>
            </p:nvSpPr>
            <p:spPr bwMode="auto">
              <a:xfrm>
                <a:off x="3497728" y="2292914"/>
                <a:ext cx="2125679" cy="1207008"/>
              </a:xfrm>
              <a:prstGeom prst="rect">
                <a:avLst/>
              </a:prstGeom>
              <a:solidFill>
                <a:schemeClr val="bg1"/>
              </a:solidFill>
              <a:ln w="9525">
                <a:noFill/>
                <a:miter lim="800000"/>
                <a:headEnd/>
                <a:tailEnd/>
              </a:ln>
            </p:spPr>
            <p:txBody>
              <a:bodyPr wrap="squar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1200" kern="0" dirty="0">
                  <a:latin typeface="Arial" panose="020B0604020202020204" pitchFamily="34" charset="0"/>
                  <a:ea typeface="+mn-ea"/>
                  <a:cs typeface="Arial" panose="020B0604020202020204" pitchFamily="34" charset="0"/>
                </a:endParaRPr>
              </a:p>
              <a:p>
                <a:pPr algn="ctr" defTabSz="685808">
                  <a:tabLst>
                    <a:tab pos="1489094" algn="l"/>
                  </a:tabLst>
                  <a:defRPr/>
                </a:pPr>
                <a:r>
                  <a:rPr lang="en-GB" altLang="ja-JP" sz="1200" kern="0" dirty="0">
                    <a:latin typeface="Arial" panose="020B0604020202020204" pitchFamily="34" charset="0"/>
                    <a:ea typeface="+mn-ea"/>
                    <a:cs typeface="Arial" panose="020B0604020202020204" pitchFamily="34" charset="0"/>
                  </a:rPr>
                  <a:t>A new skill able to invoke this decision is created using a discovery service</a:t>
                </a:r>
              </a:p>
            </p:txBody>
          </p:sp>
        </p:grpSp>
        <p:sp>
          <p:nvSpPr>
            <p:cNvPr id="6" name="Right Arrow 5">
              <a:extLst>
                <a:ext uri="{FF2B5EF4-FFF2-40B4-BE49-F238E27FC236}">
                  <a16:creationId xmlns:a16="http://schemas.microsoft.com/office/drawing/2014/main" id="{308772FF-5C22-0949-9B77-ECD7469501CB}"/>
                </a:ext>
              </a:extLst>
            </p:cNvPr>
            <p:cNvSpPr/>
            <p:nvPr/>
          </p:nvSpPr>
          <p:spPr bwMode="auto">
            <a:xfrm>
              <a:off x="3178455" y="1534156"/>
              <a:ext cx="489397" cy="373487"/>
            </a:xfrm>
            <a:prstGeom prst="rightArrow">
              <a:avLst/>
            </a:prstGeom>
            <a:solidFill>
              <a:schemeClr val="bg2">
                <a:lumMod val="90000"/>
              </a:schemeClr>
            </a:solidFill>
            <a:ln w="19050">
              <a:solidFill>
                <a:schemeClr val="bg2">
                  <a:lumMod val="9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accent2"/>
                </a:solidFill>
                <a:effectLst/>
                <a:latin typeface="Arial" panose="020B0604020202020204" pitchFamily="34" charset="0"/>
                <a:cs typeface="Arial" panose="020B0604020202020204" pitchFamily="34" charset="0"/>
              </a:endParaRPr>
            </a:p>
          </p:txBody>
        </p:sp>
        <p:sp>
          <p:nvSpPr>
            <p:cNvPr id="22" name="Right Arrow 21">
              <a:extLst>
                <a:ext uri="{FF2B5EF4-FFF2-40B4-BE49-F238E27FC236}">
                  <a16:creationId xmlns:a16="http://schemas.microsoft.com/office/drawing/2014/main" id="{C4216C5F-D81F-EF41-8F06-95473350260F}"/>
                </a:ext>
              </a:extLst>
            </p:cNvPr>
            <p:cNvSpPr/>
            <p:nvPr/>
          </p:nvSpPr>
          <p:spPr bwMode="auto">
            <a:xfrm>
              <a:off x="5712201" y="1534156"/>
              <a:ext cx="489397" cy="373487"/>
            </a:xfrm>
            <a:prstGeom prst="rightArrow">
              <a:avLst/>
            </a:prstGeom>
            <a:solidFill>
              <a:schemeClr val="bg2">
                <a:lumMod val="90000"/>
              </a:schemeClr>
            </a:solidFill>
            <a:ln w="19050">
              <a:solidFill>
                <a:schemeClr val="bg2">
                  <a:lumMod val="9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accent2"/>
                </a:solidFill>
                <a:effectLst/>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2AC51125-808B-75AD-57EA-1DB4A6B6AFC1}"/>
              </a:ext>
            </a:extLst>
          </p:cNvPr>
          <p:cNvGrpSpPr/>
          <p:nvPr/>
        </p:nvGrpSpPr>
        <p:grpSpPr>
          <a:xfrm>
            <a:off x="2414310" y="2828722"/>
            <a:ext cx="4315379" cy="1725109"/>
            <a:chOff x="1147438" y="2755318"/>
            <a:chExt cx="4315379" cy="1725109"/>
          </a:xfrm>
        </p:grpSpPr>
        <p:grpSp>
          <p:nvGrpSpPr>
            <p:cNvPr id="5" name="Group 4">
              <a:extLst>
                <a:ext uri="{FF2B5EF4-FFF2-40B4-BE49-F238E27FC236}">
                  <a16:creationId xmlns:a16="http://schemas.microsoft.com/office/drawing/2014/main" id="{D45A69AD-5833-7BEE-3575-D24A9B1CF243}"/>
                </a:ext>
              </a:extLst>
            </p:cNvPr>
            <p:cNvGrpSpPr/>
            <p:nvPr/>
          </p:nvGrpSpPr>
          <p:grpSpPr>
            <a:xfrm>
              <a:off x="1147438" y="2755614"/>
              <a:ext cx="1781633" cy="1724516"/>
              <a:chOff x="2439397" y="2651889"/>
              <a:chExt cx="1781633" cy="1724516"/>
            </a:xfrm>
          </p:grpSpPr>
          <p:sp>
            <p:nvSpPr>
              <p:cNvPr id="30" name="Rectangle 3">
                <a:extLst>
                  <a:ext uri="{FF2B5EF4-FFF2-40B4-BE49-F238E27FC236}">
                    <a16:creationId xmlns:a16="http://schemas.microsoft.com/office/drawing/2014/main" id="{BFEE4C56-419A-E84C-BBAB-057789204EC4}"/>
                  </a:ext>
                  <a:ext uri="{C183D7F6-B498-43B3-948B-1728B52AA6E4}">
                    <adec:decorative xmlns:adec="http://schemas.microsoft.com/office/drawing/2017/decorative" val="1"/>
                  </a:ext>
                </a:extLst>
              </p:cNvPr>
              <p:cNvSpPr>
                <a:spLocks noChangeArrowheads="1"/>
              </p:cNvSpPr>
              <p:nvPr>
                <p:custDataLst>
                  <p:tags r:id="rId3"/>
                </p:custDataLst>
              </p:nvPr>
            </p:nvSpPr>
            <p:spPr bwMode="auto">
              <a:xfrm>
                <a:off x="2439397" y="2651889"/>
                <a:ext cx="1781632" cy="519548"/>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Publish and use the skill</a:t>
                </a:r>
              </a:p>
            </p:txBody>
          </p:sp>
          <p:sp>
            <p:nvSpPr>
              <p:cNvPr id="32" name="Rectangle 4">
                <a:extLst>
                  <a:ext uri="{FF2B5EF4-FFF2-40B4-BE49-F238E27FC236}">
                    <a16:creationId xmlns:a16="http://schemas.microsoft.com/office/drawing/2014/main" id="{152E9637-FC02-FF43-8151-2DF4865946A4}"/>
                  </a:ext>
                  <a:ext uri="{C183D7F6-B498-43B3-948B-1728B52AA6E4}">
                    <adec:decorative xmlns:adec="http://schemas.microsoft.com/office/drawing/2017/decorative" val="1"/>
                  </a:ext>
                </a:extLst>
              </p:cNvPr>
              <p:cNvSpPr>
                <a:spLocks noChangeArrowheads="1"/>
              </p:cNvSpPr>
              <p:nvPr>
                <p:custDataLst>
                  <p:tags r:id="rId4"/>
                </p:custDataLst>
              </p:nvPr>
            </p:nvSpPr>
            <p:spPr bwMode="auto">
              <a:xfrm>
                <a:off x="2439398" y="3178673"/>
                <a:ext cx="1781632" cy="1197732"/>
              </a:xfrm>
              <a:prstGeom prst="rect">
                <a:avLst/>
              </a:prstGeom>
              <a:solidFill>
                <a:schemeClr val="bg1"/>
              </a:solidFill>
              <a:ln w="9525">
                <a:noFill/>
                <a:miter lim="800000"/>
                <a:headEnd/>
                <a:tailEnd/>
              </a:ln>
            </p:spPr>
            <p:txBody>
              <a:bodyPr wrap="square" lIns="91440" anchor="ctr"/>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lvl="0" algn="ctr" defTabSz="685808">
                  <a:tabLst>
                    <a:tab pos="1489094" algn="l"/>
                  </a:tabLst>
                  <a:defRPr/>
                </a:pPr>
                <a:r>
                  <a:rPr lang="en-GB" altLang="ja-JP" sz="1200" kern="0" dirty="0">
                    <a:solidFill>
                      <a:srgbClr val="000000"/>
                    </a:solidFill>
                    <a:latin typeface="Arial" panose="020B0604020202020204" pitchFamily="34" charset="0"/>
                    <a:ea typeface="+mn-ea"/>
                    <a:cs typeface="Arial" panose="020B0604020202020204" pitchFamily="34" charset="0"/>
                  </a:rPr>
                  <a:t>Use the composite skill to show how fast the decision is made from a very simple interaction</a:t>
                </a:r>
              </a:p>
            </p:txBody>
          </p:sp>
        </p:grpSp>
        <p:grpSp>
          <p:nvGrpSpPr>
            <p:cNvPr id="7" name="Group 6">
              <a:extLst>
                <a:ext uri="{FF2B5EF4-FFF2-40B4-BE49-F238E27FC236}">
                  <a16:creationId xmlns:a16="http://schemas.microsoft.com/office/drawing/2014/main" id="{3FD47458-7CA3-087F-B95C-08CFBC158D57}"/>
                </a:ext>
              </a:extLst>
            </p:cNvPr>
            <p:cNvGrpSpPr/>
            <p:nvPr/>
          </p:nvGrpSpPr>
          <p:grpSpPr>
            <a:xfrm>
              <a:off x="3681186" y="2755318"/>
              <a:ext cx="1781631" cy="1725109"/>
              <a:chOff x="4922970" y="2647466"/>
              <a:chExt cx="1781631" cy="1725109"/>
            </a:xfrm>
          </p:grpSpPr>
          <p:sp>
            <p:nvSpPr>
              <p:cNvPr id="35" name="Rectangle 3">
                <a:extLst>
                  <a:ext uri="{FF2B5EF4-FFF2-40B4-BE49-F238E27FC236}">
                    <a16:creationId xmlns:a16="http://schemas.microsoft.com/office/drawing/2014/main" id="{9B5082C3-5FFE-8849-8E57-27732AACE785}"/>
                  </a:ext>
                  <a:ext uri="{C183D7F6-B498-43B3-948B-1728B52AA6E4}">
                    <adec:decorative xmlns:adec="http://schemas.microsoft.com/office/drawing/2017/decorative" val="1"/>
                  </a:ext>
                </a:extLst>
              </p:cNvPr>
              <p:cNvSpPr>
                <a:spLocks noChangeArrowheads="1"/>
              </p:cNvSpPr>
              <p:nvPr>
                <p:custDataLst>
                  <p:tags r:id="rId1"/>
                </p:custDataLst>
              </p:nvPr>
            </p:nvSpPr>
            <p:spPr bwMode="auto">
              <a:xfrm>
                <a:off x="4922971" y="2647466"/>
                <a:ext cx="1781630" cy="519547"/>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Create a composite skill</a:t>
                </a:r>
              </a:p>
            </p:txBody>
          </p:sp>
          <p:sp>
            <p:nvSpPr>
              <p:cNvPr id="36" name="Rectangle 4">
                <a:extLst>
                  <a:ext uri="{FF2B5EF4-FFF2-40B4-BE49-F238E27FC236}">
                    <a16:creationId xmlns:a16="http://schemas.microsoft.com/office/drawing/2014/main" id="{975AEB0C-5251-D44E-9BAE-3A1C99610320}"/>
                  </a:ext>
                  <a:ext uri="{C183D7F6-B498-43B3-948B-1728B52AA6E4}">
                    <adec:decorative xmlns:adec="http://schemas.microsoft.com/office/drawing/2017/decorative" val="1"/>
                  </a:ext>
                </a:extLst>
              </p:cNvPr>
              <p:cNvSpPr>
                <a:spLocks noChangeArrowheads="1"/>
              </p:cNvSpPr>
              <p:nvPr>
                <p:custDataLst>
                  <p:tags r:id="rId2"/>
                </p:custDataLst>
              </p:nvPr>
            </p:nvSpPr>
            <p:spPr bwMode="auto">
              <a:xfrm>
                <a:off x="4922970" y="3167012"/>
                <a:ext cx="1781631" cy="1205563"/>
              </a:xfrm>
              <a:prstGeom prst="rect">
                <a:avLst/>
              </a:prstGeom>
              <a:solidFill>
                <a:schemeClr val="bg1"/>
              </a:solidFill>
              <a:ln w="9525">
                <a:noFill/>
                <a:miter lim="800000"/>
                <a:headEnd/>
                <a:tailEnd/>
              </a:ln>
            </p:spPr>
            <p:txBody>
              <a:bodyPr wrap="square" lIns="91440" anchor="ctr"/>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lvl="0" algn="ctr" defTabSz="685808">
                  <a:tabLst>
                    <a:tab pos="1489094" algn="l"/>
                  </a:tabLst>
                  <a:defRPr/>
                </a:pPr>
                <a:r>
                  <a:rPr lang="en-GB" altLang="ja-JP" sz="1200" kern="0" dirty="0">
                    <a:solidFill>
                      <a:srgbClr val="000000"/>
                    </a:solidFill>
                    <a:latin typeface="Arial" panose="020B0604020202020204" pitchFamily="34" charset="0"/>
                    <a:cs typeface="Arial" panose="020B0604020202020204" pitchFamily="34" charset="0"/>
                  </a:rPr>
                  <a:t>A skill flow sequencing a data recovery skill and the decision skill is created to improve agents' productivity.</a:t>
                </a:r>
              </a:p>
            </p:txBody>
          </p:sp>
        </p:grpSp>
        <p:sp>
          <p:nvSpPr>
            <p:cNvPr id="37" name="Right Arrow 36">
              <a:extLst>
                <a:ext uri="{FF2B5EF4-FFF2-40B4-BE49-F238E27FC236}">
                  <a16:creationId xmlns:a16="http://schemas.microsoft.com/office/drawing/2014/main" id="{B7F6E0F8-2A58-1547-AD9F-558CEFEA4F00}"/>
                </a:ext>
              </a:extLst>
            </p:cNvPr>
            <p:cNvSpPr/>
            <p:nvPr/>
          </p:nvSpPr>
          <p:spPr bwMode="auto">
            <a:xfrm flipH="1">
              <a:off x="3060430" y="3431129"/>
              <a:ext cx="489397" cy="373487"/>
            </a:xfrm>
            <a:prstGeom prst="rightArrow">
              <a:avLst/>
            </a:prstGeom>
            <a:solidFill>
              <a:schemeClr val="bg2">
                <a:lumMod val="90000"/>
              </a:schemeClr>
            </a:solidFill>
            <a:ln w="19050">
              <a:solidFill>
                <a:schemeClr val="bg2">
                  <a:lumMod val="9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accent2"/>
                </a:solidFill>
                <a:effectLst/>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B3175DF8-4AC4-2741-A6B4-AFD26636387B}"/>
              </a:ext>
            </a:extLst>
          </p:cNvPr>
          <p:cNvGrpSpPr/>
          <p:nvPr/>
        </p:nvGrpSpPr>
        <p:grpSpPr>
          <a:xfrm>
            <a:off x="6867714" y="3253105"/>
            <a:ext cx="643701" cy="633152"/>
            <a:chOff x="6674454" y="2968782"/>
            <a:chExt cx="643701" cy="633152"/>
          </a:xfrm>
          <a:solidFill>
            <a:schemeClr val="bg2">
              <a:lumMod val="90000"/>
            </a:schemeClr>
          </a:solidFill>
        </p:grpSpPr>
        <p:sp>
          <p:nvSpPr>
            <p:cNvPr id="39" name="Right Arrow 38">
              <a:extLst>
                <a:ext uri="{FF2B5EF4-FFF2-40B4-BE49-F238E27FC236}">
                  <a16:creationId xmlns:a16="http://schemas.microsoft.com/office/drawing/2014/main" id="{88DD8C47-FBC7-F84C-B7CF-1BE9FDC1A8D3}"/>
                </a:ext>
              </a:extLst>
            </p:cNvPr>
            <p:cNvSpPr/>
            <p:nvPr/>
          </p:nvSpPr>
          <p:spPr bwMode="auto">
            <a:xfrm flipH="1">
              <a:off x="6674454" y="3228447"/>
              <a:ext cx="489397" cy="373487"/>
            </a:xfrm>
            <a:prstGeom prst="rightArrow">
              <a:avLst/>
            </a:prstGeom>
            <a:grpFill/>
            <a:ln w="19050">
              <a:solidFill>
                <a:schemeClr val="bg2">
                  <a:lumMod val="9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accent2"/>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EEAC205-CCD9-2A40-8E6B-F4909499AF1B}"/>
                </a:ext>
              </a:extLst>
            </p:cNvPr>
            <p:cNvSpPr/>
            <p:nvPr/>
          </p:nvSpPr>
          <p:spPr bwMode="auto">
            <a:xfrm>
              <a:off x="7135275" y="2968782"/>
              <a:ext cx="182880" cy="548640"/>
            </a:xfrm>
            <a:prstGeom prst="rect">
              <a:avLst/>
            </a:prstGeom>
            <a:grp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sp>
        <p:nvSpPr>
          <p:cNvPr id="11" name="TextBox 10">
            <a:extLst>
              <a:ext uri="{FF2B5EF4-FFF2-40B4-BE49-F238E27FC236}">
                <a16:creationId xmlns:a16="http://schemas.microsoft.com/office/drawing/2014/main" id="{17926F7D-94D3-8BD9-351F-596FF34F1D73}"/>
              </a:ext>
            </a:extLst>
          </p:cNvPr>
          <p:cNvSpPr txBox="1"/>
          <p:nvPr/>
        </p:nvSpPr>
        <p:spPr>
          <a:xfrm>
            <a:off x="8284626" y="100816"/>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83305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blur&#10;&#10;Description automatically generated">
            <a:extLst>
              <a:ext uri="{FF2B5EF4-FFF2-40B4-BE49-F238E27FC236}">
                <a16:creationId xmlns:a16="http://schemas.microsoft.com/office/drawing/2014/main" id="{60CCC426-3B09-21AD-E665-68B27C22591D}"/>
              </a:ext>
            </a:extLst>
          </p:cNvPr>
          <p:cNvPicPr>
            <a:picLocks noChangeAspect="1"/>
          </p:cNvPicPr>
          <p:nvPr/>
        </p:nvPicPr>
        <p:blipFill>
          <a:blip r:embed="rId11">
            <a:alphaModFix/>
          </a:blip>
          <a:stretch>
            <a:fillRect/>
          </a:stretch>
        </p:blipFill>
        <p:spPr>
          <a:xfrm>
            <a:off x="-2" y="-19305"/>
            <a:ext cx="9144000" cy="5182110"/>
          </a:xfrm>
          <a:prstGeom prst="rect">
            <a:avLst/>
          </a:prstGeom>
        </p:spPr>
      </p:pic>
      <p:pic>
        <p:nvPicPr>
          <p:cNvPr id="22" name="Picture 21" descr="A close up of a wave&#10;&#10;Description automatically generated with low confidence">
            <a:extLst>
              <a:ext uri="{FF2B5EF4-FFF2-40B4-BE49-F238E27FC236}">
                <a16:creationId xmlns:a16="http://schemas.microsoft.com/office/drawing/2014/main" id="{4D3E1DD5-6461-8C61-C15C-C3E15C2754C0}"/>
              </a:ext>
            </a:extLst>
          </p:cNvPr>
          <p:cNvPicPr>
            <a:picLocks noChangeAspect="1"/>
          </p:cNvPicPr>
          <p:nvPr/>
        </p:nvPicPr>
        <p:blipFill>
          <a:blip r:embed="rId12">
            <a:alphaModFix amt="24000"/>
          </a:blip>
          <a:stretch>
            <a:fillRect/>
          </a:stretch>
        </p:blipFill>
        <p:spPr>
          <a:xfrm>
            <a:off x="0" y="138875"/>
            <a:ext cx="9144000" cy="5162805"/>
          </a:xfrm>
          <a:prstGeom prst="rect">
            <a:avLst/>
          </a:prstGeom>
        </p:spPr>
      </p:pic>
      <p:sp>
        <p:nvSpPr>
          <p:cNvPr id="37" name="Rectangle 4">
            <a:extLst>
              <a:ext uri="{FF2B5EF4-FFF2-40B4-BE49-F238E27FC236}">
                <a16:creationId xmlns:a16="http://schemas.microsoft.com/office/drawing/2014/main" id="{92CF5589-07F0-6B6F-CE09-655063A4847F}"/>
              </a:ext>
              <a:ext uri="{C183D7F6-B498-43B3-948B-1728B52AA6E4}">
                <adec:decorative xmlns:adec="http://schemas.microsoft.com/office/drawing/2017/decorative" val="1"/>
              </a:ext>
            </a:extLst>
          </p:cNvPr>
          <p:cNvSpPr>
            <a:spLocks noChangeArrowheads="1"/>
          </p:cNvSpPr>
          <p:nvPr>
            <p:custDataLst>
              <p:tags r:id="rId1"/>
            </p:custDataLst>
          </p:nvPr>
        </p:nvSpPr>
        <p:spPr bwMode="auto">
          <a:xfrm>
            <a:off x="2131613" y="881743"/>
            <a:ext cx="5169544" cy="3273878"/>
          </a:xfrm>
          <a:prstGeom prst="rect">
            <a:avLst/>
          </a:prstGeom>
          <a:solidFill>
            <a:schemeClr val="bg1"/>
          </a:solidFill>
          <a:ln w="9525">
            <a:noFill/>
            <a:miter lim="800000"/>
            <a:headEnd/>
            <a:tailEnd/>
          </a:ln>
        </p:spPr>
        <p:txBody>
          <a:bodyPr wrap="non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1200" b="1" kern="0" dirty="0">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472CC761-B28F-2E1B-A352-FE96599B6ECE}"/>
              </a:ext>
              <a:ext uri="{C183D7F6-B498-43B3-948B-1728B52AA6E4}">
                <adec:decorative xmlns:adec="http://schemas.microsoft.com/office/drawing/2017/decorative" val="1"/>
              </a:ext>
            </a:extLst>
          </p:cNvPr>
          <p:cNvSpPr>
            <a:spLocks noChangeArrowheads="1"/>
          </p:cNvSpPr>
          <p:nvPr>
            <p:custDataLst>
              <p:tags r:id="rId2"/>
            </p:custDataLst>
          </p:nvPr>
        </p:nvSpPr>
        <p:spPr bwMode="auto">
          <a:xfrm>
            <a:off x="2295968" y="1215204"/>
            <a:ext cx="2434210" cy="2448136"/>
          </a:xfrm>
          <a:prstGeom prst="rect">
            <a:avLst/>
          </a:prstGeom>
          <a:solidFill>
            <a:schemeClr val="accent2">
              <a:lumMod val="60000"/>
              <a:lumOff val="40000"/>
            </a:schemeClr>
          </a:solidFill>
          <a:ln>
            <a:noFill/>
          </a:ln>
        </p:spPr>
        <p:txBody>
          <a:bodyPr wrap="square" tIns="144000" anchor="t"/>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200" b="1" kern="0" dirty="0">
                <a:solidFill>
                  <a:schemeClr val="bg1"/>
                </a:solidFill>
                <a:latin typeface="Arial" panose="020B0604020202020204" pitchFamily="34" charset="0"/>
                <a:cs typeface="Arial" panose="020B0604020202020204" pitchFamily="34" charset="0"/>
              </a:rPr>
              <a:t>IBM TechZone or IBM Cloud</a:t>
            </a:r>
            <a:endParaRPr lang="en-US" sz="1600" b="1" kern="0" dirty="0">
              <a:solidFill>
                <a:schemeClr val="bg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BC4A17FE-E30C-884E-8600-EBD9A3446D50}"/>
              </a:ext>
            </a:extLst>
          </p:cNvPr>
          <p:cNvSpPr>
            <a:spLocks noGrp="1"/>
          </p:cNvSpPr>
          <p:nvPr>
            <p:ph type="ftr" sz="quarter" idx="10"/>
          </p:nvPr>
        </p:nvSpPr>
        <p:spPr/>
        <p:txBody>
          <a:bodyPr/>
          <a:lstStyle/>
          <a:p>
            <a:r>
              <a:rPr lang="en-US" dirty="0">
                <a:solidFill>
                  <a:schemeClr val="bg1"/>
                </a:solidFill>
                <a:latin typeface="Arial" panose="020B0604020202020204" pitchFamily="34" charset="0"/>
                <a:cs typeface="Arial" panose="020B0604020202020204" pitchFamily="34" charset="0"/>
              </a:rPr>
              <a:t>© 2023 IBM Corporation</a:t>
            </a:r>
          </a:p>
        </p:txBody>
      </p:sp>
      <p:sp>
        <p:nvSpPr>
          <p:cNvPr id="12" name="Title">
            <a:extLst>
              <a:ext uri="{FF2B5EF4-FFF2-40B4-BE49-F238E27FC236}">
                <a16:creationId xmlns:a16="http://schemas.microsoft.com/office/drawing/2014/main" id="{B8B93F4D-3644-8E45-8CAC-5EE08EA2E28B}"/>
              </a:ext>
            </a:extLst>
          </p:cNvPr>
          <p:cNvSpPr>
            <a:spLocks noGrp="1"/>
          </p:cNvSpPr>
          <p:nvPr>
            <p:ph type="title"/>
          </p:nvPr>
        </p:nvSpPr>
        <p:spPr>
          <a:xfrm>
            <a:off x="210311" y="201168"/>
            <a:ext cx="6210586" cy="369057"/>
          </a:xfrm>
        </p:spPr>
        <p:txBody>
          <a:bodyPr/>
          <a:lstStyle/>
          <a:p>
            <a:r>
              <a:rPr lang="en-US" dirty="0">
                <a:solidFill>
                  <a:schemeClr val="bg1"/>
                </a:solidFill>
                <a:latin typeface="Arial" panose="020B0604020202020204" pitchFamily="34" charset="0"/>
                <a:cs typeface="Arial" panose="020B0604020202020204" pitchFamily="34" charset="0"/>
              </a:rPr>
              <a:t>Demo components</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
        <p:nvSpPr>
          <p:cNvPr id="38" name="Rectangle 3">
            <a:extLst>
              <a:ext uri="{FF2B5EF4-FFF2-40B4-BE49-F238E27FC236}">
                <a16:creationId xmlns:a16="http://schemas.microsoft.com/office/drawing/2014/main" id="{521CD120-39CD-0580-5BD5-1BB653AD62F8}"/>
              </a:ext>
              <a:ext uri="{C183D7F6-B498-43B3-948B-1728B52AA6E4}">
                <adec:decorative xmlns:adec="http://schemas.microsoft.com/office/drawing/2017/decorative" val="1"/>
              </a:ext>
            </a:extLst>
          </p:cNvPr>
          <p:cNvSpPr>
            <a:spLocks noChangeArrowheads="1"/>
          </p:cNvSpPr>
          <p:nvPr>
            <p:custDataLst>
              <p:tags r:id="rId3"/>
            </p:custDataLst>
          </p:nvPr>
        </p:nvSpPr>
        <p:spPr bwMode="auto">
          <a:xfrm>
            <a:off x="2379058" y="1675052"/>
            <a:ext cx="2275554" cy="1664408"/>
          </a:xfrm>
          <a:prstGeom prst="rect">
            <a:avLst/>
          </a:prstGeom>
          <a:solidFill>
            <a:schemeClr val="accent2"/>
          </a:solidFill>
          <a:ln>
            <a:noFill/>
          </a:ln>
        </p:spPr>
        <p:txBody>
          <a:bodyPr wrap="square" lIns="0" tIns="144000" rIns="0" anchor="t"/>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200" b="1" kern="0" dirty="0">
                <a:solidFill>
                  <a:schemeClr val="bg1"/>
                </a:solidFill>
                <a:latin typeface="Arial" panose="020B0604020202020204" pitchFamily="34" charset="0"/>
                <a:cs typeface="Arial" panose="020B0604020202020204" pitchFamily="34" charset="0"/>
              </a:rPr>
              <a:t>Operational Decision Manager </a:t>
            </a:r>
            <a:br>
              <a:rPr lang="en-US" sz="1200" b="1" kern="0" dirty="0">
                <a:solidFill>
                  <a:schemeClr val="bg1"/>
                </a:solidFill>
                <a:latin typeface="Arial" panose="020B0604020202020204" pitchFamily="34" charset="0"/>
                <a:cs typeface="Arial" panose="020B0604020202020204" pitchFamily="34" charset="0"/>
              </a:rPr>
            </a:br>
            <a:endParaRPr lang="en-US" sz="1600" b="1" kern="0" dirty="0">
              <a:solidFill>
                <a:schemeClr val="bg1"/>
              </a:solidFill>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4BFD0001-9A6D-282C-F476-91BE07CE718A}"/>
              </a:ext>
            </a:extLst>
          </p:cNvPr>
          <p:cNvGrpSpPr/>
          <p:nvPr/>
        </p:nvGrpSpPr>
        <p:grpSpPr>
          <a:xfrm>
            <a:off x="2555660" y="2483347"/>
            <a:ext cx="1895594" cy="642655"/>
            <a:chOff x="1201717" y="3870904"/>
            <a:chExt cx="1895594" cy="568320"/>
          </a:xfrm>
        </p:grpSpPr>
        <p:sp>
          <p:nvSpPr>
            <p:cNvPr id="52" name="Rectangle 3">
              <a:extLst>
                <a:ext uri="{FF2B5EF4-FFF2-40B4-BE49-F238E27FC236}">
                  <a16:creationId xmlns:a16="http://schemas.microsoft.com/office/drawing/2014/main" id="{0A70FBB6-D1C4-DEE0-67F4-DA3BBA9A3FC1}"/>
                </a:ext>
                <a:ext uri="{C183D7F6-B498-43B3-948B-1728B52AA6E4}">
                  <adec:decorative xmlns:adec="http://schemas.microsoft.com/office/drawing/2017/decorative" val="1"/>
                </a:ext>
              </a:extLst>
            </p:cNvPr>
            <p:cNvSpPr>
              <a:spLocks noChangeArrowheads="1"/>
            </p:cNvSpPr>
            <p:nvPr>
              <p:custDataLst>
                <p:tags r:id="rId8"/>
              </p:custDataLst>
            </p:nvPr>
          </p:nvSpPr>
          <p:spPr bwMode="auto">
            <a:xfrm>
              <a:off x="2185078" y="3870904"/>
              <a:ext cx="912233" cy="568320"/>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Decision</a:t>
              </a:r>
            </a:p>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Server</a:t>
              </a:r>
            </a:p>
          </p:txBody>
        </p:sp>
        <p:sp>
          <p:nvSpPr>
            <p:cNvPr id="53" name="Rectangle 3">
              <a:extLst>
                <a:ext uri="{FF2B5EF4-FFF2-40B4-BE49-F238E27FC236}">
                  <a16:creationId xmlns:a16="http://schemas.microsoft.com/office/drawing/2014/main" id="{3A778372-1FDA-BFBE-F048-7D9C064A8DC7}"/>
                </a:ext>
                <a:ext uri="{C183D7F6-B498-43B3-948B-1728B52AA6E4}">
                  <adec:decorative xmlns:adec="http://schemas.microsoft.com/office/drawing/2017/decorative" val="1"/>
                </a:ext>
              </a:extLst>
            </p:cNvPr>
            <p:cNvSpPr>
              <a:spLocks noChangeArrowheads="1"/>
            </p:cNvSpPr>
            <p:nvPr>
              <p:custDataLst>
                <p:tags r:id="rId9"/>
              </p:custDataLst>
            </p:nvPr>
          </p:nvSpPr>
          <p:spPr bwMode="auto">
            <a:xfrm>
              <a:off x="1201717" y="3870904"/>
              <a:ext cx="912233" cy="568320"/>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Decision </a:t>
              </a:r>
            </a:p>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Center</a:t>
              </a:r>
            </a:p>
          </p:txBody>
        </p:sp>
      </p:grpSp>
      <p:sp>
        <p:nvSpPr>
          <p:cNvPr id="6" name="TextBox 5">
            <a:extLst>
              <a:ext uri="{FF2B5EF4-FFF2-40B4-BE49-F238E27FC236}">
                <a16:creationId xmlns:a16="http://schemas.microsoft.com/office/drawing/2014/main" id="{5F29C503-EDA7-9D30-40F2-8D20FDBBA096}"/>
              </a:ext>
            </a:extLst>
          </p:cNvPr>
          <p:cNvSpPr txBox="1"/>
          <p:nvPr/>
        </p:nvSpPr>
        <p:spPr>
          <a:xfrm>
            <a:off x="2131611" y="3663259"/>
            <a:ext cx="2758805" cy="461665"/>
          </a:xfrm>
          <a:prstGeom prst="rect">
            <a:avLst/>
          </a:prstGeom>
          <a:noFill/>
        </p:spPr>
        <p:txBody>
          <a:bodyPr wrap="square">
            <a:spAutoFit/>
          </a:bodyPr>
          <a:lstStyle/>
          <a:p>
            <a:pPr marL="0" lvl="1" algn="ctr" defTabSz="914400" fontAlgn="base">
              <a:spcBef>
                <a:spcPts val="1100"/>
              </a:spcBef>
              <a:spcAft>
                <a:spcPct val="0"/>
              </a:spcAft>
              <a:buClr>
                <a:schemeClr val="bg1"/>
              </a:buClr>
              <a:buSzPct val="100000"/>
            </a:pPr>
            <a:r>
              <a:rPr lang="en-US" sz="800" b="1" kern="0" dirty="0">
                <a:latin typeface="Arial" panose="020B0604020202020204" pitchFamily="34" charset="0"/>
                <a:cs typeface="Arial" panose="020B0604020202020204" pitchFamily="34" charset="0"/>
              </a:rPr>
              <a:t>IBM TechZone-provided environment</a:t>
            </a:r>
            <a:br>
              <a:rPr lang="en-US" sz="800" b="1" kern="0" dirty="0">
                <a:latin typeface="Arial" panose="020B0604020202020204" pitchFamily="34" charset="0"/>
                <a:cs typeface="Arial" panose="020B0604020202020204" pitchFamily="34" charset="0"/>
              </a:rPr>
            </a:br>
            <a:r>
              <a:rPr lang="en-US" sz="800" b="1" kern="0" dirty="0">
                <a:latin typeface="Arial" panose="020B0604020202020204" pitchFamily="34" charset="0"/>
                <a:cs typeface="Arial" panose="020B0604020202020204" pitchFamily="34" charset="0"/>
              </a:rPr>
              <a:t>or</a:t>
            </a:r>
            <a:br>
              <a:rPr lang="en-US" sz="800" b="1" kern="0" dirty="0">
                <a:latin typeface="Arial" panose="020B0604020202020204" pitchFamily="34" charset="0"/>
                <a:cs typeface="Arial" panose="020B0604020202020204" pitchFamily="34" charset="0"/>
              </a:rPr>
            </a:br>
            <a:r>
              <a:rPr lang="en-US" sz="800" b="1" kern="0" dirty="0">
                <a:latin typeface="Arial" panose="020B0604020202020204" pitchFamily="34" charset="0"/>
                <a:cs typeface="Arial" panose="020B0604020202020204" pitchFamily="34" charset="0"/>
              </a:rPr>
              <a:t>Shared IBM SaaS </a:t>
            </a:r>
            <a:r>
              <a:rPr lang="en-US" sz="800" b="1" kern="0" dirty="0" err="1">
                <a:latin typeface="Arial" panose="020B0604020202020204" pitchFamily="34" charset="0"/>
                <a:cs typeface="Arial" panose="020B0604020202020204" pitchFamily="34" charset="0"/>
              </a:rPr>
              <a:t>environements</a:t>
            </a:r>
            <a:endParaRPr lang="en-US" sz="800" b="1" kern="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613AAEA-4CA2-3165-9503-DC1C58463C73}"/>
              </a:ext>
            </a:extLst>
          </p:cNvPr>
          <p:cNvSpPr txBox="1"/>
          <p:nvPr/>
        </p:nvSpPr>
        <p:spPr>
          <a:xfrm>
            <a:off x="5286284" y="3397659"/>
            <a:ext cx="1267970" cy="215444"/>
          </a:xfrm>
          <a:prstGeom prst="rect">
            <a:avLst/>
          </a:prstGeom>
          <a:noFill/>
        </p:spPr>
        <p:txBody>
          <a:bodyPr wrap="square">
            <a:spAutoFit/>
          </a:bodyPr>
          <a:lstStyle/>
          <a:p>
            <a:pPr marL="0" lvl="1" algn="ctr" defTabSz="914400" fontAlgn="base">
              <a:spcBef>
                <a:spcPts val="1100"/>
              </a:spcBef>
              <a:spcAft>
                <a:spcPct val="0"/>
              </a:spcAft>
              <a:buClr>
                <a:schemeClr val="bg1"/>
              </a:buClr>
              <a:buSzPct val="100000"/>
            </a:pPr>
            <a:r>
              <a:rPr lang="en-US" sz="800" b="1" kern="0" dirty="0">
                <a:latin typeface="Arial" panose="020B0604020202020204" pitchFamily="34" charset="0"/>
                <a:cs typeface="Arial" panose="020B0604020202020204" pitchFamily="34" charset="0"/>
              </a:rPr>
              <a:t>IBM Public Cloud</a:t>
            </a:r>
          </a:p>
        </p:txBody>
      </p:sp>
      <p:sp>
        <p:nvSpPr>
          <p:cNvPr id="8" name="Rectangle 7">
            <a:extLst>
              <a:ext uri="{FF2B5EF4-FFF2-40B4-BE49-F238E27FC236}">
                <a16:creationId xmlns:a16="http://schemas.microsoft.com/office/drawing/2014/main" id="{D0017E53-7295-1FE7-3AD9-FBAC946281EF}"/>
              </a:ext>
              <a:ext uri="{C183D7F6-B498-43B3-948B-1728B52AA6E4}">
                <adec:decorative xmlns:adec="http://schemas.microsoft.com/office/drawing/2017/decorative" val="1"/>
              </a:ext>
            </a:extLst>
          </p:cNvPr>
          <p:cNvSpPr>
            <a:spLocks noChangeArrowheads="1"/>
          </p:cNvSpPr>
          <p:nvPr>
            <p:custDataLst>
              <p:tags r:id="rId4"/>
            </p:custDataLst>
          </p:nvPr>
        </p:nvSpPr>
        <p:spPr bwMode="auto">
          <a:xfrm>
            <a:off x="4797297" y="1215204"/>
            <a:ext cx="2434210" cy="2448136"/>
          </a:xfrm>
          <a:prstGeom prst="rect">
            <a:avLst/>
          </a:prstGeom>
          <a:solidFill>
            <a:schemeClr val="accent2">
              <a:lumMod val="60000"/>
              <a:lumOff val="40000"/>
            </a:schemeClr>
          </a:solidFill>
          <a:ln>
            <a:noFill/>
          </a:ln>
        </p:spPr>
        <p:txBody>
          <a:bodyPr wrap="square" tIns="144000" anchor="t"/>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200" b="1" kern="0" dirty="0">
                <a:solidFill>
                  <a:schemeClr val="bg1"/>
                </a:solidFill>
                <a:latin typeface="Arial" panose="020B0604020202020204" pitchFamily="34" charset="0"/>
                <a:cs typeface="Arial" panose="020B0604020202020204" pitchFamily="34" charset="0"/>
              </a:rPr>
              <a:t>IBM Public Cloud</a:t>
            </a:r>
            <a:endParaRPr lang="en-US" sz="1600" b="1" kern="0" dirty="0">
              <a:solidFill>
                <a:schemeClr val="bg1"/>
              </a:solidFill>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1CD41D49-262D-66AE-6AD6-F2C3FDD9F2A8}"/>
              </a:ext>
            </a:extLst>
          </p:cNvPr>
          <p:cNvGrpSpPr/>
          <p:nvPr/>
        </p:nvGrpSpPr>
        <p:grpSpPr>
          <a:xfrm>
            <a:off x="4845849" y="1675051"/>
            <a:ext cx="2323693" cy="1664518"/>
            <a:chOff x="4751716" y="1674941"/>
            <a:chExt cx="2323693" cy="1664518"/>
          </a:xfrm>
        </p:grpSpPr>
        <p:sp>
          <p:nvSpPr>
            <p:cNvPr id="46" name="Rectangle 3">
              <a:extLst>
                <a:ext uri="{FF2B5EF4-FFF2-40B4-BE49-F238E27FC236}">
                  <a16:creationId xmlns:a16="http://schemas.microsoft.com/office/drawing/2014/main" id="{CC22048D-E3C9-6047-0883-F5BCC920043D}"/>
                </a:ext>
                <a:ext uri="{C183D7F6-B498-43B3-948B-1728B52AA6E4}">
                  <adec:decorative xmlns:adec="http://schemas.microsoft.com/office/drawing/2017/decorative" val="1"/>
                </a:ext>
              </a:extLst>
            </p:cNvPr>
            <p:cNvSpPr>
              <a:spLocks noChangeArrowheads="1"/>
            </p:cNvSpPr>
            <p:nvPr>
              <p:custDataLst>
                <p:tags r:id="rId5"/>
              </p:custDataLst>
            </p:nvPr>
          </p:nvSpPr>
          <p:spPr bwMode="auto">
            <a:xfrm>
              <a:off x="4751716" y="1674941"/>
              <a:ext cx="2323693" cy="1664518"/>
            </a:xfrm>
            <a:prstGeom prst="rect">
              <a:avLst/>
            </a:prstGeom>
            <a:solidFill>
              <a:schemeClr val="accent2"/>
            </a:solidFill>
            <a:ln>
              <a:noFill/>
            </a:ln>
          </p:spPr>
          <p:txBody>
            <a:bodyPr wrap="square" tIns="144000" anchor="t"/>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200" b="1" kern="0" dirty="0">
                  <a:solidFill>
                    <a:schemeClr val="bg1"/>
                  </a:solidFill>
                  <a:latin typeface="Arial" panose="020B0604020202020204" pitchFamily="34" charset="0"/>
                  <a:cs typeface="Arial" panose="020B0604020202020204" pitchFamily="34" charset="0"/>
                </a:rPr>
                <a:t>Watsonx Orchestrate</a:t>
              </a:r>
              <a:br>
                <a:rPr lang="en-US" sz="1200" b="1" kern="0" dirty="0">
                  <a:solidFill>
                    <a:schemeClr val="bg1"/>
                  </a:solidFill>
                  <a:latin typeface="Arial" panose="020B0604020202020204" pitchFamily="34" charset="0"/>
                  <a:cs typeface="Arial" panose="020B0604020202020204" pitchFamily="34" charset="0"/>
                </a:rPr>
              </a:br>
              <a:r>
                <a:rPr lang="en-US" sz="1200" b="1" kern="0" dirty="0">
                  <a:solidFill>
                    <a:schemeClr val="bg1"/>
                  </a:solidFill>
                  <a:latin typeface="Arial" panose="020B0604020202020204" pitchFamily="34" charset="0"/>
                  <a:cs typeface="Arial" panose="020B0604020202020204" pitchFamily="34" charset="0"/>
                </a:rPr>
                <a:t>(SaaS)</a:t>
              </a:r>
            </a:p>
          </p:txBody>
        </p:sp>
        <p:sp>
          <p:nvSpPr>
            <p:cNvPr id="51" name="Rectangle 3">
              <a:extLst>
                <a:ext uri="{FF2B5EF4-FFF2-40B4-BE49-F238E27FC236}">
                  <a16:creationId xmlns:a16="http://schemas.microsoft.com/office/drawing/2014/main" id="{2FF0381E-70C6-6480-ACC6-6306A4A163C0}"/>
                </a:ext>
                <a:ext uri="{C183D7F6-B498-43B3-948B-1728B52AA6E4}">
                  <adec:decorative xmlns:adec="http://schemas.microsoft.com/office/drawing/2017/decorative" val="1"/>
                </a:ext>
              </a:extLst>
            </p:cNvPr>
            <p:cNvSpPr>
              <a:spLocks noChangeArrowheads="1"/>
            </p:cNvSpPr>
            <p:nvPr>
              <p:custDataLst>
                <p:tags r:id="rId6"/>
              </p:custDataLst>
            </p:nvPr>
          </p:nvSpPr>
          <p:spPr bwMode="auto">
            <a:xfrm>
              <a:off x="4916791" y="2662280"/>
              <a:ext cx="1009401" cy="571502"/>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Discovery Service</a:t>
              </a:r>
            </a:p>
          </p:txBody>
        </p:sp>
        <p:sp>
          <p:nvSpPr>
            <p:cNvPr id="2" name="Can 1">
              <a:extLst>
                <a:ext uri="{FF2B5EF4-FFF2-40B4-BE49-F238E27FC236}">
                  <a16:creationId xmlns:a16="http://schemas.microsoft.com/office/drawing/2014/main" id="{0561D279-5561-8B85-0730-106C7D47FF49}"/>
                </a:ext>
              </a:extLst>
            </p:cNvPr>
            <p:cNvSpPr/>
            <p:nvPr/>
          </p:nvSpPr>
          <p:spPr bwMode="auto">
            <a:xfrm>
              <a:off x="6031701" y="2720168"/>
              <a:ext cx="865415" cy="513614"/>
            </a:xfrm>
            <a:prstGeom prst="can">
              <a:avLst/>
            </a:prstGeom>
            <a:solidFill>
              <a:schemeClr val="accent1"/>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36000" rIns="91440" bIns="9144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System Font Regular"/>
                <a:buNone/>
                <a:tabLst/>
              </a:pP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Skills</a:t>
              </a:r>
            </a:p>
            <a:p>
              <a:pPr marL="0" marR="0" indent="0" algn="ctr" defTabSz="914400" rtl="0" eaLnBrk="1" fontAlgn="base" latinLnBrk="0" hangingPunct="1">
                <a:lnSpc>
                  <a:spcPct val="100000"/>
                </a:lnSpc>
                <a:spcBef>
                  <a:spcPct val="0"/>
                </a:spcBef>
                <a:spcAft>
                  <a:spcPct val="0"/>
                </a:spcAft>
                <a:buClrTx/>
                <a:buSzTx/>
                <a:buFont typeface="System Font Regular"/>
                <a:buNone/>
                <a:tabLst/>
              </a:pPr>
              <a:r>
                <a:rPr lang="en-US" sz="1100" dirty="0">
                  <a:solidFill>
                    <a:schemeClr val="bg1"/>
                  </a:solidFill>
                  <a:latin typeface="Arial" panose="020B0604020202020204" pitchFamily="34" charset="0"/>
                  <a:cs typeface="Arial" panose="020B0604020202020204" pitchFamily="34" charset="0"/>
                </a:rPr>
                <a:t>Catalog</a:t>
              </a:r>
              <a:endPar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Rectangle 3">
              <a:extLst>
                <a:ext uri="{FF2B5EF4-FFF2-40B4-BE49-F238E27FC236}">
                  <a16:creationId xmlns:a16="http://schemas.microsoft.com/office/drawing/2014/main" id="{46C661B5-242F-51D6-0858-7B4F852F4CD3}"/>
                </a:ext>
                <a:ext uri="{C183D7F6-B498-43B3-948B-1728B52AA6E4}">
                  <adec:decorative xmlns:adec="http://schemas.microsoft.com/office/drawing/2017/decorative" val="1"/>
                </a:ext>
              </a:extLst>
            </p:cNvPr>
            <p:cNvSpPr>
              <a:spLocks noChangeArrowheads="1"/>
            </p:cNvSpPr>
            <p:nvPr>
              <p:custDataLst>
                <p:tags r:id="rId7"/>
              </p:custDataLst>
            </p:nvPr>
          </p:nvSpPr>
          <p:spPr bwMode="auto">
            <a:xfrm>
              <a:off x="4916791" y="2338509"/>
              <a:ext cx="1980325" cy="285129"/>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Composite Skills</a:t>
              </a:r>
            </a:p>
          </p:txBody>
        </p:sp>
      </p:grpSp>
      <p:sp>
        <p:nvSpPr>
          <p:cNvPr id="10" name="TextBox 9">
            <a:extLst>
              <a:ext uri="{FF2B5EF4-FFF2-40B4-BE49-F238E27FC236}">
                <a16:creationId xmlns:a16="http://schemas.microsoft.com/office/drawing/2014/main" id="{DE109900-ABAB-69E9-C0EC-279B4EFF9197}"/>
              </a:ext>
            </a:extLst>
          </p:cNvPr>
          <p:cNvSpPr txBox="1"/>
          <p:nvPr/>
        </p:nvSpPr>
        <p:spPr>
          <a:xfrm>
            <a:off x="8284626" y="100816"/>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402629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blur&#10;&#10;Description automatically generated">
            <a:extLst>
              <a:ext uri="{FF2B5EF4-FFF2-40B4-BE49-F238E27FC236}">
                <a16:creationId xmlns:a16="http://schemas.microsoft.com/office/drawing/2014/main" id="{9248A943-7586-A342-8A23-BA5EFE9C058F}"/>
              </a:ext>
            </a:extLst>
          </p:cNvPr>
          <p:cNvPicPr>
            <a:picLocks noChangeAspect="1"/>
          </p:cNvPicPr>
          <p:nvPr/>
        </p:nvPicPr>
        <p:blipFill>
          <a:blip r:embed="rId3">
            <a:alphaModFix/>
          </a:blip>
          <a:stretch>
            <a:fillRect/>
          </a:stretch>
        </p:blipFill>
        <p:spPr>
          <a:xfrm>
            <a:off x="-2" y="-19305"/>
            <a:ext cx="9144000" cy="5182110"/>
          </a:xfrm>
          <a:prstGeom prst="rect">
            <a:avLst/>
          </a:prstGeom>
        </p:spPr>
      </p:pic>
      <p:pic>
        <p:nvPicPr>
          <p:cNvPr id="7" name="Picture 6" descr="A close up of a wave&#10;&#10;Description automatically generated with low confidence">
            <a:extLst>
              <a:ext uri="{FF2B5EF4-FFF2-40B4-BE49-F238E27FC236}">
                <a16:creationId xmlns:a16="http://schemas.microsoft.com/office/drawing/2014/main" id="{7609E39F-C2F6-3441-964F-08C396BB6578}"/>
              </a:ext>
            </a:extLst>
          </p:cNvPr>
          <p:cNvPicPr>
            <a:picLocks noChangeAspect="1"/>
          </p:cNvPicPr>
          <p:nvPr/>
        </p:nvPicPr>
        <p:blipFill>
          <a:blip r:embed="rId4">
            <a:alphaModFix amt="24000"/>
          </a:blip>
          <a:stretch>
            <a:fillRect/>
          </a:stretch>
        </p:blipFill>
        <p:spPr>
          <a:xfrm>
            <a:off x="0" y="0"/>
            <a:ext cx="9144000" cy="5162805"/>
          </a:xfrm>
          <a:prstGeom prst="rect">
            <a:avLst/>
          </a:prstGeom>
        </p:spPr>
      </p:pic>
      <p:sp>
        <p:nvSpPr>
          <p:cNvPr id="5" name="Title Placeholder 1">
            <a:extLst>
              <a:ext uri="{FF2B5EF4-FFF2-40B4-BE49-F238E27FC236}">
                <a16:creationId xmlns:a16="http://schemas.microsoft.com/office/drawing/2014/main" id="{5FC501F7-74BE-3A08-8900-6F93FF2ED203}"/>
              </a:ext>
            </a:extLst>
          </p:cNvPr>
          <p:cNvSpPr txBox="1">
            <a:spLocks/>
          </p:cNvSpPr>
          <p:nvPr/>
        </p:nvSpPr>
        <p:spPr>
          <a:xfrm>
            <a:off x="2" y="1112775"/>
            <a:ext cx="9143998" cy="211211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600" b="1" i="0" kern="1200">
                <a:solidFill>
                  <a:schemeClr val="tx1"/>
                </a:solidFill>
                <a:latin typeface="IBM Plex Sans Light" panose="020B0403050203000203" pitchFamily="34" charset="0"/>
                <a:ea typeface="+mj-ea"/>
                <a:cs typeface="+mj-cs"/>
              </a:defRPr>
            </a:lvl1pPr>
          </a:lstStyle>
          <a:p>
            <a:pPr algn="ctr">
              <a:spcBef>
                <a:spcPts val="600"/>
              </a:spcBef>
              <a:spcAft>
                <a:spcPts val="1800"/>
              </a:spcAft>
            </a:pPr>
            <a:r>
              <a:rPr lang="en-US" sz="3500" b="0" dirty="0">
                <a:solidFill>
                  <a:schemeClr val="bg1"/>
                </a:solidFill>
                <a:latin typeface="Arial" panose="020B0604020202020204" pitchFamily="34" charset="0"/>
                <a:cs typeface="Arial" panose="020B0604020202020204" pitchFamily="34" charset="0"/>
              </a:rPr>
              <a:t>DEMO</a:t>
            </a:r>
          </a:p>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35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Leveraging deployed ODM decision services in watsonx Orchestrate</a:t>
            </a:r>
          </a:p>
        </p:txBody>
      </p:sp>
      <p:sp>
        <p:nvSpPr>
          <p:cNvPr id="2" name="TextBox 1">
            <a:extLst>
              <a:ext uri="{FF2B5EF4-FFF2-40B4-BE49-F238E27FC236}">
                <a16:creationId xmlns:a16="http://schemas.microsoft.com/office/drawing/2014/main" id="{253329B2-B66A-1E2F-960F-874CD1869A9B}"/>
              </a:ext>
            </a:extLst>
          </p:cNvPr>
          <p:cNvSpPr txBox="1"/>
          <p:nvPr/>
        </p:nvSpPr>
        <p:spPr>
          <a:xfrm>
            <a:off x="8284626" y="100816"/>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413462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blur&#10;&#10;Description automatically generated">
            <a:extLst>
              <a:ext uri="{FF2B5EF4-FFF2-40B4-BE49-F238E27FC236}">
                <a16:creationId xmlns:a16="http://schemas.microsoft.com/office/drawing/2014/main" id="{E6701448-E8AD-F30E-8CF0-761E6D1B4B67}"/>
              </a:ext>
            </a:extLst>
          </p:cNvPr>
          <p:cNvPicPr>
            <a:picLocks noChangeAspect="1"/>
          </p:cNvPicPr>
          <p:nvPr/>
        </p:nvPicPr>
        <p:blipFill>
          <a:blip r:embed="rId3">
            <a:alphaModFix/>
          </a:blip>
          <a:stretch>
            <a:fillRect/>
          </a:stretch>
        </p:blipFill>
        <p:spPr>
          <a:xfrm>
            <a:off x="-2" y="-19305"/>
            <a:ext cx="9144000" cy="5182110"/>
          </a:xfrm>
          <a:prstGeom prst="rect">
            <a:avLst/>
          </a:prstGeom>
        </p:spPr>
      </p:pic>
      <p:pic>
        <p:nvPicPr>
          <p:cNvPr id="27" name="Picture 26" descr="A close up of a wave&#10;&#10;Description automatically generated with low confidence">
            <a:extLst>
              <a:ext uri="{FF2B5EF4-FFF2-40B4-BE49-F238E27FC236}">
                <a16:creationId xmlns:a16="http://schemas.microsoft.com/office/drawing/2014/main" id="{B1502845-0225-3387-E8BD-DA12F57953F8}"/>
              </a:ext>
            </a:extLst>
          </p:cNvPr>
          <p:cNvPicPr>
            <a:picLocks noChangeAspect="1"/>
          </p:cNvPicPr>
          <p:nvPr/>
        </p:nvPicPr>
        <p:blipFill>
          <a:blip r:embed="rId4">
            <a:alphaModFix amt="24000"/>
          </a:blip>
          <a:stretch>
            <a:fillRect/>
          </a:stretch>
        </p:blipFill>
        <p:spPr>
          <a:xfrm>
            <a:off x="0" y="-19305"/>
            <a:ext cx="9144000" cy="5162805"/>
          </a:xfrm>
          <a:prstGeom prst="rect">
            <a:avLst/>
          </a:prstGeom>
        </p:spPr>
      </p:pic>
      <p:sp>
        <p:nvSpPr>
          <p:cNvPr id="3" name="Footer Placeholder 2">
            <a:extLst>
              <a:ext uri="{FF2B5EF4-FFF2-40B4-BE49-F238E27FC236}">
                <a16:creationId xmlns:a16="http://schemas.microsoft.com/office/drawing/2014/main" id="{BC4A17FE-E30C-884E-8600-EBD9A3446D50}"/>
              </a:ext>
            </a:extLst>
          </p:cNvPr>
          <p:cNvSpPr>
            <a:spLocks noGrp="1"/>
          </p:cNvSpPr>
          <p:nvPr>
            <p:ph type="ftr" sz="quarter" idx="10"/>
          </p:nvPr>
        </p:nvSpPr>
        <p:spPr/>
        <p:txBody>
          <a:bodyPr/>
          <a:lstStyle/>
          <a:p>
            <a:r>
              <a:rPr lang="en-US" dirty="0">
                <a:solidFill>
                  <a:schemeClr val="bg1"/>
                </a:solidFill>
                <a:latin typeface="Arial" panose="020B0604020202020204" pitchFamily="34" charset="0"/>
                <a:cs typeface="Arial" panose="020B0604020202020204" pitchFamily="34" charset="0"/>
              </a:rPr>
              <a:t>© 2023 IBM Corporation</a:t>
            </a:r>
          </a:p>
        </p:txBody>
      </p:sp>
      <p:sp>
        <p:nvSpPr>
          <p:cNvPr id="32" name="Rectangle 31">
            <a:extLst>
              <a:ext uri="{FF2B5EF4-FFF2-40B4-BE49-F238E27FC236}">
                <a16:creationId xmlns:a16="http://schemas.microsoft.com/office/drawing/2014/main" id="{C8667D6D-B90D-EAC9-6B98-A8947C61BA59}"/>
              </a:ext>
            </a:extLst>
          </p:cNvPr>
          <p:cNvSpPr/>
          <p:nvPr/>
        </p:nvSpPr>
        <p:spPr bwMode="auto">
          <a:xfrm>
            <a:off x="329581" y="990510"/>
            <a:ext cx="8484839" cy="3790784"/>
          </a:xfrm>
          <a:prstGeom prst="rect">
            <a:avLst/>
          </a:prstGeom>
          <a:solidFill>
            <a:schemeClr val="tx1">
              <a:alpha val="50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33" name="Title">
            <a:extLst>
              <a:ext uri="{FF2B5EF4-FFF2-40B4-BE49-F238E27FC236}">
                <a16:creationId xmlns:a16="http://schemas.microsoft.com/office/drawing/2014/main" id="{83962735-38FC-B4FB-04B2-BAEFFA01C6F0}"/>
              </a:ext>
            </a:extLst>
          </p:cNvPr>
          <p:cNvSpPr txBox="1">
            <a:spLocks/>
          </p:cNvSpPr>
          <p:nvPr/>
        </p:nvSpPr>
        <p:spPr>
          <a:xfrm>
            <a:off x="210311" y="201168"/>
            <a:ext cx="7444754" cy="713232"/>
          </a:xfrm>
          <a:prstGeom prst="rect">
            <a:avLst/>
          </a:prstGeom>
        </p:spPr>
        <p:txBody>
          <a:bodyPr/>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defTabSz="914400"/>
            <a:r>
              <a:rPr lang="en-US" sz="2800" kern="0" dirty="0">
                <a:solidFill>
                  <a:schemeClr val="bg1"/>
                </a:solidFill>
                <a:latin typeface="Arial" panose="020B0604020202020204" pitchFamily="34" charset="0"/>
                <a:cs typeface="Arial" panose="020B0604020202020204" pitchFamily="34" charset="0"/>
              </a:rPr>
              <a:t>Key takeaways</a:t>
            </a:r>
            <a:endParaRPr lang="en-US" kern="0" dirty="0">
              <a:solidFill>
                <a:schemeClr val="bg1"/>
              </a:solidFill>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Leveraging deployed ODM decision services in watsonx Orchestrate</a:t>
            </a:r>
            <a:endParaRPr kumimoji="0" lang="en-US" sz="28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fontAlgn="auto">
              <a:lnSpc>
                <a:spcPct val="100000"/>
              </a:lnSpc>
              <a:spcBef>
                <a:spcPts val="0"/>
              </a:spcBef>
              <a:spcAft>
                <a:spcPts val="0"/>
              </a:spcAft>
            </a:pPr>
            <a:endParaRPr lang="en-US" sz="1600" i="1" dirty="0">
              <a:solidFill>
                <a:schemeClr val="bg1"/>
              </a:solidFill>
              <a:latin typeface="Arial" panose="020B0604020202020204" pitchFamily="34" charset="0"/>
              <a:ea typeface="+mn-ea"/>
              <a:cs typeface="Arial" panose="020B0604020202020204" pitchFamily="34" charset="0"/>
            </a:endParaRPr>
          </a:p>
          <a:p>
            <a:pPr defTabSz="914400"/>
            <a:endParaRPr lang="en-US" kern="0" dirty="0">
              <a:solidFill>
                <a:schemeClr val="bg1"/>
              </a:solidFill>
              <a:latin typeface="Arial" panose="020B0604020202020204" pitchFamily="34" charset="0"/>
              <a:cs typeface="Arial" panose="020B0604020202020204" pitchFamily="34" charset="0"/>
            </a:endParaRPr>
          </a:p>
          <a:p>
            <a:pPr defTabSz="914400"/>
            <a:br>
              <a:rPr lang="en-US" sz="1600" kern="0" dirty="0">
                <a:latin typeface="Arial" panose="020B0604020202020204" pitchFamily="34" charset="0"/>
                <a:cs typeface="Arial" panose="020B0604020202020204" pitchFamily="34" charset="0"/>
              </a:rPr>
            </a:br>
            <a:endParaRPr lang="en-US" sz="1600" kern="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5504DCA5-88F5-0238-E884-B19780F2240A}"/>
              </a:ext>
            </a:extLst>
          </p:cNvPr>
          <p:cNvSpPr/>
          <p:nvPr/>
        </p:nvSpPr>
        <p:spPr>
          <a:xfrm>
            <a:off x="329580" y="1014948"/>
            <a:ext cx="8484838" cy="3554819"/>
          </a:xfrm>
          <a:prstGeom prst="rect">
            <a:avLst/>
          </a:prstGeom>
        </p:spPr>
        <p:txBody>
          <a:bodyPr wrap="square">
            <a:spAutoFit/>
          </a:bodyPr>
          <a:lstStyle/>
          <a:p>
            <a:pPr marL="354330" indent="-285750">
              <a:spcBef>
                <a:spcPts val="400"/>
              </a:spcBef>
              <a:spcAft>
                <a:spcPts val="400"/>
              </a:spcAft>
              <a:buClr>
                <a:schemeClr val="bg2">
                  <a:lumMod val="90000"/>
                </a:schemeClr>
              </a:buClr>
              <a:buFont typeface="Arial" panose="020B0604020202020204" pitchFamily="34" charset="0"/>
              <a:buChar char="•"/>
            </a:pPr>
            <a:r>
              <a:rPr lang="en-US" sz="1500" b="1" dirty="0">
                <a:solidFill>
                  <a:schemeClr val="bg2">
                    <a:lumMod val="90000"/>
                  </a:schemeClr>
                </a:solidFill>
                <a:latin typeface="Arial" panose="020B0604020202020204" pitchFamily="34" charset="0"/>
                <a:cs typeface="Arial" panose="020B0604020202020204" pitchFamily="34" charset="0"/>
              </a:rPr>
              <a:t>Built-in Discovery Service </a:t>
            </a:r>
            <a:r>
              <a:rPr lang="en-US" sz="1500" b="1" dirty="0">
                <a:solidFill>
                  <a:srgbClr val="FFFFFF"/>
                </a:solidFill>
                <a:latin typeface="Arial" panose="020B0604020202020204" pitchFamily="34" charset="0"/>
                <a:cs typeface="Arial" panose="020B0604020202020204" pitchFamily="34" charset="0"/>
              </a:rPr>
              <a:t>…</a:t>
            </a:r>
            <a:endParaRPr lang="en-US" sz="1500" b="1" dirty="0">
              <a:solidFill>
                <a:schemeClr val="bg1"/>
              </a:solidFill>
              <a:latin typeface="Arial" panose="020B0604020202020204" pitchFamily="34" charset="0"/>
              <a:cs typeface="Arial" panose="020B0604020202020204" pitchFamily="34" charset="0"/>
            </a:endParaRPr>
          </a:p>
          <a:p>
            <a:pPr marL="803275" lvl="2" indent="-228600">
              <a:spcBef>
                <a:spcPts val="200"/>
              </a:spcBef>
              <a:spcAft>
                <a:spcPts val="200"/>
              </a:spcAft>
              <a:buClr>
                <a:schemeClr val="bg2">
                  <a:lumMod val="90000"/>
                </a:schemeClr>
              </a:buClr>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Built in wizards to connect to IBM Automation products (ODM and RPA)</a:t>
            </a:r>
          </a:p>
          <a:p>
            <a:pPr marL="803275" lvl="2" indent="-228600">
              <a:spcBef>
                <a:spcPts val="200"/>
              </a:spcBef>
              <a:spcAft>
                <a:spcPts val="200"/>
              </a:spcAft>
              <a:buClr>
                <a:schemeClr val="bg2">
                  <a:lumMod val="90000"/>
                </a:schemeClr>
              </a:buClr>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Provides connectors to CP4BA on SaaS and CP4BA on premises</a:t>
            </a:r>
          </a:p>
          <a:p>
            <a:pPr marL="803275" lvl="2" indent="-228600">
              <a:spcBef>
                <a:spcPts val="200"/>
              </a:spcBef>
              <a:spcAft>
                <a:spcPts val="200"/>
              </a:spcAft>
              <a:buClr>
                <a:schemeClr val="bg2">
                  <a:lumMod val="90000"/>
                </a:schemeClr>
              </a:buClr>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Eliminates the complexity to create skills from existing IBM Automation applications</a:t>
            </a:r>
          </a:p>
          <a:p>
            <a:pPr marL="354330" indent="-285750">
              <a:spcBef>
                <a:spcPts val="1600"/>
              </a:spcBef>
              <a:spcAft>
                <a:spcPts val="400"/>
              </a:spcAft>
              <a:buClr>
                <a:schemeClr val="bg2">
                  <a:lumMod val="90000"/>
                </a:schemeClr>
              </a:buClr>
              <a:buFont typeface="Arial" panose="020B0604020202020204" pitchFamily="34" charset="0"/>
              <a:buChar char="•"/>
            </a:pPr>
            <a:r>
              <a:rPr lang="en-US" sz="1500" b="1" dirty="0">
                <a:solidFill>
                  <a:schemeClr val="bg2">
                    <a:lumMod val="90000"/>
                  </a:schemeClr>
                </a:solidFill>
                <a:latin typeface="Arial" panose="020B0604020202020204" pitchFamily="34" charset="0"/>
                <a:cs typeface="Arial" panose="020B0604020202020204" pitchFamily="34" charset="0"/>
              </a:rPr>
              <a:t>Composite skills </a:t>
            </a:r>
            <a:r>
              <a:rPr lang="en-US" sz="1500" dirty="0">
                <a:solidFill>
                  <a:schemeClr val="bg1"/>
                </a:solidFill>
                <a:latin typeface="Arial" panose="020B0604020202020204" pitchFamily="34" charset="0"/>
                <a:cs typeface="Arial" panose="020B0604020202020204" pitchFamily="34" charset="0"/>
              </a:rPr>
              <a:t>bring more value by combining skills with each other in a linear flow to perform more elaborated tasks. Data mapping between 2 consecutive skills is performed automatically based on the output and input data structures.</a:t>
            </a:r>
          </a:p>
          <a:p>
            <a:pPr marL="354330" indent="-285750">
              <a:spcBef>
                <a:spcPts val="1600"/>
              </a:spcBef>
              <a:spcAft>
                <a:spcPts val="400"/>
              </a:spcAft>
              <a:buClr>
                <a:schemeClr val="bg2">
                  <a:lumMod val="90000"/>
                </a:schemeClr>
              </a:buClr>
              <a:buFont typeface="Arial" panose="020B0604020202020204" pitchFamily="34" charset="0"/>
              <a:buChar char="•"/>
            </a:pPr>
            <a:r>
              <a:rPr lang="en-US" sz="1500" b="1" dirty="0">
                <a:solidFill>
                  <a:schemeClr val="bg2">
                    <a:lumMod val="90000"/>
                  </a:schemeClr>
                </a:solidFill>
                <a:latin typeface="Arial" panose="020B0604020202020204" pitchFamily="34" charset="0"/>
                <a:cs typeface="Arial" panose="020B0604020202020204" pitchFamily="34" charset="0"/>
              </a:rPr>
              <a:t>Rule based automation </a:t>
            </a:r>
            <a:r>
              <a:rPr lang="en-US" sz="1500" dirty="0">
                <a:solidFill>
                  <a:schemeClr val="bg1"/>
                </a:solidFill>
                <a:latin typeface="Arial" panose="020B0604020202020204" pitchFamily="34" charset="0"/>
                <a:cs typeface="Arial" panose="020B0604020202020204" pitchFamily="34" charset="0"/>
              </a:rPr>
              <a:t>provides a robust scalable and comprehensive rules management capabilities to author, test deploy, govern and manage complex business policies.</a:t>
            </a:r>
            <a:endParaRPr lang="en-US" sz="1500" b="1" dirty="0">
              <a:solidFill>
                <a:schemeClr val="bg2">
                  <a:lumMod val="90000"/>
                </a:schemeClr>
              </a:solidFill>
              <a:latin typeface="Arial" panose="020B0604020202020204" pitchFamily="34" charset="0"/>
              <a:cs typeface="Arial" panose="020B0604020202020204" pitchFamily="34" charset="0"/>
            </a:endParaRPr>
          </a:p>
          <a:p>
            <a:pPr marL="354330" indent="-285750">
              <a:spcBef>
                <a:spcPts val="1600"/>
              </a:spcBef>
              <a:spcAft>
                <a:spcPts val="400"/>
              </a:spcAft>
              <a:buClr>
                <a:schemeClr val="bg2">
                  <a:lumMod val="90000"/>
                </a:schemeClr>
              </a:buClr>
              <a:buFont typeface="Arial" panose="020B0604020202020204" pitchFamily="34" charset="0"/>
              <a:buChar char="•"/>
            </a:pPr>
            <a:r>
              <a:rPr lang="en-US" sz="1500" b="1" dirty="0">
                <a:solidFill>
                  <a:schemeClr val="bg2">
                    <a:lumMod val="90000"/>
                  </a:schemeClr>
                </a:solidFill>
                <a:latin typeface="Arial" panose="020B0604020202020204" pitchFamily="34" charset="0"/>
                <a:cs typeface="Arial" panose="020B0604020202020204" pitchFamily="34" charset="0"/>
              </a:rPr>
              <a:t>Conversation style skill use </a:t>
            </a:r>
            <a:r>
              <a:rPr lang="en-US" sz="1500" dirty="0">
                <a:solidFill>
                  <a:schemeClr val="bg1"/>
                </a:solidFill>
                <a:latin typeface="Arial" panose="020B0604020202020204" pitchFamily="34" charset="0"/>
                <a:cs typeface="Arial" panose="020B0604020202020204" pitchFamily="34" charset="0"/>
              </a:rPr>
              <a:t>turns watsonx Orchestrate into an assistant you can chat with to perform time consuming tasks.</a:t>
            </a:r>
          </a:p>
        </p:txBody>
      </p:sp>
      <p:sp>
        <p:nvSpPr>
          <p:cNvPr id="2" name="TextBox 1">
            <a:extLst>
              <a:ext uri="{FF2B5EF4-FFF2-40B4-BE49-F238E27FC236}">
                <a16:creationId xmlns:a16="http://schemas.microsoft.com/office/drawing/2014/main" id="{420C1650-C235-B62B-D65D-1D6A36AF8FC4}"/>
              </a:ext>
            </a:extLst>
          </p:cNvPr>
          <p:cNvSpPr txBox="1"/>
          <p:nvPr/>
        </p:nvSpPr>
        <p:spPr>
          <a:xfrm>
            <a:off x="8284626" y="100816"/>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16904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blur&#10;&#10;Description automatically generated">
            <a:extLst>
              <a:ext uri="{FF2B5EF4-FFF2-40B4-BE49-F238E27FC236}">
                <a16:creationId xmlns:a16="http://schemas.microsoft.com/office/drawing/2014/main" id="{9248A943-7586-A342-8A23-BA5EFE9C058F}"/>
              </a:ext>
            </a:extLst>
          </p:cNvPr>
          <p:cNvPicPr>
            <a:picLocks noChangeAspect="1"/>
          </p:cNvPicPr>
          <p:nvPr/>
        </p:nvPicPr>
        <p:blipFill>
          <a:blip r:embed="rId3">
            <a:alphaModFix/>
          </a:blip>
          <a:stretch>
            <a:fillRect/>
          </a:stretch>
        </p:blipFill>
        <p:spPr>
          <a:xfrm>
            <a:off x="-2" y="-19305"/>
            <a:ext cx="9144000" cy="5182110"/>
          </a:xfrm>
          <a:prstGeom prst="rect">
            <a:avLst/>
          </a:prstGeom>
        </p:spPr>
      </p:pic>
      <p:pic>
        <p:nvPicPr>
          <p:cNvPr id="7" name="Picture 6" descr="A close up of a wave&#10;&#10;Description automatically generated with low confidence">
            <a:extLst>
              <a:ext uri="{FF2B5EF4-FFF2-40B4-BE49-F238E27FC236}">
                <a16:creationId xmlns:a16="http://schemas.microsoft.com/office/drawing/2014/main" id="{7609E39F-C2F6-3441-964F-08C396BB6578}"/>
              </a:ext>
            </a:extLst>
          </p:cNvPr>
          <p:cNvPicPr>
            <a:picLocks noChangeAspect="1"/>
          </p:cNvPicPr>
          <p:nvPr/>
        </p:nvPicPr>
        <p:blipFill>
          <a:blip r:embed="rId4">
            <a:alphaModFix amt="24000"/>
          </a:blip>
          <a:stretch>
            <a:fillRect/>
          </a:stretch>
        </p:blipFill>
        <p:spPr>
          <a:xfrm>
            <a:off x="-1" y="-19306"/>
            <a:ext cx="9144000" cy="5162805"/>
          </a:xfrm>
          <a:prstGeom prst="rect">
            <a:avLst/>
          </a:prstGeom>
        </p:spPr>
      </p:pic>
      <p:pic>
        <p:nvPicPr>
          <p:cNvPr id="4" name="Picture 3" descr="Icon&#10;&#10;Description automatically generated">
            <a:extLst>
              <a:ext uri="{FF2B5EF4-FFF2-40B4-BE49-F238E27FC236}">
                <a16:creationId xmlns:a16="http://schemas.microsoft.com/office/drawing/2014/main" id="{D71AE79E-88B6-4B49-8950-048F1C068E55}"/>
              </a:ext>
            </a:extLst>
          </p:cNvPr>
          <p:cNvPicPr>
            <a:picLocks noChangeAspect="1"/>
          </p:cNvPicPr>
          <p:nvPr/>
        </p:nvPicPr>
        <p:blipFill rotWithShape="1">
          <a:blip r:embed="rId5"/>
          <a:srcRect l="21214" r="21215"/>
          <a:stretch/>
        </p:blipFill>
        <p:spPr>
          <a:xfrm>
            <a:off x="3897549" y="1793421"/>
            <a:ext cx="1348902" cy="1559380"/>
          </a:xfrm>
          <a:prstGeom prst="rect">
            <a:avLst/>
          </a:prstGeom>
        </p:spPr>
      </p:pic>
      <p:sp>
        <p:nvSpPr>
          <p:cNvPr id="2" name="TextBox 1">
            <a:extLst>
              <a:ext uri="{FF2B5EF4-FFF2-40B4-BE49-F238E27FC236}">
                <a16:creationId xmlns:a16="http://schemas.microsoft.com/office/drawing/2014/main" id="{09422381-1AFC-80C7-D986-7012107CB149}"/>
              </a:ext>
            </a:extLst>
          </p:cNvPr>
          <p:cNvSpPr txBox="1"/>
          <p:nvPr/>
        </p:nvSpPr>
        <p:spPr>
          <a:xfrm>
            <a:off x="8284626" y="100816"/>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123127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blur&#10;&#10;Description automatically generated">
            <a:extLst>
              <a:ext uri="{FF2B5EF4-FFF2-40B4-BE49-F238E27FC236}">
                <a16:creationId xmlns:a16="http://schemas.microsoft.com/office/drawing/2014/main" id="{AAA19B92-835F-DE6C-5F6A-0043B69D7AAE}"/>
              </a:ext>
            </a:extLst>
          </p:cNvPr>
          <p:cNvPicPr>
            <a:picLocks noChangeAspect="1"/>
          </p:cNvPicPr>
          <p:nvPr/>
        </p:nvPicPr>
        <p:blipFill>
          <a:blip r:embed="rId2">
            <a:alphaModFix/>
          </a:blip>
          <a:stretch>
            <a:fillRect/>
          </a:stretch>
        </p:blipFill>
        <p:spPr>
          <a:xfrm>
            <a:off x="-2" y="-19305"/>
            <a:ext cx="9144000" cy="5182110"/>
          </a:xfrm>
          <a:prstGeom prst="rect">
            <a:avLst/>
          </a:prstGeom>
        </p:spPr>
      </p:pic>
      <p:pic>
        <p:nvPicPr>
          <p:cNvPr id="8" name="Picture 7" descr="A close up of a wave&#10;&#10;Description automatically generated with low confidence">
            <a:extLst>
              <a:ext uri="{FF2B5EF4-FFF2-40B4-BE49-F238E27FC236}">
                <a16:creationId xmlns:a16="http://schemas.microsoft.com/office/drawing/2014/main" id="{91815F1F-180C-EA0A-3095-38933B90A6E1}"/>
              </a:ext>
            </a:extLst>
          </p:cNvPr>
          <p:cNvPicPr>
            <a:picLocks noChangeAspect="1"/>
          </p:cNvPicPr>
          <p:nvPr/>
        </p:nvPicPr>
        <p:blipFill>
          <a:blip r:embed="rId3">
            <a:alphaModFix amt="24000"/>
          </a:blip>
          <a:stretch>
            <a:fillRect/>
          </a:stretch>
        </p:blipFill>
        <p:spPr>
          <a:xfrm>
            <a:off x="0" y="-195518"/>
            <a:ext cx="9144000" cy="5162805"/>
          </a:xfrm>
          <a:prstGeom prst="rect">
            <a:avLst/>
          </a:prstGeom>
        </p:spPr>
      </p:pic>
      <p:sp>
        <p:nvSpPr>
          <p:cNvPr id="2" name="Title 1">
            <a:extLst>
              <a:ext uri="{FF2B5EF4-FFF2-40B4-BE49-F238E27FC236}">
                <a16:creationId xmlns:a16="http://schemas.microsoft.com/office/drawing/2014/main" id="{F3C6CA3C-B257-FA45-BDDC-DD0682655A30}"/>
              </a:ext>
            </a:extLst>
          </p:cNvPr>
          <p:cNvSpPr>
            <a:spLocks noGrp="1"/>
          </p:cNvSpPr>
          <p:nvPr>
            <p:ph type="title"/>
          </p:nvPr>
        </p:nvSpPr>
        <p:spPr>
          <a:xfrm>
            <a:off x="210311" y="201168"/>
            <a:ext cx="5729571" cy="804672"/>
          </a:xfrm>
        </p:spPr>
        <p:txBody>
          <a:bodyPr/>
          <a:lstStyle/>
          <a:p>
            <a:r>
              <a:rPr lang="en-US" dirty="0">
                <a:solidFill>
                  <a:schemeClr val="bg1"/>
                </a:solidFill>
                <a:latin typeface="Arial" panose="020B0604020202020204" pitchFamily="34" charset="0"/>
                <a:cs typeface="Arial" panose="020B0604020202020204" pitchFamily="34" charset="0"/>
              </a:rPr>
              <a:t>Additional learning resources</a:t>
            </a:r>
          </a:p>
        </p:txBody>
      </p:sp>
      <p:sp>
        <p:nvSpPr>
          <p:cNvPr id="3" name="Text Placeholder 2">
            <a:extLst>
              <a:ext uri="{FF2B5EF4-FFF2-40B4-BE49-F238E27FC236}">
                <a16:creationId xmlns:a16="http://schemas.microsoft.com/office/drawing/2014/main" id="{6C856A7D-53F2-214F-871C-1EB579B9B715}"/>
              </a:ext>
            </a:extLst>
          </p:cNvPr>
          <p:cNvSpPr>
            <a:spLocks noGrp="1"/>
          </p:cNvSpPr>
          <p:nvPr>
            <p:ph type="body" sz="quarter" idx="13"/>
          </p:nvPr>
        </p:nvSpPr>
        <p:spPr>
          <a:xfrm>
            <a:off x="228666" y="911259"/>
            <a:ext cx="8695877" cy="3320982"/>
          </a:xfrm>
        </p:spPr>
        <p:txBody>
          <a:bodyPr/>
          <a:lstStyle/>
          <a:p>
            <a:pPr lvl="1" defTabSz="914400">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IBM watsonx Orchestrate</a:t>
            </a:r>
            <a:endParaRPr lang="en-US" sz="1600" dirty="0">
              <a:solidFill>
                <a:schemeClr val="bg1"/>
              </a:solidFill>
              <a:latin typeface="Arial" panose="020B0604020202020204" pitchFamily="34" charset="0"/>
              <a:cs typeface="Arial" panose="020B0604020202020204" pitchFamily="34" charset="0"/>
            </a:endParaRPr>
          </a:p>
          <a:p>
            <a:pPr lvl="1" defTabSz="914400">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Learn more about the features highlighted in the demonstration:</a:t>
            </a: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Connecting to CP4BA - on premises</a:t>
            </a:r>
            <a:endParaRPr lang="en-US" sz="1600" dirty="0">
              <a:solidFill>
                <a:schemeClr val="bg1"/>
              </a:solidFill>
              <a:latin typeface="Arial" panose="020B0604020202020204" pitchFamily="34" charset="0"/>
              <a:cs typeface="Arial" panose="020B0604020202020204" pitchFamily="34" charset="0"/>
            </a:endParaRP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Combining skills into a skill flow</a:t>
            </a:r>
            <a:endParaRPr lang="en-US" sz="1600" dirty="0">
              <a:solidFill>
                <a:schemeClr val="bg1"/>
              </a:solidFill>
              <a:latin typeface="Arial" panose="020B0604020202020204" pitchFamily="34" charset="0"/>
              <a:cs typeface="Arial" panose="020B0604020202020204" pitchFamily="34" charset="0"/>
            </a:endParaRP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Enhancing and publishing skills</a:t>
            </a:r>
            <a:endParaRPr lang="en-US" sz="1600" dirty="0">
              <a:solidFill>
                <a:schemeClr val="bg1"/>
              </a:solidFill>
              <a:latin typeface="Arial" panose="020B0604020202020204" pitchFamily="34" charset="0"/>
              <a:cs typeface="Arial" panose="020B0604020202020204" pitchFamily="34" charset="0"/>
            </a:endParaRP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Working with the Decision Center </a:t>
            </a:r>
            <a:endParaRPr lang="en-US" sz="1600" dirty="0">
              <a:solidFill>
                <a:schemeClr val="bg1"/>
              </a:solidFill>
              <a:latin typeface="Arial" panose="020B0604020202020204" pitchFamily="34" charset="0"/>
              <a:cs typeface="Arial" panose="020B0604020202020204" pitchFamily="34" charset="0"/>
            </a:endParaRP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Managing rules in the Decision Server</a:t>
            </a:r>
            <a:endParaRPr lang="en-US" sz="1600" dirty="0">
              <a:solidFill>
                <a:schemeClr val="bg1"/>
              </a:solidFill>
              <a:latin typeface="Arial" panose="020B0604020202020204" pitchFamily="34" charset="0"/>
              <a:cs typeface="Arial" panose="020B0604020202020204" pitchFamily="34" charset="0"/>
            </a:endParaRPr>
          </a:p>
          <a:p>
            <a:pPr lvl="1" defTabSz="914400">
              <a:buClr>
                <a:schemeClr val="bg2">
                  <a:lumMod val="90000"/>
                </a:schemeClr>
              </a:buClr>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lvl="1" defTabSz="914400">
              <a:buClr>
                <a:schemeClr val="bg2">
                  <a:lumMod val="90000"/>
                </a:schemeClr>
              </a:buClr>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560293D5-E65B-FF41-B517-6F3F285C2223}"/>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2023 IBM Corporation</a:t>
            </a:r>
          </a:p>
        </p:txBody>
      </p:sp>
      <p:sp>
        <p:nvSpPr>
          <p:cNvPr id="6" name="TextBox 5">
            <a:extLst>
              <a:ext uri="{FF2B5EF4-FFF2-40B4-BE49-F238E27FC236}">
                <a16:creationId xmlns:a16="http://schemas.microsoft.com/office/drawing/2014/main" id="{04B10780-82ED-304E-BB6D-4E80F23AEB51}"/>
              </a:ext>
            </a:extLst>
          </p:cNvPr>
          <p:cNvSpPr txBox="1"/>
          <p:nvPr/>
        </p:nvSpPr>
        <p:spPr>
          <a:xfrm>
            <a:off x="8284626" y="100816"/>
            <a:ext cx="732893" cy="400110"/>
          </a:xfrm>
          <a:prstGeom prst="rect">
            <a:avLst/>
          </a:prstGeom>
          <a:noFill/>
        </p:spPr>
        <p:txBody>
          <a:bodyPr wrap="none" lIns="91440" tIns="91440" rIns="91440" bIns="91440" rtlCol="0">
            <a:spAutoFit/>
          </a:bodyPr>
          <a:lstStyle/>
          <a:p>
            <a:pPr algn="l">
              <a:spcBef>
                <a:spcPts val="1100"/>
              </a:spcBef>
            </a:pPr>
            <a:r>
              <a:rPr lang="en-US" sz="1400" dirty="0">
                <a:solidFill>
                  <a:srgbClr val="FF0000"/>
                </a:solidFill>
                <a:latin typeface="+mn-lt"/>
                <a:ea typeface="IBM Plex Sans" charset="0"/>
                <a:cs typeface="IBM Plex Sans" charset="0"/>
              </a:rPr>
              <a:t>DRAFT</a:t>
            </a:r>
          </a:p>
        </p:txBody>
      </p:sp>
    </p:spTree>
    <p:extLst>
      <p:ext uri="{BB962C8B-B14F-4D97-AF65-F5344CB8AC3E}">
        <p14:creationId xmlns:p14="http://schemas.microsoft.com/office/powerpoint/2010/main" val="1314257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heme/theme1.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V01_Plex_Embed" id="{02D7F33A-96F9-3142-BE93-E46CEC147C3D}" vid="{B93A71AE-C97A-F24E-BECE-31FFF7CA650A}"/>
    </a:ext>
  </a:extLst>
</a:theme>
</file>

<file path=ppt/theme/theme2.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Brand Template 2022</Template>
  <TotalTime>20209</TotalTime>
  <Words>758</Words>
  <Application>Microsoft Macintosh PowerPoint</Application>
  <PresentationFormat>On-screen Show (16:9)</PresentationFormat>
  <Paragraphs>113</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IBM Plex Sans</vt:lpstr>
      <vt:lpstr>IBM Plex Sans Light</vt:lpstr>
      <vt:lpstr>System Font Regular</vt:lpstr>
      <vt:lpstr>IBM Brand Template 2022</vt:lpstr>
      <vt:lpstr>PowerPoint Presentation</vt:lpstr>
      <vt:lpstr>Demo overview</vt:lpstr>
      <vt:lpstr>Demo overview</vt:lpstr>
      <vt:lpstr>Demo flow</vt:lpstr>
      <vt:lpstr>Demo components </vt:lpstr>
      <vt:lpstr>PowerPoint Presentation</vt:lpstr>
      <vt:lpstr>PowerPoint Presentation</vt:lpstr>
      <vt:lpstr>PowerPoint Presentation</vt:lpstr>
      <vt:lpstr>Additional learning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Plex® variant</dc:title>
  <dc:creator>Dennis Woo</dc:creator>
  <cp:lastModifiedBy>Laurent Tarin</cp:lastModifiedBy>
  <cp:revision>172</cp:revision>
  <cp:lastPrinted>2019-04-25T15:14:05Z</cp:lastPrinted>
  <dcterms:created xsi:type="dcterms:W3CDTF">2022-03-29T18:01:34Z</dcterms:created>
  <dcterms:modified xsi:type="dcterms:W3CDTF">2023-11-28T15:23:31Z</dcterms:modified>
</cp:coreProperties>
</file>